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60" r:id="rId5"/>
    <p:sldId id="264" r:id="rId6"/>
    <p:sldId id="265" r:id="rId7"/>
    <p:sldId id="266" r:id="rId8"/>
    <p:sldId id="267" r:id="rId9"/>
    <p:sldId id="268" r:id="rId10"/>
    <p:sldId id="269" r:id="rId11"/>
    <p:sldId id="270" r:id="rId12"/>
    <p:sldId id="271" r:id="rId13"/>
    <p:sldId id="272" r:id="rId14"/>
    <p:sldId id="273" r:id="rId15"/>
    <p:sldId id="274" r:id="rId16"/>
    <p:sldId id="259" r:id="rId17"/>
    <p:sldId id="261" r:id="rId18"/>
    <p:sldId id="262" r:id="rId19"/>
    <p:sldId id="275" r:id="rId20"/>
    <p:sldId id="263"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3725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11561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07589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873684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19553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27958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5939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4278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8604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5592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88530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05670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59026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3748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60007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4161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01692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3/9/2026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7401513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5218" y="1447800"/>
            <a:ext cx="9175395" cy="2264391"/>
          </a:xfrm>
        </p:spPr>
        <p:txBody>
          <a:bodyPr/>
          <a:lstStyle/>
          <a:p>
            <a:r>
              <a:rPr lang="en-US" sz="4800" b="1" dirty="0" smtClean="0">
                <a:solidFill>
                  <a:srgbClr val="FFFF00"/>
                </a:solidFill>
              </a:rPr>
              <a:t>Unit-3</a:t>
            </a:r>
            <a:br>
              <a:rPr lang="en-US" sz="4800" b="1" dirty="0" smtClean="0">
                <a:solidFill>
                  <a:srgbClr val="FFFF00"/>
                </a:solidFill>
              </a:rPr>
            </a:br>
            <a:r>
              <a:rPr lang="en-US" sz="4800" b="1" dirty="0" smtClean="0">
                <a:solidFill>
                  <a:srgbClr val="FFFF00"/>
                </a:solidFill>
              </a:rPr>
              <a:t>Teaching-learning and communication process</a:t>
            </a:r>
            <a:endParaRPr lang="en-IN" sz="4800" b="1" dirty="0">
              <a:solidFill>
                <a:srgbClr val="FFFF00"/>
              </a:solidFill>
            </a:endParaRPr>
          </a:p>
        </p:txBody>
      </p:sp>
      <p:sp>
        <p:nvSpPr>
          <p:cNvPr id="3" name="Subtitle 2"/>
          <p:cNvSpPr>
            <a:spLocks noGrp="1"/>
          </p:cNvSpPr>
          <p:nvPr>
            <p:ph type="subTitle" idx="1"/>
          </p:nvPr>
        </p:nvSpPr>
        <p:spPr>
          <a:xfrm>
            <a:off x="805218" y="4026090"/>
            <a:ext cx="9962866" cy="1612710"/>
          </a:xfrm>
        </p:spPr>
        <p:txBody>
          <a:bodyPr/>
          <a:lstStyle/>
          <a:p>
            <a:pPr marL="342900" indent="-342900">
              <a:buFont typeface="Arial" panose="020B0604020202020204" pitchFamily="34" charset="0"/>
              <a:buChar char="•"/>
            </a:pPr>
            <a:r>
              <a:rPr lang="en-US" b="1" dirty="0" smtClean="0">
                <a:solidFill>
                  <a:schemeClr val="tx1"/>
                </a:solidFill>
              </a:rPr>
              <a:t>Concept and important aspects of teaching-learning process</a:t>
            </a:r>
          </a:p>
          <a:p>
            <a:pPr marL="342900" indent="-342900">
              <a:buFont typeface="Arial" panose="020B0604020202020204" pitchFamily="34" charset="0"/>
              <a:buChar char="•"/>
            </a:pPr>
            <a:endParaRPr lang="en-IN" dirty="0"/>
          </a:p>
        </p:txBody>
      </p:sp>
    </p:spTree>
    <p:extLst>
      <p:ext uri="{BB962C8B-B14F-4D97-AF65-F5344CB8AC3E}">
        <p14:creationId xmlns:p14="http://schemas.microsoft.com/office/powerpoint/2010/main" val="403576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05218" y="723332"/>
            <a:ext cx="9244635" cy="5525068"/>
          </a:xfrm>
        </p:spPr>
        <p:txBody>
          <a:bodyPr>
            <a:normAutofit/>
          </a:bodyPr>
          <a:lstStyle/>
          <a:p>
            <a:pPr algn="just"/>
            <a:r>
              <a:rPr lang="en-US" dirty="0"/>
              <a:t>Instruction and indoctrination both work on a higher footing than conditioning training as far as the involvement of intellectual powers and mode of teaching are But that does not mean that they can </a:t>
            </a:r>
            <a:r>
              <a:rPr lang="en-US" dirty="0" smtClean="0"/>
              <a:t>be </a:t>
            </a:r>
            <a:r>
              <a:rPr lang="en-US" dirty="0"/>
              <a:t>equated with </a:t>
            </a:r>
            <a:r>
              <a:rPr lang="en-US" dirty="0" smtClean="0"/>
              <a:t>teaching.</a:t>
            </a:r>
          </a:p>
          <a:p>
            <a:pPr algn="just"/>
            <a:r>
              <a:rPr lang="en-US" b="1" dirty="0" smtClean="0">
                <a:solidFill>
                  <a:srgbClr val="FFFF00"/>
                </a:solidFill>
              </a:rPr>
              <a:t>3.Instruction: </a:t>
            </a:r>
            <a:r>
              <a:rPr lang="en-US" dirty="0" smtClean="0"/>
              <a:t> </a:t>
            </a:r>
            <a:r>
              <a:rPr lang="en-US" dirty="0"/>
              <a:t>I</a:t>
            </a:r>
            <a:r>
              <a:rPr lang="en-US" dirty="0" smtClean="0"/>
              <a:t>n </a:t>
            </a:r>
            <a:r>
              <a:rPr lang="en-US" dirty="0"/>
              <a:t>brief, is mainly concerned with the development of knowledge understanding in an individual about a thing, system or process. </a:t>
            </a:r>
            <a:endParaRPr lang="en-US" dirty="0" smtClean="0"/>
          </a:p>
          <a:p>
            <a:pPr algn="just"/>
            <a:r>
              <a:rPr lang="en-US" dirty="0" smtClean="0"/>
              <a:t>Imparting </a:t>
            </a:r>
            <a:r>
              <a:rPr lang="en-US" dirty="0"/>
              <a:t>of knowledge understanding merely represents one of the many objectives that we want to achieve </a:t>
            </a:r>
            <a:r>
              <a:rPr lang="en-US" dirty="0" smtClean="0"/>
              <a:t>the </a:t>
            </a:r>
            <a:r>
              <a:rPr lang="en-US" dirty="0"/>
              <a:t>the process of teaching. </a:t>
            </a:r>
            <a:endParaRPr lang="en-US" dirty="0" smtClean="0"/>
          </a:p>
          <a:p>
            <a:pPr algn="just"/>
            <a:r>
              <a:rPr lang="en-US" dirty="0" smtClean="0"/>
              <a:t>Teaching </a:t>
            </a:r>
            <a:r>
              <a:rPr lang="en-US" dirty="0"/>
              <a:t>is much more than merely the act of acquiring </a:t>
            </a:r>
            <a:r>
              <a:rPr lang="en-US" dirty="0" smtClean="0"/>
              <a:t>some knowledge </a:t>
            </a:r>
            <a:r>
              <a:rPr lang="en-US" dirty="0"/>
              <a:t>and understanding. The conative and affective domains of one's </a:t>
            </a:r>
            <a:r>
              <a:rPr lang="en-US" dirty="0" err="1"/>
              <a:t>behaviour</a:t>
            </a:r>
            <a:r>
              <a:rPr lang="en-US" dirty="0"/>
              <a:t> are </a:t>
            </a:r>
            <a:r>
              <a:rPr lang="en-US" dirty="0" smtClean="0"/>
              <a:t>badly </a:t>
            </a:r>
            <a:r>
              <a:rPr lang="en-US" dirty="0"/>
              <a:t>neglected in instruction. While teaching is aimed towards shaping a total </a:t>
            </a:r>
            <a:r>
              <a:rPr lang="en-US" dirty="0" smtClean="0"/>
              <a:t>human</a:t>
            </a:r>
            <a:r>
              <a:rPr lang="en-US" dirty="0"/>
              <a:t>, the ruction cares only for the development of intellect and affects the cognitive domain of one's </a:t>
            </a:r>
            <a:r>
              <a:rPr lang="en-US" dirty="0" err="1"/>
              <a:t>behaviour</a:t>
            </a:r>
            <a:r>
              <a:rPr lang="en-US" dirty="0"/>
              <a:t>.</a:t>
            </a:r>
            <a:endParaRPr lang="en-IN" dirty="0"/>
          </a:p>
        </p:txBody>
      </p:sp>
    </p:spTree>
    <p:extLst>
      <p:ext uri="{BB962C8B-B14F-4D97-AF65-F5344CB8AC3E}">
        <p14:creationId xmlns:p14="http://schemas.microsoft.com/office/powerpoint/2010/main" val="4054721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03312" y="2052918"/>
            <a:ext cx="9146157" cy="4195481"/>
          </a:xfrm>
        </p:spPr>
        <p:txBody>
          <a:bodyPr>
            <a:normAutofit/>
          </a:bodyPr>
          <a:lstStyle/>
          <a:p>
            <a:pPr algn="just"/>
            <a:r>
              <a:rPr lang="en-US" sz="2400" dirty="0"/>
              <a:t>Let us also see the distinction between teaching and instruction from another angle that </a:t>
            </a:r>
            <a:r>
              <a:rPr lang="en-US" sz="2400" dirty="0" smtClean="0"/>
              <a:t>lies </a:t>
            </a:r>
            <a:r>
              <a:rPr lang="en-US" sz="2400" dirty="0"/>
              <a:t>in their processes. The face-to-face interaction of the teacher and the students found in teaching is not very essential in the process of instruction. </a:t>
            </a:r>
            <a:endParaRPr lang="en-US" sz="2400" dirty="0" smtClean="0"/>
          </a:p>
          <a:p>
            <a:pPr algn="just"/>
            <a:r>
              <a:rPr lang="en-US" sz="2400" dirty="0" smtClean="0"/>
              <a:t>The </a:t>
            </a:r>
            <a:r>
              <a:rPr lang="en-US" sz="2400" dirty="0"/>
              <a:t>teacher </a:t>
            </a:r>
            <a:r>
              <a:rPr lang="en-US" sz="2400" dirty="0" smtClean="0"/>
              <a:t>can’t </a:t>
            </a:r>
            <a:r>
              <a:rPr lang="en-US" sz="2400" dirty="0"/>
              <a:t>be replaced by the programmed material, computer, teaching machine, radio, television, video and tape recorder A teacher may also use these aids and devices in his teaching and hence instruction may be considered a part of teaching.</a:t>
            </a:r>
            <a:endParaRPr lang="en-IN" sz="2400" dirty="0"/>
          </a:p>
        </p:txBody>
      </p:sp>
    </p:spTree>
    <p:extLst>
      <p:ext uri="{BB962C8B-B14F-4D97-AF65-F5344CB8AC3E}">
        <p14:creationId xmlns:p14="http://schemas.microsoft.com/office/powerpoint/2010/main" val="2618903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US" sz="2400" b="1" dirty="0" smtClean="0">
                <a:solidFill>
                  <a:srgbClr val="FFFF00"/>
                </a:solidFill>
              </a:rPr>
              <a:t>4. Indoctrination </a:t>
            </a:r>
            <a:r>
              <a:rPr lang="en-US" sz="2400" b="1" dirty="0">
                <a:solidFill>
                  <a:srgbClr val="FFFF00"/>
                </a:solidFill>
              </a:rPr>
              <a:t>(transmission of doctrine, firm faith or system of beliefs</a:t>
            </a:r>
            <a:r>
              <a:rPr lang="en-US" sz="2400" b="1" dirty="0" smtClean="0">
                <a:solidFill>
                  <a:srgbClr val="FFFF00"/>
                </a:solidFill>
              </a:rPr>
              <a:t>):  </a:t>
            </a:r>
            <a:r>
              <a:rPr lang="en-US" sz="2400" dirty="0"/>
              <a:t>on the further end of the continuum of the modes of teaching represents a fairly high level of teaching that adds to the establishment or shaping of beliefs and ideals. </a:t>
            </a:r>
            <a:endParaRPr lang="en-US" sz="2400" dirty="0" smtClean="0"/>
          </a:p>
          <a:p>
            <a:pPr algn="just"/>
            <a:r>
              <a:rPr lang="en-US" sz="2400" dirty="0" smtClean="0"/>
              <a:t>It </a:t>
            </a:r>
            <a:r>
              <a:rPr lang="en-US" sz="2400" dirty="0"/>
              <a:t>requires higher order of intelligence and results in bringing quite stable changes in the cognitive and affective domains of one's </a:t>
            </a:r>
            <a:r>
              <a:rPr lang="en-US" sz="2400" dirty="0" err="1"/>
              <a:t>behaviour</a:t>
            </a:r>
            <a:r>
              <a:rPr lang="en-US" sz="2400" dirty="0"/>
              <a:t>. </a:t>
            </a:r>
            <a:endParaRPr lang="en-IN" sz="2400" dirty="0"/>
          </a:p>
        </p:txBody>
      </p:sp>
    </p:spTree>
    <p:extLst>
      <p:ext uri="{BB962C8B-B14F-4D97-AF65-F5344CB8AC3E}">
        <p14:creationId xmlns:p14="http://schemas.microsoft.com/office/powerpoint/2010/main" val="466227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solidFill>
                  <a:srgbClr val="FFFF00"/>
                </a:solidFill>
              </a:rPr>
              <a:t>Analytical concept of Teaching</a:t>
            </a:r>
          </a:p>
        </p:txBody>
      </p:sp>
      <p:sp>
        <p:nvSpPr>
          <p:cNvPr id="3" name="Content Placeholder 2"/>
          <p:cNvSpPr>
            <a:spLocks noGrp="1"/>
          </p:cNvSpPr>
          <p:nvPr>
            <p:ph idx="1"/>
          </p:nvPr>
        </p:nvSpPr>
        <p:spPr>
          <a:xfrm>
            <a:off x="1009935" y="1853248"/>
            <a:ext cx="9040900" cy="4490685"/>
          </a:xfrm>
        </p:spPr>
        <p:txBody>
          <a:bodyPr>
            <a:normAutofit/>
          </a:bodyPr>
          <a:lstStyle/>
          <a:p>
            <a:r>
              <a:rPr lang="en-US" sz="2400" dirty="0" smtClean="0"/>
              <a:t>1. Activities undertaken in the teaching task.</a:t>
            </a:r>
          </a:p>
          <a:p>
            <a:r>
              <a:rPr lang="en-US" sz="2400" dirty="0"/>
              <a:t>2. </a:t>
            </a:r>
            <a:r>
              <a:rPr lang="en-US" sz="2400" dirty="0" smtClean="0"/>
              <a:t>Educational </a:t>
            </a:r>
            <a:r>
              <a:rPr lang="en-US" sz="2400" dirty="0"/>
              <a:t>objectives to be achieved through these </a:t>
            </a:r>
            <a:r>
              <a:rPr lang="en-US" sz="2400" dirty="0" smtClean="0"/>
              <a:t>activities</a:t>
            </a:r>
          </a:p>
          <a:p>
            <a:endParaRPr lang="en-US" sz="2400" dirty="0"/>
          </a:p>
          <a:p>
            <a:r>
              <a:rPr lang="en-IN" sz="2400" b="1" dirty="0" err="1">
                <a:solidFill>
                  <a:srgbClr val="FFFF00"/>
                </a:solidFill>
              </a:rPr>
              <a:t>Komisars</a:t>
            </a:r>
            <a:r>
              <a:rPr lang="en-IN" sz="2400" b="1" dirty="0">
                <a:solidFill>
                  <a:srgbClr val="FFFF00"/>
                </a:solidFill>
              </a:rPr>
              <a:t> (1966) </a:t>
            </a:r>
            <a:r>
              <a:rPr lang="en-IN" sz="2400" dirty="0"/>
              <a:t>has tried to </a:t>
            </a:r>
            <a:r>
              <a:rPr lang="en-IN" sz="2400" dirty="0" err="1"/>
              <a:t>analyze</a:t>
            </a:r>
            <a:r>
              <a:rPr lang="en-IN" sz="2400" dirty="0"/>
              <a:t> teaching into various specific activities like introducing, demonstrating, contrasting, explaining, proving, justifying, explicating. defining, rating, appraising, amplifying, vindicating, interpreting, questioning, elaborating, identifying, designating, conjecturing, confirming, etc.</a:t>
            </a:r>
          </a:p>
        </p:txBody>
      </p:sp>
    </p:spTree>
    <p:extLst>
      <p:ext uri="{BB962C8B-B14F-4D97-AF65-F5344CB8AC3E}">
        <p14:creationId xmlns:p14="http://schemas.microsoft.com/office/powerpoint/2010/main" val="3023230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a:r>
              <a:rPr lang="en-US" b="1" dirty="0" smtClean="0">
                <a:solidFill>
                  <a:srgbClr val="FFFF00"/>
                </a:solidFill>
              </a:rPr>
              <a:t> </a:t>
            </a:r>
            <a:r>
              <a:rPr lang="en-US" b="1" dirty="0">
                <a:solidFill>
                  <a:srgbClr val="FFFF00"/>
                </a:solidFill>
              </a:rPr>
              <a:t>Gage (1968) </a:t>
            </a:r>
            <a:r>
              <a:rPr lang="en-US" dirty="0"/>
              <a:t>tried to analyze teaching in terms of technical skills. According to him: "Teaching skills are specific instructional techniques and procedures that a </a:t>
            </a:r>
            <a:r>
              <a:rPr lang="en-US" dirty="0" smtClean="0"/>
              <a:t>teacher may </a:t>
            </a:r>
            <a:r>
              <a:rPr lang="en-US" dirty="0"/>
              <a:t>use in the classroom. They represent an analysis of the teaching process into relatively discrete components that can be used in different </a:t>
            </a:r>
            <a:r>
              <a:rPr lang="en-US" dirty="0" smtClean="0"/>
              <a:t>combination </a:t>
            </a:r>
            <a:r>
              <a:rPr lang="en-US" dirty="0"/>
              <a:t>in the </a:t>
            </a:r>
            <a:r>
              <a:rPr lang="en-US" dirty="0" smtClean="0"/>
              <a:t>continuous </a:t>
            </a:r>
            <a:r>
              <a:rPr lang="en-US" dirty="0"/>
              <a:t>flow of the teacher's performance</a:t>
            </a:r>
            <a:r>
              <a:rPr lang="en-US" dirty="0" smtClean="0"/>
              <a:t>.“</a:t>
            </a:r>
          </a:p>
          <a:p>
            <a:pPr algn="just"/>
            <a:r>
              <a:rPr lang="en-US" b="1" dirty="0">
                <a:solidFill>
                  <a:srgbClr val="FFFF00"/>
                </a:solidFill>
              </a:rPr>
              <a:t>B.K. </a:t>
            </a:r>
            <a:r>
              <a:rPr lang="en-US" b="1" dirty="0" err="1">
                <a:solidFill>
                  <a:srgbClr val="FFFF00"/>
                </a:solidFill>
              </a:rPr>
              <a:t>Passi</a:t>
            </a:r>
            <a:r>
              <a:rPr lang="en-US" b="1" dirty="0">
                <a:solidFill>
                  <a:srgbClr val="FFFF00"/>
                </a:solidFill>
              </a:rPr>
              <a:t> (1976) </a:t>
            </a:r>
            <a:r>
              <a:rPr lang="en-US" dirty="0"/>
              <a:t>has concluded that teaching constitutes a number of verbal and non-verbal teaching acts like questioning, accepting pupil responses, rewarding, smiling, nodding to pupil response, movements, gestures, etc. These acts, in particular combination, facilitate the achievement of objectives in terms of pupil or pupil growth.</a:t>
            </a:r>
            <a:endParaRPr lang="en-IN" dirty="0"/>
          </a:p>
        </p:txBody>
      </p:sp>
    </p:spTree>
    <p:extLst>
      <p:ext uri="{BB962C8B-B14F-4D97-AF65-F5344CB8AC3E}">
        <p14:creationId xmlns:p14="http://schemas.microsoft.com/office/powerpoint/2010/main" val="36564556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968992" y="1160060"/>
            <a:ext cx="9080862" cy="5088339"/>
          </a:xfrm>
        </p:spPr>
        <p:txBody>
          <a:bodyPr>
            <a:normAutofit lnSpcReduction="10000"/>
          </a:bodyPr>
          <a:lstStyle/>
          <a:p>
            <a:pPr algn="just"/>
            <a:r>
              <a:rPr lang="en-US" sz="2400" dirty="0"/>
              <a:t>Thus, teaching may be viewed as a group of skills known as teaching skills. A teaching still is defined as a group of teaching acts or </a:t>
            </a:r>
            <a:r>
              <a:rPr lang="en-US" sz="2400" dirty="0" err="1"/>
              <a:t>behaviours</a:t>
            </a:r>
            <a:r>
              <a:rPr lang="en-US" sz="2400" dirty="0"/>
              <a:t> intended to bring desirable changes the pupil's </a:t>
            </a:r>
            <a:r>
              <a:rPr lang="en-US" sz="2400" dirty="0" err="1"/>
              <a:t>behaviour</a:t>
            </a:r>
            <a:r>
              <a:rPr lang="en-US" sz="2400" dirty="0" smtClean="0"/>
              <a:t>.</a:t>
            </a:r>
          </a:p>
          <a:p>
            <a:pPr algn="just"/>
            <a:r>
              <a:rPr lang="en-US" sz="2400" dirty="0"/>
              <a:t>Teaching involves interaction. The personality, attitude, interest and way of exercising desirable influence are some of the factors that definitely count towards effective teaching. </a:t>
            </a:r>
            <a:endParaRPr lang="en-US" sz="2400" dirty="0" smtClean="0"/>
          </a:p>
          <a:p>
            <a:pPr algn="just"/>
            <a:r>
              <a:rPr lang="en-US" sz="2400" dirty="0" smtClean="0"/>
              <a:t>A </a:t>
            </a:r>
            <a:r>
              <a:rPr lang="en-US" sz="2400" dirty="0"/>
              <a:t>teacher cannot be taken simply as a skilled worker who knows his job by acquiring certain specific skills but one who has the proper guts to act on a superior level knowing how to take appropriate decisions and exercise necessary influence for bringing desirable change in the </a:t>
            </a:r>
            <a:r>
              <a:rPr lang="en-US" sz="2400" dirty="0" err="1"/>
              <a:t>behaviour</a:t>
            </a:r>
            <a:r>
              <a:rPr lang="en-US" sz="2400" dirty="0"/>
              <a:t> of his pupils.</a:t>
            </a:r>
            <a:endParaRPr lang="en-IN" sz="2400" dirty="0"/>
          </a:p>
        </p:txBody>
      </p:sp>
    </p:spTree>
    <p:extLst>
      <p:ext uri="{BB962C8B-B14F-4D97-AF65-F5344CB8AC3E}">
        <p14:creationId xmlns:p14="http://schemas.microsoft.com/office/powerpoint/2010/main" val="4326661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Definition of Learning</a:t>
            </a:r>
            <a:endParaRPr lang="en-IN" b="1" dirty="0">
              <a:solidFill>
                <a:srgbClr val="FFFF00"/>
              </a:solidFill>
            </a:endParaRPr>
          </a:p>
        </p:txBody>
      </p:sp>
      <p:sp>
        <p:nvSpPr>
          <p:cNvPr id="3" name="Content Placeholder 2"/>
          <p:cNvSpPr>
            <a:spLocks noGrp="1"/>
          </p:cNvSpPr>
          <p:nvPr>
            <p:ph idx="1"/>
          </p:nvPr>
        </p:nvSpPr>
        <p:spPr>
          <a:xfrm>
            <a:off x="1103312" y="2052918"/>
            <a:ext cx="9760306" cy="4195481"/>
          </a:xfrm>
        </p:spPr>
        <p:txBody>
          <a:bodyPr>
            <a:normAutofit/>
          </a:bodyPr>
          <a:lstStyle/>
          <a:p>
            <a:pPr algn="just"/>
            <a:r>
              <a:rPr lang="en-US" sz="2800" b="1" dirty="0" smtClean="0">
                <a:solidFill>
                  <a:srgbClr val="FFFF00"/>
                </a:solidFill>
              </a:rPr>
              <a:t>Learning may be defined as</a:t>
            </a:r>
            <a:r>
              <a:rPr lang="en-US" sz="2800" dirty="0" smtClean="0"/>
              <a:t>, ‘ any relatively permanent change in </a:t>
            </a:r>
            <a:r>
              <a:rPr lang="en-US" sz="2800" dirty="0" err="1" smtClean="0"/>
              <a:t>behaviour</a:t>
            </a:r>
            <a:r>
              <a:rPr lang="en-US" sz="2800" dirty="0" smtClean="0"/>
              <a:t> or </a:t>
            </a:r>
            <a:r>
              <a:rPr lang="en-US" sz="2800" dirty="0" err="1" smtClean="0"/>
              <a:t>behavioural</a:t>
            </a:r>
            <a:r>
              <a:rPr lang="en-US" sz="2800" dirty="0" smtClean="0"/>
              <a:t> potential produced by experience.’</a:t>
            </a:r>
          </a:p>
          <a:p>
            <a:pPr algn="just"/>
            <a:r>
              <a:rPr lang="en-US" sz="2800" b="1" dirty="0" smtClean="0">
                <a:solidFill>
                  <a:srgbClr val="FFFF00"/>
                </a:solidFill>
              </a:rPr>
              <a:t>Gardner Murphy(1968),- </a:t>
            </a:r>
            <a:r>
              <a:rPr lang="en-US" sz="2800" dirty="0" smtClean="0"/>
              <a:t>The term learning covers every modification in behavior to meet environmental requirements.</a:t>
            </a:r>
          </a:p>
          <a:p>
            <a:pPr algn="just"/>
            <a:r>
              <a:rPr lang="en-US" sz="2800" dirty="0" smtClean="0"/>
              <a:t>Learning is a process &amp; not the product. </a:t>
            </a:r>
            <a:endParaRPr lang="en-IN" sz="2800" dirty="0"/>
          </a:p>
        </p:txBody>
      </p:sp>
    </p:spTree>
    <p:extLst>
      <p:ext uri="{BB962C8B-B14F-4D97-AF65-F5344CB8AC3E}">
        <p14:creationId xmlns:p14="http://schemas.microsoft.com/office/powerpoint/2010/main" val="505123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Characteristics of Learning</a:t>
            </a:r>
            <a:endParaRPr lang="en-IN" b="1" dirty="0">
              <a:solidFill>
                <a:srgbClr val="FFFF00"/>
              </a:solidFill>
            </a:endParaRPr>
          </a:p>
        </p:txBody>
      </p:sp>
      <p:sp>
        <p:nvSpPr>
          <p:cNvPr id="3" name="Content Placeholder 2"/>
          <p:cNvSpPr>
            <a:spLocks noGrp="1"/>
          </p:cNvSpPr>
          <p:nvPr>
            <p:ph idx="1"/>
          </p:nvPr>
        </p:nvSpPr>
        <p:spPr>
          <a:xfrm>
            <a:off x="409433" y="1310185"/>
            <a:ext cx="9853683" cy="4938215"/>
          </a:xfrm>
        </p:spPr>
        <p:txBody>
          <a:bodyPr>
            <a:normAutofit/>
          </a:bodyPr>
          <a:lstStyle/>
          <a:p>
            <a:pPr algn="just"/>
            <a:r>
              <a:rPr lang="en-US" sz="2800" dirty="0" smtClean="0"/>
              <a:t>Learning is the change of behavior.</a:t>
            </a:r>
          </a:p>
          <a:p>
            <a:pPr algn="just"/>
            <a:r>
              <a:rPr lang="en-US" sz="2800" dirty="0" smtClean="0"/>
              <a:t>Change in behavior caused by learning is relatively enduring or permanent.</a:t>
            </a:r>
          </a:p>
          <a:p>
            <a:pPr algn="just"/>
            <a:r>
              <a:rPr lang="en-US" sz="2800" dirty="0" smtClean="0"/>
              <a:t>Learning is a continuous </a:t>
            </a:r>
            <a:r>
              <a:rPr lang="en-US" sz="2800" dirty="0" smtClean="0"/>
              <a:t> and lifelong </a:t>
            </a:r>
            <a:r>
              <a:rPr lang="en-US" sz="2800" dirty="0" smtClean="0"/>
              <a:t>process.</a:t>
            </a:r>
          </a:p>
          <a:p>
            <a:pPr algn="just"/>
            <a:r>
              <a:rPr lang="en-US" sz="2800" dirty="0" smtClean="0"/>
              <a:t>Learning is a universal process</a:t>
            </a:r>
            <a:r>
              <a:rPr lang="en-US" sz="2800" dirty="0" smtClean="0"/>
              <a:t>.</a:t>
            </a:r>
          </a:p>
          <a:p>
            <a:pPr algn="just"/>
            <a:r>
              <a:rPr lang="en-US" sz="2800" dirty="0" smtClean="0"/>
              <a:t>It prepares a person for the necessary adjustment and adaptation.</a:t>
            </a:r>
          </a:p>
          <a:p>
            <a:pPr algn="just"/>
            <a:r>
              <a:rPr lang="en-US" sz="2800" dirty="0" smtClean="0"/>
              <a:t>Learning does not include the changes in </a:t>
            </a:r>
            <a:r>
              <a:rPr lang="en-US" sz="2800" dirty="0" err="1" smtClean="0"/>
              <a:t>behaviour</a:t>
            </a:r>
            <a:r>
              <a:rPr lang="en-US" sz="2800" dirty="0" smtClean="0"/>
              <a:t>  on account of maturation, fatigue, illness or drugs.</a:t>
            </a:r>
            <a:endParaRPr lang="en-US" sz="2800" dirty="0" smtClean="0"/>
          </a:p>
        </p:txBody>
      </p:sp>
    </p:spTree>
    <p:extLst>
      <p:ext uri="{BB962C8B-B14F-4D97-AF65-F5344CB8AC3E}">
        <p14:creationId xmlns:p14="http://schemas.microsoft.com/office/powerpoint/2010/main" val="131678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03312" y="2052918"/>
            <a:ext cx="9651124" cy="4195481"/>
          </a:xfrm>
        </p:spPr>
        <p:txBody>
          <a:bodyPr>
            <a:normAutofit/>
          </a:bodyPr>
          <a:lstStyle/>
          <a:p>
            <a:pPr lvl="0" algn="just">
              <a:buClr>
                <a:srgbClr val="1E5155">
                  <a:lumMod val="40000"/>
                  <a:lumOff val="60000"/>
                </a:srgbClr>
              </a:buClr>
            </a:pPr>
            <a:r>
              <a:rPr lang="en-US" sz="2800" dirty="0">
                <a:solidFill>
                  <a:prstClr val="white"/>
                </a:solidFill>
              </a:rPr>
              <a:t>Learning is purposive and goal directed.</a:t>
            </a:r>
          </a:p>
          <a:p>
            <a:pPr lvl="0" algn="just">
              <a:buClr>
                <a:srgbClr val="1E5155">
                  <a:lumMod val="40000"/>
                  <a:lumOff val="60000"/>
                </a:srgbClr>
              </a:buClr>
            </a:pPr>
            <a:r>
              <a:rPr lang="en-US" sz="2800" dirty="0">
                <a:solidFill>
                  <a:prstClr val="white"/>
                </a:solidFill>
              </a:rPr>
              <a:t>Learning involves reconstruction of experiences.</a:t>
            </a:r>
          </a:p>
          <a:p>
            <a:pPr lvl="0" algn="just">
              <a:buClr>
                <a:srgbClr val="1E5155">
                  <a:lumMod val="40000"/>
                  <a:lumOff val="60000"/>
                </a:srgbClr>
              </a:buClr>
            </a:pPr>
            <a:r>
              <a:rPr lang="en-US" sz="2800" dirty="0">
                <a:solidFill>
                  <a:prstClr val="white"/>
                </a:solidFill>
              </a:rPr>
              <a:t>Learning is the product of activity and environment.</a:t>
            </a:r>
          </a:p>
          <a:p>
            <a:pPr lvl="0" algn="just">
              <a:buClr>
                <a:srgbClr val="1E5155">
                  <a:lumMod val="40000"/>
                  <a:lumOff val="60000"/>
                </a:srgbClr>
              </a:buClr>
            </a:pPr>
            <a:r>
              <a:rPr lang="en-US" sz="2800" dirty="0">
                <a:solidFill>
                  <a:prstClr val="white"/>
                </a:solidFill>
              </a:rPr>
              <a:t>Learning does not necessarily imply improvement</a:t>
            </a:r>
          </a:p>
          <a:p>
            <a:pPr lvl="0" algn="just">
              <a:buClr>
                <a:srgbClr val="1E5155">
                  <a:lumMod val="40000"/>
                  <a:lumOff val="60000"/>
                </a:srgbClr>
              </a:buClr>
            </a:pPr>
            <a:r>
              <a:rPr lang="en-US" sz="2800" dirty="0">
                <a:solidFill>
                  <a:prstClr val="white"/>
                </a:solidFill>
              </a:rPr>
              <a:t>Learning does not imply the development in right direction.</a:t>
            </a:r>
            <a:endParaRPr lang="en-IN" sz="2800" dirty="0">
              <a:solidFill>
                <a:prstClr val="white"/>
              </a:solidFill>
            </a:endParaRPr>
          </a:p>
          <a:p>
            <a:pPr marL="0" indent="0" algn="just">
              <a:buNone/>
            </a:pPr>
            <a:endParaRPr lang="en-IN" sz="2800" dirty="0"/>
          </a:p>
        </p:txBody>
      </p:sp>
    </p:spTree>
    <p:extLst>
      <p:ext uri="{BB962C8B-B14F-4D97-AF65-F5344CB8AC3E}">
        <p14:creationId xmlns:p14="http://schemas.microsoft.com/office/powerpoint/2010/main" val="617161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Relationship between Teaching &amp; Learning</a:t>
            </a:r>
            <a:endParaRPr lang="en-IN" b="1" dirty="0">
              <a:solidFill>
                <a:srgbClr val="FFFF00"/>
              </a:solidFill>
            </a:endParaRPr>
          </a:p>
        </p:txBody>
      </p:sp>
      <p:sp>
        <p:nvSpPr>
          <p:cNvPr id="3" name="Content Placeholder 2"/>
          <p:cNvSpPr>
            <a:spLocks noGrp="1"/>
          </p:cNvSpPr>
          <p:nvPr>
            <p:ph idx="1"/>
          </p:nvPr>
        </p:nvSpPr>
        <p:spPr/>
        <p:txBody>
          <a:bodyPr/>
          <a:lstStyle/>
          <a:p>
            <a:r>
              <a:rPr lang="en-US" dirty="0" smtClean="0"/>
              <a:t>All types of teaching is to be ended by some kind of learning.</a:t>
            </a:r>
          </a:p>
          <a:p>
            <a:r>
              <a:rPr lang="en-US" dirty="0" smtClean="0"/>
              <a:t>The learning to be initiated or handled by some type of teaching.</a:t>
            </a:r>
          </a:p>
          <a:p>
            <a:r>
              <a:rPr lang="en-US" dirty="0" smtClean="0"/>
              <a:t>Learning may also take place without involving the formalities of a teaching process.</a:t>
            </a:r>
          </a:p>
          <a:p>
            <a:r>
              <a:rPr lang="en-US" dirty="0" smtClean="0"/>
              <a:t>If one decides to learn something, it is not essential for him to wait for the teacher formalities.</a:t>
            </a:r>
          </a:p>
          <a:p>
            <a:pPr marL="0" indent="0">
              <a:buNone/>
            </a:pPr>
            <a:r>
              <a:rPr lang="en-US" dirty="0" smtClean="0"/>
              <a:t>Therefore, according to Smith(1961)- ‘Learning does not necessarily issue from teaching, that teaching is one thing and learning is quite another.’</a:t>
            </a:r>
            <a:endParaRPr lang="en-IN" dirty="0"/>
          </a:p>
        </p:txBody>
      </p:sp>
    </p:spTree>
    <p:extLst>
      <p:ext uri="{BB962C8B-B14F-4D97-AF65-F5344CB8AC3E}">
        <p14:creationId xmlns:p14="http://schemas.microsoft.com/office/powerpoint/2010/main" val="751670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Definition of teaching</a:t>
            </a:r>
            <a:endParaRPr lang="en-IN" b="1" dirty="0">
              <a:solidFill>
                <a:srgbClr val="FFFF00"/>
              </a:solidFill>
            </a:endParaRPr>
          </a:p>
        </p:txBody>
      </p:sp>
      <p:sp>
        <p:nvSpPr>
          <p:cNvPr id="3" name="Content Placeholder 2"/>
          <p:cNvSpPr>
            <a:spLocks noGrp="1"/>
          </p:cNvSpPr>
          <p:nvPr>
            <p:ph idx="1"/>
          </p:nvPr>
        </p:nvSpPr>
        <p:spPr>
          <a:xfrm>
            <a:off x="1103312" y="2052918"/>
            <a:ext cx="9719363" cy="4195481"/>
          </a:xfrm>
        </p:spPr>
        <p:txBody>
          <a:bodyPr>
            <a:normAutofit/>
          </a:bodyPr>
          <a:lstStyle/>
          <a:p>
            <a:pPr algn="just"/>
            <a:r>
              <a:rPr lang="en-US" sz="3200" b="1" dirty="0" smtClean="0">
                <a:solidFill>
                  <a:srgbClr val="FFFF00"/>
                </a:solidFill>
              </a:rPr>
              <a:t>B.O Smith- </a:t>
            </a:r>
            <a:r>
              <a:rPr lang="en-US" sz="3200" dirty="0" smtClean="0"/>
              <a:t>Defined teaching as ‘ Teaching is a system of actions intended to induce learning’.</a:t>
            </a:r>
          </a:p>
          <a:p>
            <a:pPr algn="just"/>
            <a:r>
              <a:rPr lang="en-US" sz="3200" b="1" dirty="0" smtClean="0">
                <a:solidFill>
                  <a:srgbClr val="FFFF00"/>
                </a:solidFill>
              </a:rPr>
              <a:t>Gage(1963)- </a:t>
            </a:r>
            <a:r>
              <a:rPr lang="en-US" sz="3200" dirty="0" smtClean="0"/>
              <a:t>‘Teaching is a form of interpersonal influence aimed at changing the behavior potential another person’.</a:t>
            </a:r>
            <a:endParaRPr lang="en-IN" sz="3200" dirty="0"/>
          </a:p>
        </p:txBody>
      </p:sp>
    </p:spTree>
    <p:extLst>
      <p:ext uri="{BB962C8B-B14F-4D97-AF65-F5344CB8AC3E}">
        <p14:creationId xmlns:p14="http://schemas.microsoft.com/office/powerpoint/2010/main" val="428681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IMPORTANT ASPECTS OF TEACHING-LEARNING</a:t>
            </a:r>
            <a:endParaRPr lang="en-IN" b="1" dirty="0">
              <a:solidFill>
                <a:srgbClr val="FFFF00"/>
              </a:solidFill>
            </a:endParaRPr>
          </a:p>
        </p:txBody>
      </p:sp>
      <p:sp>
        <p:nvSpPr>
          <p:cNvPr id="3" name="Content Placeholder 2"/>
          <p:cNvSpPr>
            <a:spLocks noGrp="1"/>
          </p:cNvSpPr>
          <p:nvPr>
            <p:ph idx="1"/>
          </p:nvPr>
        </p:nvSpPr>
        <p:spPr/>
        <p:txBody>
          <a:bodyPr>
            <a:normAutofit/>
          </a:bodyPr>
          <a:lstStyle/>
          <a:p>
            <a:r>
              <a:rPr lang="en-US" sz="2800" b="1" dirty="0" smtClean="0">
                <a:solidFill>
                  <a:srgbClr val="FFFF00"/>
                </a:solidFill>
              </a:rPr>
              <a:t>Process of teaching</a:t>
            </a:r>
          </a:p>
          <a:p>
            <a:r>
              <a:rPr lang="en-US" sz="2800" dirty="0" smtClean="0"/>
              <a:t>1. Bi-polar Process( Teacher &amp; Student)</a:t>
            </a:r>
          </a:p>
          <a:p>
            <a:pPr marL="0" indent="0">
              <a:buNone/>
            </a:pPr>
            <a:r>
              <a:rPr lang="en-US" sz="2800" dirty="0" smtClean="0"/>
              <a:t>       Concept given by Adams</a:t>
            </a:r>
          </a:p>
          <a:p>
            <a:r>
              <a:rPr lang="en-US" sz="2800" dirty="0" smtClean="0"/>
              <a:t>2. Tri-polar </a:t>
            </a:r>
            <a:r>
              <a:rPr lang="en-US" sz="2800" dirty="0" err="1" smtClean="0"/>
              <a:t>Proces</a:t>
            </a:r>
            <a:r>
              <a:rPr lang="en-US" sz="2800" dirty="0" smtClean="0"/>
              <a:t> ( Teacher, Student and Environment/Curriculum)</a:t>
            </a:r>
          </a:p>
          <a:p>
            <a:pPr marL="0" indent="0">
              <a:buNone/>
            </a:pPr>
            <a:r>
              <a:rPr lang="en-US" sz="2800" dirty="0" smtClean="0"/>
              <a:t>	 Concept given by John Dewey</a:t>
            </a:r>
            <a:endParaRPr lang="en-IN" sz="2800" dirty="0"/>
          </a:p>
        </p:txBody>
      </p:sp>
    </p:spTree>
    <p:extLst>
      <p:ext uri="{BB962C8B-B14F-4D97-AF65-F5344CB8AC3E}">
        <p14:creationId xmlns:p14="http://schemas.microsoft.com/office/powerpoint/2010/main" val="1392052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327546"/>
            <a:ext cx="9905999" cy="1351129"/>
          </a:xfrm>
        </p:spPr>
        <p:txBody>
          <a:bodyPr/>
          <a:lstStyle/>
          <a:p>
            <a:r>
              <a:rPr lang="en-US" b="1" dirty="0" smtClean="0">
                <a:solidFill>
                  <a:srgbClr val="FFFF00"/>
                </a:solidFill>
              </a:rPr>
              <a:t>Characteristics of teaching</a:t>
            </a:r>
            <a:endParaRPr lang="en-IN" b="1" dirty="0">
              <a:solidFill>
                <a:srgbClr val="FFFF00"/>
              </a:solidFill>
            </a:endParaRPr>
          </a:p>
        </p:txBody>
      </p:sp>
      <p:sp>
        <p:nvSpPr>
          <p:cNvPr id="3" name="Content Placeholder 2"/>
          <p:cNvSpPr>
            <a:spLocks noGrp="1"/>
          </p:cNvSpPr>
          <p:nvPr>
            <p:ph idx="1"/>
          </p:nvPr>
        </p:nvSpPr>
        <p:spPr>
          <a:xfrm>
            <a:off x="1255594" y="2019869"/>
            <a:ext cx="10331355" cy="4203510"/>
          </a:xfrm>
        </p:spPr>
        <p:txBody>
          <a:bodyPr>
            <a:normAutofit/>
          </a:bodyPr>
          <a:lstStyle/>
          <a:p>
            <a:r>
              <a:rPr lang="en-US" sz="2800" dirty="0" smtClean="0"/>
              <a:t>It is a complex social process.</a:t>
            </a:r>
          </a:p>
          <a:p>
            <a:r>
              <a:rPr lang="en-US" sz="2800" dirty="0" smtClean="0"/>
              <a:t>It is an art as well as science.</a:t>
            </a:r>
          </a:p>
          <a:p>
            <a:r>
              <a:rPr lang="en-US" sz="2800" dirty="0" smtClean="0"/>
              <a:t>It is a professional activity.</a:t>
            </a:r>
          </a:p>
          <a:p>
            <a:r>
              <a:rPr lang="en-US" sz="2800" dirty="0" smtClean="0"/>
              <a:t>It is an output oriented process (to produce or to show something) from the teacher.</a:t>
            </a:r>
          </a:p>
        </p:txBody>
      </p:sp>
    </p:spTree>
    <p:extLst>
      <p:ext uri="{BB962C8B-B14F-4D97-AF65-F5344CB8AC3E}">
        <p14:creationId xmlns:p14="http://schemas.microsoft.com/office/powerpoint/2010/main" val="4114193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sz="2800" dirty="0"/>
              <a:t>An organized system with varied action.</a:t>
            </a:r>
          </a:p>
          <a:p>
            <a:r>
              <a:rPr lang="en-US" sz="2800" dirty="0"/>
              <a:t>Amendable to scientific observation and analysis.</a:t>
            </a:r>
          </a:p>
          <a:p>
            <a:r>
              <a:rPr lang="en-US" sz="2800" dirty="0"/>
              <a:t>Highly dominated by the communication skill.</a:t>
            </a:r>
          </a:p>
          <a:p>
            <a:r>
              <a:rPr lang="en-US" sz="2800" dirty="0"/>
              <a:t>An interactive process.</a:t>
            </a:r>
          </a:p>
          <a:p>
            <a:r>
              <a:rPr lang="en-US" sz="2800" dirty="0"/>
              <a:t>A specialized task comprising of different teaching skills</a:t>
            </a:r>
          </a:p>
          <a:p>
            <a:endParaRPr lang="en-IN" sz="2800" dirty="0"/>
          </a:p>
        </p:txBody>
      </p:sp>
    </p:spTree>
    <p:extLst>
      <p:ext uri="{BB962C8B-B14F-4D97-AF65-F5344CB8AC3E}">
        <p14:creationId xmlns:p14="http://schemas.microsoft.com/office/powerpoint/2010/main" val="2687732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FF00"/>
                </a:solidFill>
              </a:rPr>
              <a:t>The Relation of Teaching with other Similar Concepts</a:t>
            </a:r>
            <a:endParaRPr lang="en-IN" b="1" dirty="0">
              <a:solidFill>
                <a:srgbClr val="FFFF00"/>
              </a:solidFill>
            </a:endParaRPr>
          </a:p>
        </p:txBody>
      </p:sp>
      <p:sp>
        <p:nvSpPr>
          <p:cNvPr id="3" name="Content Placeholder 2"/>
          <p:cNvSpPr>
            <a:spLocks noGrp="1"/>
          </p:cNvSpPr>
          <p:nvPr>
            <p:ph idx="1"/>
          </p:nvPr>
        </p:nvSpPr>
        <p:spPr>
          <a:xfrm>
            <a:off x="1103312" y="2052918"/>
            <a:ext cx="9651124" cy="4375178"/>
          </a:xfrm>
        </p:spPr>
        <p:txBody>
          <a:bodyPr>
            <a:normAutofit fontScale="92500" lnSpcReduction="10000"/>
          </a:bodyPr>
          <a:lstStyle/>
          <a:p>
            <a:pPr marL="0" indent="0">
              <a:buNone/>
            </a:pPr>
            <a:r>
              <a:rPr lang="en-US" sz="2400" dirty="0"/>
              <a:t>The terms, </a:t>
            </a:r>
            <a:r>
              <a:rPr lang="en-US" sz="2400" dirty="0" smtClean="0"/>
              <a:t>like</a:t>
            </a:r>
          </a:p>
          <a:p>
            <a:r>
              <a:rPr lang="en-US" sz="2400" b="1" dirty="0" smtClean="0">
                <a:solidFill>
                  <a:srgbClr val="FFFF00"/>
                </a:solidFill>
              </a:rPr>
              <a:t>1. Conditioning</a:t>
            </a:r>
            <a:r>
              <a:rPr lang="en-US" sz="2400" b="1" dirty="0">
                <a:solidFill>
                  <a:srgbClr val="FFFF00"/>
                </a:solidFill>
              </a:rPr>
              <a:t>, </a:t>
            </a:r>
            <a:endParaRPr lang="en-US" sz="2400" b="1" dirty="0" smtClean="0">
              <a:solidFill>
                <a:srgbClr val="FFFF00"/>
              </a:solidFill>
            </a:endParaRPr>
          </a:p>
          <a:p>
            <a:r>
              <a:rPr lang="en-US" sz="2400" b="1" dirty="0" smtClean="0">
                <a:solidFill>
                  <a:srgbClr val="FFFF00"/>
                </a:solidFill>
              </a:rPr>
              <a:t>2. </a:t>
            </a:r>
            <a:r>
              <a:rPr lang="en-US" sz="2400" b="1" dirty="0">
                <a:solidFill>
                  <a:srgbClr val="FFFF00"/>
                </a:solidFill>
              </a:rPr>
              <a:t>T</a:t>
            </a:r>
            <a:r>
              <a:rPr lang="en-US" sz="2400" b="1" dirty="0" smtClean="0">
                <a:solidFill>
                  <a:srgbClr val="FFFF00"/>
                </a:solidFill>
              </a:rPr>
              <a:t>raining,</a:t>
            </a:r>
          </a:p>
          <a:p>
            <a:r>
              <a:rPr lang="en-US" sz="2400" b="1" dirty="0" smtClean="0">
                <a:solidFill>
                  <a:srgbClr val="FFFF00"/>
                </a:solidFill>
              </a:rPr>
              <a:t>3. Instruction and</a:t>
            </a:r>
          </a:p>
          <a:p>
            <a:r>
              <a:rPr lang="en-US" sz="2400" b="1" dirty="0" smtClean="0">
                <a:solidFill>
                  <a:srgbClr val="FFFF00"/>
                </a:solidFill>
              </a:rPr>
              <a:t>4. Indoctrination </a:t>
            </a:r>
          </a:p>
          <a:p>
            <a:pPr marL="0" indent="0">
              <a:buNone/>
            </a:pPr>
            <a:r>
              <a:rPr lang="en-US" sz="2400" dirty="0" smtClean="0"/>
              <a:t>             are </a:t>
            </a:r>
            <a:r>
              <a:rPr lang="en-US" sz="2400" dirty="0"/>
              <a:t>used to denote various kinds of teaching. Sometimes they are mistaken as synonymous with teaching. Each of these terms denotes some type of teaching. </a:t>
            </a:r>
            <a:endParaRPr lang="en-US" sz="2400" dirty="0" smtClean="0"/>
          </a:p>
          <a:p>
            <a:pPr marL="0" indent="0">
              <a:buNone/>
            </a:pPr>
            <a:r>
              <a:rPr lang="en-US" sz="2400" dirty="0" smtClean="0"/>
              <a:t>These </a:t>
            </a:r>
            <a:r>
              <a:rPr lang="en-US" sz="2400" dirty="0"/>
              <a:t>are various modes of teaching, each of which contributes towards teaching. Teaching is a larger concept and each of these terms is a part or aspect of this large concept.</a:t>
            </a:r>
            <a:endParaRPr lang="en-IN" sz="2400" dirty="0"/>
          </a:p>
        </p:txBody>
      </p:sp>
    </p:spTree>
    <p:extLst>
      <p:ext uri="{BB962C8B-B14F-4D97-AF65-F5344CB8AC3E}">
        <p14:creationId xmlns:p14="http://schemas.microsoft.com/office/powerpoint/2010/main" val="11703434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504967" y="1201002"/>
            <a:ext cx="9771798" cy="5047397"/>
          </a:xfrm>
        </p:spPr>
        <p:txBody>
          <a:bodyPr/>
          <a:lstStyle/>
          <a:p>
            <a:r>
              <a:rPr lang="en-US" dirty="0"/>
              <a:t>Teaching, as a whole, is aimed to bring changes in the </a:t>
            </a:r>
            <a:r>
              <a:rPr lang="en-US" dirty="0" err="1"/>
              <a:t>behaviour</a:t>
            </a:r>
            <a:r>
              <a:rPr lang="en-US" dirty="0"/>
              <a:t> of pupils. These changes may occur through </a:t>
            </a:r>
            <a:endParaRPr lang="en-US" dirty="0" smtClean="0"/>
          </a:p>
          <a:p>
            <a:r>
              <a:rPr lang="en-US" dirty="0" smtClean="0"/>
              <a:t>(</a:t>
            </a:r>
            <a:r>
              <a:rPr lang="en-US" dirty="0" err="1"/>
              <a:t>i</a:t>
            </a:r>
            <a:r>
              <a:rPr lang="en-US" dirty="0"/>
              <a:t>) T</a:t>
            </a:r>
            <a:r>
              <a:rPr lang="en-US" dirty="0" smtClean="0"/>
              <a:t>eaching </a:t>
            </a:r>
            <a:r>
              <a:rPr lang="en-US" dirty="0"/>
              <a:t>them how to do or perform a task or act to a situation or stimuli, </a:t>
            </a:r>
            <a:r>
              <a:rPr lang="en-US" dirty="0" smtClean="0"/>
              <a:t>and</a:t>
            </a:r>
          </a:p>
          <a:p>
            <a:r>
              <a:rPr lang="en-US" dirty="0" smtClean="0"/>
              <a:t> </a:t>
            </a:r>
            <a:r>
              <a:rPr lang="en-US" dirty="0"/>
              <a:t>(ii) </a:t>
            </a:r>
            <a:r>
              <a:rPr lang="en-US" dirty="0" smtClean="0"/>
              <a:t>Teaching </a:t>
            </a:r>
            <a:r>
              <a:rPr lang="en-US" dirty="0"/>
              <a:t>them those things that may contribute towards enriching their knowledge and formation of a system of beliefs. </a:t>
            </a:r>
            <a:endParaRPr lang="en-US" dirty="0" smtClean="0"/>
          </a:p>
          <a:p>
            <a:pPr marL="0" indent="0">
              <a:buNone/>
            </a:pPr>
            <a:r>
              <a:rPr lang="en-US" dirty="0"/>
              <a:t> </a:t>
            </a:r>
            <a:r>
              <a:rPr lang="en-US" dirty="0" smtClean="0"/>
              <a:t>     While </a:t>
            </a:r>
            <a:r>
              <a:rPr lang="en-US" dirty="0"/>
              <a:t>the former type of teaching (better described through the terms conditioning or training) may result into the shaping of </a:t>
            </a:r>
            <a:r>
              <a:rPr lang="en-US" dirty="0" err="1"/>
              <a:t>behaviour</a:t>
            </a:r>
            <a:r>
              <a:rPr lang="en-US" dirty="0"/>
              <a:t> and conduct</a:t>
            </a:r>
            <a:r>
              <a:rPr lang="en-US" dirty="0" smtClean="0"/>
              <a:t>,</a:t>
            </a:r>
          </a:p>
          <a:p>
            <a:pPr marL="0" indent="0">
              <a:buNone/>
            </a:pPr>
            <a:r>
              <a:rPr lang="en-US" dirty="0" smtClean="0"/>
              <a:t> </a:t>
            </a:r>
            <a:r>
              <a:rPr lang="en-US" dirty="0"/>
              <a:t>the </a:t>
            </a:r>
            <a:r>
              <a:rPr lang="en-US" dirty="0" smtClean="0"/>
              <a:t>later </a:t>
            </a:r>
            <a:r>
              <a:rPr lang="en-US" dirty="0"/>
              <a:t>(described through instruction or indoctrination) works as a potent agent for the acquisition of knowledge and formation of beliefs.</a:t>
            </a:r>
            <a:endParaRPr lang="en-IN" dirty="0"/>
          </a:p>
        </p:txBody>
      </p:sp>
    </p:spTree>
    <p:extLst>
      <p:ext uri="{BB962C8B-B14F-4D97-AF65-F5344CB8AC3E}">
        <p14:creationId xmlns:p14="http://schemas.microsoft.com/office/powerpoint/2010/main" val="2477492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03312" y="2052918"/>
            <a:ext cx="9500998" cy="4195481"/>
          </a:xfrm>
        </p:spPr>
        <p:txBody>
          <a:bodyPr/>
          <a:lstStyle/>
          <a:p>
            <a:pPr algn="just"/>
            <a:r>
              <a:rPr lang="en-US" sz="2400" b="1" dirty="0" smtClean="0">
                <a:solidFill>
                  <a:srgbClr val="FFFF00"/>
                </a:solidFill>
              </a:rPr>
              <a:t>1. Conditioning</a:t>
            </a:r>
            <a:r>
              <a:rPr lang="en-US" sz="2400" dirty="0" smtClean="0"/>
              <a:t> </a:t>
            </a:r>
            <a:r>
              <a:rPr lang="en-US" dirty="0" smtClean="0"/>
              <a:t>: </a:t>
            </a:r>
            <a:r>
              <a:rPr lang="en-US" sz="2400" dirty="0" smtClean="0"/>
              <a:t>is </a:t>
            </a:r>
            <a:r>
              <a:rPr lang="en-US" sz="2400" dirty="0"/>
              <a:t>the lowest level or mode of teaching. </a:t>
            </a:r>
            <a:r>
              <a:rPr lang="en-US" sz="2400" dirty="0" smtClean="0"/>
              <a:t>Example: A </a:t>
            </a:r>
            <a:r>
              <a:rPr lang="en-US" sz="2400" dirty="0"/>
              <a:t>dog may be conditioned (taught) to lift his paw when it hears a bell. Similarly, many of the animals and human beings may be taught to respond to signals, alarms, signs and warnings through conditioning. Most of our desirable or undesirable </a:t>
            </a:r>
            <a:r>
              <a:rPr lang="en-US" sz="2400" dirty="0" err="1"/>
              <a:t>behaviours</a:t>
            </a:r>
            <a:r>
              <a:rPr lang="en-US" sz="2400" dirty="0"/>
              <a:t> and habits are the creation of the process of conditioning.</a:t>
            </a:r>
            <a:endParaRPr lang="en-IN" sz="2400" dirty="0"/>
          </a:p>
        </p:txBody>
      </p:sp>
    </p:spTree>
    <p:extLst>
      <p:ext uri="{BB962C8B-B14F-4D97-AF65-F5344CB8AC3E}">
        <p14:creationId xmlns:p14="http://schemas.microsoft.com/office/powerpoint/2010/main" val="3758617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sz="2400" b="1" dirty="0" smtClean="0">
                <a:solidFill>
                  <a:srgbClr val="FFFF00"/>
                </a:solidFill>
              </a:rPr>
              <a:t>2. Training</a:t>
            </a:r>
            <a:r>
              <a:rPr lang="en-US" sz="2400" dirty="0" smtClean="0"/>
              <a:t>: is </a:t>
            </a:r>
            <a:r>
              <a:rPr lang="en-US" sz="2400" dirty="0"/>
              <a:t>concerned with a little higher level of teaching than conditioning. It helps in shaping conduct and teaching various skills. </a:t>
            </a:r>
            <a:endParaRPr lang="en-US" sz="2400" dirty="0" smtClean="0"/>
          </a:p>
          <a:p>
            <a:r>
              <a:rPr lang="en-US" sz="2400" dirty="0" smtClean="0"/>
              <a:t>A </a:t>
            </a:r>
            <a:r>
              <a:rPr lang="en-US" sz="2400" dirty="0"/>
              <a:t>worker may be trained to perform certain tasks requiring very specific skills. </a:t>
            </a:r>
            <a:r>
              <a:rPr lang="en-US" sz="2400" dirty="0" smtClean="0"/>
              <a:t>He/she </a:t>
            </a:r>
            <a:r>
              <a:rPr lang="en-US" sz="2400" dirty="0"/>
              <a:t>may do a number of jobs on some machine </a:t>
            </a:r>
            <a:r>
              <a:rPr lang="en-US" sz="2400" dirty="0" smtClean="0"/>
              <a:t>skillfully.</a:t>
            </a:r>
          </a:p>
          <a:p>
            <a:r>
              <a:rPr lang="en-US" sz="2400" dirty="0"/>
              <a:t>without knowing its basic structure and operation, the utility of </a:t>
            </a:r>
            <a:r>
              <a:rPr lang="en-US" sz="2400" dirty="0" smtClean="0"/>
              <a:t>his/her  </a:t>
            </a:r>
            <a:r>
              <a:rPr lang="en-US" sz="2400" dirty="0"/>
              <a:t>output and similar the questions. </a:t>
            </a:r>
            <a:endParaRPr lang="en-US" sz="2400" dirty="0" smtClean="0"/>
          </a:p>
          <a:p>
            <a:r>
              <a:rPr lang="en-US" sz="2400" dirty="0" smtClean="0"/>
              <a:t>Similarly</a:t>
            </a:r>
            <a:r>
              <a:rPr lang="en-US" sz="2400" dirty="0"/>
              <a:t>, some animals may be trained to perform highly specific tasks for </a:t>
            </a:r>
            <a:r>
              <a:rPr lang="en-US" sz="2400" dirty="0" smtClean="0"/>
              <a:t>the circus </a:t>
            </a:r>
            <a:r>
              <a:rPr lang="en-US" sz="2400" dirty="0"/>
              <a:t>shows. </a:t>
            </a:r>
            <a:endParaRPr lang="en-IN" sz="2400" dirty="0"/>
          </a:p>
        </p:txBody>
      </p:sp>
    </p:spTree>
    <p:extLst>
      <p:ext uri="{BB962C8B-B14F-4D97-AF65-F5344CB8AC3E}">
        <p14:creationId xmlns:p14="http://schemas.microsoft.com/office/powerpoint/2010/main" val="365413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algn="just"/>
            <a:r>
              <a:rPr lang="en-US" sz="2400" dirty="0"/>
              <a:t>Therefore, the distinction between the terms training and teaching may be </a:t>
            </a:r>
            <a:r>
              <a:rPr lang="en-US" sz="2400" dirty="0" smtClean="0"/>
              <a:t>satisfactorily </a:t>
            </a:r>
            <a:r>
              <a:rPr lang="en-US" sz="2400" dirty="0"/>
              <a:t>made through the evaluation of the degree of intelligent </a:t>
            </a:r>
            <a:r>
              <a:rPr lang="en-US" sz="2400" dirty="0" err="1"/>
              <a:t>behaviour</a:t>
            </a:r>
            <a:r>
              <a:rPr lang="en-US" sz="2400" dirty="0"/>
              <a:t> produced by them training results into a demonstrable intelligent and complex </a:t>
            </a:r>
            <a:r>
              <a:rPr lang="en-US" sz="2400" dirty="0" err="1"/>
              <a:t>behaviour</a:t>
            </a:r>
            <a:r>
              <a:rPr lang="en-US" sz="2400" dirty="0"/>
              <a:t>, it may be equated </a:t>
            </a:r>
            <a:r>
              <a:rPr lang="en-US" sz="2400" dirty="0" smtClean="0"/>
              <a:t>with </a:t>
            </a:r>
            <a:r>
              <a:rPr lang="en-US" sz="2400" dirty="0"/>
              <a:t>teaching, but if it produces only the simple </a:t>
            </a:r>
            <a:r>
              <a:rPr lang="en-US" sz="2400" dirty="0" err="1"/>
              <a:t>behaviour</a:t>
            </a:r>
            <a:r>
              <a:rPr lang="en-US" sz="2400" dirty="0"/>
              <a:t> requiring no or comparatively intelligence it is termed as </a:t>
            </a:r>
            <a:r>
              <a:rPr lang="en-US" sz="2400" dirty="0" smtClean="0"/>
              <a:t>training.</a:t>
            </a:r>
            <a:endParaRPr lang="en-IN" sz="2400" dirty="0"/>
          </a:p>
        </p:txBody>
      </p:sp>
    </p:spTree>
    <p:extLst>
      <p:ext uri="{BB962C8B-B14F-4D97-AF65-F5344CB8AC3E}">
        <p14:creationId xmlns:p14="http://schemas.microsoft.com/office/powerpoint/2010/main" val="15088209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1871</TotalTime>
  <Words>1452</Words>
  <Application>Microsoft Office PowerPoint</Application>
  <PresentationFormat>Widescreen</PresentationFormat>
  <Paragraphs>80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Century Gothic</vt:lpstr>
      <vt:lpstr>Wingdings 3</vt:lpstr>
      <vt:lpstr>Ion</vt:lpstr>
      <vt:lpstr>Unit-3 Teaching-learning and communication process</vt:lpstr>
      <vt:lpstr>Definition of teaching</vt:lpstr>
      <vt:lpstr>Characteristics of teaching</vt:lpstr>
      <vt:lpstr>PowerPoint Presentation</vt:lpstr>
      <vt:lpstr>The Relation of Teaching with other Similar Concepts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Analytical concept of Teaching</vt:lpstr>
      <vt:lpstr>PowerPoint Presentation</vt:lpstr>
      <vt:lpstr>PowerPoint Presentation</vt:lpstr>
      <vt:lpstr>Definition of Learning</vt:lpstr>
      <vt:lpstr>Characteristics of Learning</vt:lpstr>
      <vt:lpstr>PowerPoint Presentation</vt:lpstr>
      <vt:lpstr>Relationship between Teaching &amp; Learning</vt:lpstr>
      <vt:lpstr>IMPORTANT ASPECTS OF TEACHING-LEARNING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Unit-3 Teaching-learning and communication process</dc:title>
  <dc:creator>USER</dc:creator>
  <cp:lastModifiedBy>USER</cp:lastModifiedBy>
  <cp:revision>22</cp:revision>
  <dcterms:created xsi:type="dcterms:W3CDTF">2026-03-07T04:12:14Z</dcterms:created>
  <dcterms:modified xsi:type="dcterms:W3CDTF">2026-03-09T11:32:15Z</dcterms:modified>
</cp:coreProperties>
</file>