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CA33D8B-45DE-422E-AA9E-808B2AD53ECD}" type="datetimeFigureOut">
              <a:rPr lang="en-IN" smtClean="0"/>
              <a:t>24-01-2026</a:t>
            </a:fld>
            <a:endParaRPr lang="en-IN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IN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D15C082-6691-4207-B0EC-61F9F8BE43AF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A33D8B-45DE-422E-AA9E-808B2AD53ECD}" type="datetimeFigureOut">
              <a:rPr lang="en-IN" smtClean="0"/>
              <a:t>24-01-2026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D15C082-6691-4207-B0EC-61F9F8BE43AF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A33D8B-45DE-422E-AA9E-808B2AD53ECD}" type="datetimeFigureOut">
              <a:rPr lang="en-IN" smtClean="0"/>
              <a:t>24-01-2026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D15C082-6691-4207-B0EC-61F9F8BE43AF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A33D8B-45DE-422E-AA9E-808B2AD53ECD}" type="datetimeFigureOut">
              <a:rPr lang="en-IN" smtClean="0"/>
              <a:t>24-01-2026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D15C082-6691-4207-B0EC-61F9F8BE43AF}" type="slidenum">
              <a:rPr lang="en-IN" smtClean="0"/>
              <a:t>‹#›</a:t>
            </a:fld>
            <a:endParaRPr lang="en-IN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A33D8B-45DE-422E-AA9E-808B2AD53ECD}" type="datetimeFigureOut">
              <a:rPr lang="en-IN" smtClean="0"/>
              <a:t>24-01-2026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D15C082-6691-4207-B0EC-61F9F8BE43AF}" type="slidenum">
              <a:rPr lang="en-IN" smtClean="0"/>
              <a:t>‹#›</a:t>
            </a:fld>
            <a:endParaRPr lang="en-IN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A33D8B-45DE-422E-AA9E-808B2AD53ECD}" type="datetimeFigureOut">
              <a:rPr lang="en-IN" smtClean="0"/>
              <a:t>24-01-2026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D15C082-6691-4207-B0EC-61F9F8BE43AF}" type="slidenum">
              <a:rPr lang="en-IN" smtClean="0"/>
              <a:t>‹#›</a:t>
            </a:fld>
            <a:endParaRPr lang="en-IN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A33D8B-45DE-422E-AA9E-808B2AD53ECD}" type="datetimeFigureOut">
              <a:rPr lang="en-IN" smtClean="0"/>
              <a:t>24-01-2026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D15C082-6691-4207-B0EC-61F9F8BE43AF}" type="slidenum">
              <a:rPr lang="en-IN" smtClean="0"/>
              <a:t>‹#›</a:t>
            </a:fld>
            <a:endParaRPr lang="en-I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A33D8B-45DE-422E-AA9E-808B2AD53ECD}" type="datetimeFigureOut">
              <a:rPr lang="en-IN" smtClean="0"/>
              <a:t>24-01-2026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D15C082-6691-4207-B0EC-61F9F8BE43AF}" type="slidenum">
              <a:rPr lang="en-IN" smtClean="0"/>
              <a:t>‹#›</a:t>
            </a:fld>
            <a:endParaRPr lang="en-IN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A33D8B-45DE-422E-AA9E-808B2AD53ECD}" type="datetimeFigureOut">
              <a:rPr lang="en-IN" smtClean="0"/>
              <a:t>24-01-2026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D15C082-6691-4207-B0EC-61F9F8BE43AF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CA33D8B-45DE-422E-AA9E-808B2AD53ECD}" type="datetimeFigureOut">
              <a:rPr lang="en-IN" smtClean="0"/>
              <a:t>24-01-2026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D15C082-6691-4207-B0EC-61F9F8BE43AF}" type="slidenum">
              <a:rPr lang="en-IN" smtClean="0"/>
              <a:t>‹#›</a:t>
            </a:fld>
            <a:endParaRPr lang="en-I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CA33D8B-45DE-422E-AA9E-808B2AD53ECD}" type="datetimeFigureOut">
              <a:rPr lang="en-IN" smtClean="0"/>
              <a:t>24-01-2026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D15C082-6691-4207-B0EC-61F9F8BE43AF}" type="slidenum">
              <a:rPr lang="en-IN" smtClean="0"/>
              <a:t>‹#›</a:t>
            </a:fld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CA33D8B-45DE-422E-AA9E-808B2AD53ECD}" type="datetimeFigureOut">
              <a:rPr lang="en-IN" smtClean="0"/>
              <a:t>24-01-2026</a:t>
            </a:fld>
            <a:endParaRPr lang="en-IN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IN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FD15C082-6691-4207-B0EC-61F9F8BE43AF}" type="slidenum">
              <a:rPr lang="en-IN" smtClean="0"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 smtClean="0"/>
              <a:t>Types of School Structures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404873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b="1" dirty="0" smtClean="0"/>
              <a:t>Educational </a:t>
            </a:r>
            <a:r>
              <a:rPr lang="en-US" b="1" dirty="0"/>
              <a:t>Significance</a:t>
            </a:r>
            <a:r>
              <a:rPr lang="en-US" dirty="0" smtClean="0"/>
              <a:t>:</a:t>
            </a:r>
          </a:p>
          <a:p>
            <a:pPr marL="109728" indent="0">
              <a:buNone/>
            </a:pPr>
            <a:endParaRPr lang="en-US" dirty="0"/>
          </a:p>
          <a:p>
            <a:r>
              <a:rPr lang="en-US" dirty="0" smtClean="0"/>
              <a:t>Promotes </a:t>
            </a:r>
            <a:r>
              <a:rPr lang="en-US" dirty="0"/>
              <a:t>democratic </a:t>
            </a:r>
            <a:r>
              <a:rPr lang="en-US" dirty="0" smtClean="0"/>
              <a:t>values.</a:t>
            </a:r>
          </a:p>
          <a:p>
            <a:r>
              <a:rPr lang="en-US" dirty="0" smtClean="0"/>
              <a:t>Encourages </a:t>
            </a:r>
            <a:r>
              <a:rPr lang="en-US" dirty="0"/>
              <a:t>teamwork and </a:t>
            </a:r>
            <a:r>
              <a:rPr lang="en-US" dirty="0" smtClean="0"/>
              <a:t>cooperation.</a:t>
            </a:r>
          </a:p>
          <a:p>
            <a:r>
              <a:rPr lang="en-US" dirty="0" smtClean="0"/>
              <a:t>Strengthens </a:t>
            </a:r>
            <a:r>
              <a:rPr lang="en-US" dirty="0"/>
              <a:t>leadership </a:t>
            </a:r>
            <a:r>
              <a:rPr lang="en-US" dirty="0" smtClean="0"/>
              <a:t>skills.</a:t>
            </a:r>
          </a:p>
          <a:p>
            <a:r>
              <a:rPr lang="en-US" dirty="0" smtClean="0"/>
              <a:t>Enhances </a:t>
            </a:r>
            <a:r>
              <a:rPr lang="en-US" dirty="0"/>
              <a:t>school </a:t>
            </a:r>
            <a:r>
              <a:rPr lang="en-US" dirty="0" smtClean="0"/>
              <a:t>effectiveness. </a:t>
            </a: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489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dirty="0" smtClean="0"/>
              <a:t>	Functional </a:t>
            </a:r>
            <a:r>
              <a:rPr lang="en-US" dirty="0"/>
              <a:t>structure is based on the division of work and allocation of responsibilities according to roles and expertise</a:t>
            </a:r>
            <a:r>
              <a:rPr lang="en-US" dirty="0" smtClean="0"/>
              <a:t>.</a:t>
            </a:r>
          </a:p>
          <a:p>
            <a:pPr marL="109728" indent="0">
              <a:buNone/>
            </a:pPr>
            <a:r>
              <a:rPr lang="en-US" b="1" dirty="0" smtClean="0"/>
              <a:t>Includes:</a:t>
            </a:r>
          </a:p>
          <a:p>
            <a:r>
              <a:rPr lang="en-US" dirty="0" smtClean="0"/>
              <a:t>Academic responsibilities.</a:t>
            </a:r>
          </a:p>
          <a:p>
            <a:r>
              <a:rPr lang="en-US" dirty="0" smtClean="0"/>
              <a:t>Administrative duties.</a:t>
            </a:r>
          </a:p>
          <a:p>
            <a:r>
              <a:rPr lang="en-US" dirty="0" smtClean="0"/>
              <a:t>Co-curricular </a:t>
            </a:r>
            <a:r>
              <a:rPr lang="en-US" dirty="0"/>
              <a:t>and extracurricular </a:t>
            </a:r>
            <a:r>
              <a:rPr lang="en-US" dirty="0" smtClean="0"/>
              <a:t>activities.</a:t>
            </a:r>
          </a:p>
          <a:p>
            <a:r>
              <a:rPr lang="en-US" dirty="0" smtClean="0"/>
              <a:t>Discipline</a:t>
            </a:r>
            <a:r>
              <a:rPr lang="en-US" dirty="0"/>
              <a:t>, examination, and welfare </a:t>
            </a:r>
            <a:r>
              <a:rPr lang="en-US" dirty="0" smtClean="0"/>
              <a:t>duties. </a:t>
            </a: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Functional Structure</a:t>
            </a:r>
          </a:p>
        </p:txBody>
      </p:sp>
    </p:spTree>
    <p:extLst>
      <p:ext uri="{BB962C8B-B14F-4D97-AF65-F5344CB8AC3E}">
        <p14:creationId xmlns:p14="http://schemas.microsoft.com/office/powerpoint/2010/main" val="4126207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b="1" dirty="0" smtClean="0"/>
              <a:t>Educational </a:t>
            </a:r>
            <a:r>
              <a:rPr lang="en-US" b="1" dirty="0"/>
              <a:t>Significance</a:t>
            </a:r>
            <a:r>
              <a:rPr lang="en-US" b="1" dirty="0" smtClean="0"/>
              <a:t>:</a:t>
            </a:r>
          </a:p>
          <a:p>
            <a:pPr marL="109728" indent="0">
              <a:buNone/>
            </a:pPr>
            <a:endParaRPr lang="en-US" b="1" dirty="0" smtClean="0"/>
          </a:p>
          <a:p>
            <a:r>
              <a:rPr lang="en-US" dirty="0" smtClean="0"/>
              <a:t>Increases </a:t>
            </a:r>
            <a:r>
              <a:rPr lang="en-US" dirty="0"/>
              <a:t>efficiency and </a:t>
            </a:r>
            <a:r>
              <a:rPr lang="en-US" dirty="0" smtClean="0"/>
              <a:t>productivity.</a:t>
            </a:r>
          </a:p>
          <a:p>
            <a:r>
              <a:rPr lang="en-US" dirty="0" smtClean="0"/>
              <a:t>Ensures accountability.</a:t>
            </a:r>
          </a:p>
          <a:p>
            <a:r>
              <a:rPr lang="en-US" dirty="0" smtClean="0"/>
              <a:t>Promotes specialization.</a:t>
            </a:r>
          </a:p>
          <a:p>
            <a:r>
              <a:rPr lang="en-US" dirty="0" smtClean="0"/>
              <a:t>Reduces </a:t>
            </a:r>
            <a:r>
              <a:rPr lang="en-US" dirty="0"/>
              <a:t>role </a:t>
            </a:r>
            <a:r>
              <a:rPr lang="en-US" dirty="0" smtClean="0"/>
              <a:t>confusion. </a:t>
            </a: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125255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dirty="0" smtClean="0"/>
              <a:t>	The </a:t>
            </a:r>
            <a:r>
              <a:rPr lang="en-US" dirty="0"/>
              <a:t>various types of school structure are interrelated and complementary. Together, they ensure effective school organization, efficient administration, quality teaching–learning processes, and holistic development of students. A sound school structure is essential for achieving the aims of education at all levels.</a:t>
            </a: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dirty="0" smtClean="0"/>
              <a:t>CONCLUSION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002658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THANK YOU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7810544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endParaRPr lang="en-US" dirty="0" smtClean="0"/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r>
              <a:rPr lang="en-US" dirty="0" smtClean="0"/>
              <a:t>School structure </a:t>
            </a:r>
            <a:r>
              <a:rPr lang="en-US" dirty="0"/>
              <a:t>may be classified into different types based on physical facilities, administration, academics, organization, and functions. Each type contributes significantly to the effective functioning of a school.</a:t>
            </a: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949923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n-US" dirty="0"/>
              <a:t>	</a:t>
            </a:r>
            <a:r>
              <a:rPr lang="en-US" dirty="0" smtClean="0"/>
              <a:t>Physical </a:t>
            </a:r>
            <a:r>
              <a:rPr lang="en-US" dirty="0"/>
              <a:t>structure refers to the material and infrastructural facilities available in a school. It forms the visible and tangible aspect of school </a:t>
            </a:r>
            <a:r>
              <a:rPr lang="en-US" dirty="0" smtClean="0"/>
              <a:t>organization. Includes:</a:t>
            </a:r>
          </a:p>
          <a:p>
            <a:r>
              <a:rPr lang="en-US" dirty="0" smtClean="0"/>
              <a:t>School buildings.</a:t>
            </a:r>
          </a:p>
          <a:p>
            <a:r>
              <a:rPr lang="en-US" dirty="0" smtClean="0"/>
              <a:t>Classrooms.</a:t>
            </a:r>
          </a:p>
          <a:p>
            <a:r>
              <a:rPr lang="en-US" dirty="0" smtClean="0"/>
              <a:t>Library</a:t>
            </a:r>
          </a:p>
          <a:p>
            <a:r>
              <a:rPr lang="en-US" dirty="0" smtClean="0"/>
              <a:t>Laboratories.</a:t>
            </a:r>
          </a:p>
          <a:p>
            <a:r>
              <a:rPr lang="en-US" dirty="0" smtClean="0"/>
              <a:t>Playground.</a:t>
            </a:r>
          </a:p>
          <a:p>
            <a:r>
              <a:rPr lang="en-US" dirty="0" smtClean="0"/>
              <a:t>Sanitation </a:t>
            </a:r>
            <a:r>
              <a:rPr lang="en-US" dirty="0"/>
              <a:t>and drinking water </a:t>
            </a:r>
            <a:r>
              <a:rPr lang="en-US" dirty="0" smtClean="0"/>
              <a:t>facilities. </a:t>
            </a:r>
          </a:p>
          <a:p>
            <a:pPr marL="109728" indent="0">
              <a:buNone/>
            </a:pP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Physical Structure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768538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n-US" b="1" dirty="0"/>
              <a:t>Educational Significance</a:t>
            </a:r>
            <a:r>
              <a:rPr lang="en-US" b="1" dirty="0" smtClean="0"/>
              <a:t>:</a:t>
            </a:r>
          </a:p>
          <a:p>
            <a:pPr marL="109728" indent="0">
              <a:buNone/>
            </a:pPr>
            <a:endParaRPr lang="en-US" dirty="0"/>
          </a:p>
          <a:p>
            <a:r>
              <a:rPr lang="en-US" dirty="0" smtClean="0"/>
              <a:t>Enhances teaching–learning effectiveness.</a:t>
            </a:r>
          </a:p>
          <a:p>
            <a:r>
              <a:rPr lang="en-US" dirty="0" smtClean="0"/>
              <a:t>Promotes </a:t>
            </a:r>
            <a:r>
              <a:rPr lang="en-US" dirty="0"/>
              <a:t>physical and mental </a:t>
            </a:r>
            <a:r>
              <a:rPr lang="en-US" dirty="0" smtClean="0"/>
              <a:t>well-being.</a:t>
            </a:r>
          </a:p>
          <a:p>
            <a:r>
              <a:rPr lang="en-US" dirty="0" smtClean="0"/>
              <a:t>Ensures </a:t>
            </a:r>
            <a:r>
              <a:rPr lang="en-US" dirty="0"/>
              <a:t>safety and </a:t>
            </a:r>
            <a:r>
              <a:rPr lang="en-US" dirty="0" smtClean="0"/>
              <a:t>hygiene.</a:t>
            </a:r>
          </a:p>
          <a:p>
            <a:r>
              <a:rPr lang="en-US" dirty="0" smtClean="0"/>
              <a:t>Supports </a:t>
            </a:r>
            <a:r>
              <a:rPr lang="en-US" dirty="0"/>
              <a:t>holistic </a:t>
            </a:r>
            <a:r>
              <a:rPr lang="en-US" dirty="0" smtClean="0"/>
              <a:t>development. </a:t>
            </a: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432290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dirty="0" smtClean="0"/>
              <a:t>	Administrative </a:t>
            </a:r>
            <a:r>
              <a:rPr lang="en-US" dirty="0"/>
              <a:t>structure refers to the hierarchical arrangement of authority, responsibility, and leadership within the school</a:t>
            </a:r>
            <a:r>
              <a:rPr lang="en-US" dirty="0" smtClean="0"/>
              <a:t>.</a:t>
            </a:r>
          </a:p>
          <a:p>
            <a:pPr marL="109728" indent="0">
              <a:buNone/>
            </a:pPr>
            <a:r>
              <a:rPr lang="en-US" b="1" dirty="0" smtClean="0"/>
              <a:t>Includes:</a:t>
            </a:r>
          </a:p>
          <a:p>
            <a:r>
              <a:rPr lang="en-US" dirty="0" smtClean="0"/>
              <a:t>Principal </a:t>
            </a:r>
            <a:r>
              <a:rPr lang="en-US" dirty="0"/>
              <a:t>/ </a:t>
            </a:r>
            <a:r>
              <a:rPr lang="en-US" dirty="0" smtClean="0"/>
              <a:t>Headmaster.</a:t>
            </a:r>
          </a:p>
          <a:p>
            <a:r>
              <a:rPr lang="en-US" dirty="0" smtClean="0"/>
              <a:t>Vice-principal.</a:t>
            </a:r>
          </a:p>
          <a:p>
            <a:r>
              <a:rPr lang="en-US" dirty="0" smtClean="0"/>
              <a:t>Teachers.</a:t>
            </a:r>
          </a:p>
          <a:p>
            <a:r>
              <a:rPr lang="en-US" dirty="0" smtClean="0"/>
              <a:t>Office staff.</a:t>
            </a:r>
          </a:p>
          <a:p>
            <a:r>
              <a:rPr lang="en-US" dirty="0" smtClean="0"/>
              <a:t>Supporting staff.</a:t>
            </a: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Administrative Structure</a:t>
            </a:r>
          </a:p>
        </p:txBody>
      </p:sp>
    </p:spTree>
    <p:extLst>
      <p:ext uri="{BB962C8B-B14F-4D97-AF65-F5344CB8AC3E}">
        <p14:creationId xmlns:p14="http://schemas.microsoft.com/office/powerpoint/2010/main" val="39110078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b="1" dirty="0"/>
              <a:t>Educational Significance</a:t>
            </a:r>
            <a:r>
              <a:rPr lang="en-US" b="1" dirty="0" smtClean="0"/>
              <a:t>:</a:t>
            </a:r>
          </a:p>
          <a:p>
            <a:pPr marL="109728" indent="0">
              <a:buNone/>
            </a:pPr>
            <a:endParaRPr lang="en-US" b="1" dirty="0"/>
          </a:p>
          <a:p>
            <a:r>
              <a:rPr lang="en-US" dirty="0" smtClean="0"/>
              <a:t>Ensures </a:t>
            </a:r>
            <a:r>
              <a:rPr lang="en-US" dirty="0"/>
              <a:t>smooth </a:t>
            </a:r>
            <a:r>
              <a:rPr lang="en-US" dirty="0" smtClean="0"/>
              <a:t>administration.</a:t>
            </a:r>
          </a:p>
          <a:p>
            <a:r>
              <a:rPr lang="en-US" dirty="0" smtClean="0"/>
              <a:t>Facilitates decision-making.</a:t>
            </a:r>
          </a:p>
          <a:p>
            <a:r>
              <a:rPr lang="en-US" dirty="0" smtClean="0"/>
              <a:t>Maintains </a:t>
            </a:r>
            <a:r>
              <a:rPr lang="en-US" dirty="0"/>
              <a:t>discipline and </a:t>
            </a:r>
            <a:r>
              <a:rPr lang="en-US" dirty="0" smtClean="0"/>
              <a:t>order.</a:t>
            </a:r>
          </a:p>
          <a:p>
            <a:r>
              <a:rPr lang="en-US" dirty="0" smtClean="0"/>
              <a:t>Improves </a:t>
            </a:r>
            <a:r>
              <a:rPr lang="en-US" dirty="0"/>
              <a:t>coordination and </a:t>
            </a:r>
            <a:r>
              <a:rPr lang="en-US" dirty="0" smtClean="0"/>
              <a:t>efficiency.</a:t>
            </a: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6396017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dirty="0" smtClean="0"/>
              <a:t>	Academic </a:t>
            </a:r>
            <a:r>
              <a:rPr lang="en-US" dirty="0"/>
              <a:t>structure deals with the instructional and curricular organization of the school</a:t>
            </a:r>
            <a:r>
              <a:rPr lang="en-US" dirty="0" smtClean="0"/>
              <a:t>.</a:t>
            </a:r>
          </a:p>
          <a:p>
            <a:pPr marL="109728" indent="0">
              <a:buNone/>
            </a:pPr>
            <a:r>
              <a:rPr lang="en-US" b="1" dirty="0" smtClean="0"/>
              <a:t>Includes:</a:t>
            </a:r>
          </a:p>
          <a:p>
            <a:r>
              <a:rPr lang="en-US" dirty="0" smtClean="0"/>
              <a:t>Curriculum</a:t>
            </a:r>
          </a:p>
          <a:p>
            <a:r>
              <a:rPr lang="en-US" dirty="0" smtClean="0"/>
              <a:t>Timetable</a:t>
            </a:r>
          </a:p>
          <a:p>
            <a:r>
              <a:rPr lang="en-US" dirty="0" smtClean="0"/>
              <a:t>Subject departments.</a:t>
            </a:r>
          </a:p>
          <a:p>
            <a:r>
              <a:rPr lang="en-US" dirty="0" smtClean="0"/>
              <a:t>Teaching–learning methods.</a:t>
            </a:r>
          </a:p>
          <a:p>
            <a:r>
              <a:rPr lang="en-US" dirty="0" smtClean="0"/>
              <a:t>Evaluation </a:t>
            </a:r>
            <a:r>
              <a:rPr lang="en-US" dirty="0"/>
              <a:t>and examination </a:t>
            </a:r>
            <a:r>
              <a:rPr lang="en-US" dirty="0" smtClean="0"/>
              <a:t>system. </a:t>
            </a: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Academic Structure</a:t>
            </a:r>
          </a:p>
        </p:txBody>
      </p:sp>
    </p:spTree>
    <p:extLst>
      <p:ext uri="{BB962C8B-B14F-4D97-AF65-F5344CB8AC3E}">
        <p14:creationId xmlns:p14="http://schemas.microsoft.com/office/powerpoint/2010/main" val="19413712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Improves academic achievement</a:t>
            </a:r>
          </a:p>
          <a:p>
            <a:r>
              <a:rPr lang="en-IN" dirty="0" smtClean="0"/>
              <a:t>Ensures </a:t>
            </a:r>
            <a:r>
              <a:rPr lang="en-IN" dirty="0"/>
              <a:t>effective curriculum </a:t>
            </a:r>
            <a:r>
              <a:rPr lang="en-IN" dirty="0" smtClean="0"/>
              <a:t>implementation.</a:t>
            </a:r>
          </a:p>
          <a:p>
            <a:r>
              <a:rPr lang="en-IN" dirty="0" smtClean="0"/>
              <a:t>Encourages </a:t>
            </a:r>
            <a:r>
              <a:rPr lang="en-IN" dirty="0"/>
              <a:t>learner-</a:t>
            </a:r>
            <a:r>
              <a:rPr lang="en-IN" dirty="0" err="1"/>
              <a:t>centered</a:t>
            </a:r>
            <a:r>
              <a:rPr lang="en-IN" dirty="0"/>
              <a:t> </a:t>
            </a:r>
            <a:r>
              <a:rPr lang="en-IN" dirty="0" smtClean="0"/>
              <a:t>education.</a:t>
            </a:r>
          </a:p>
          <a:p>
            <a:r>
              <a:rPr lang="en-IN" dirty="0" smtClean="0"/>
              <a:t>Promotes </a:t>
            </a:r>
            <a:r>
              <a:rPr lang="en-IN" dirty="0"/>
              <a:t>continuous evaluation and </a:t>
            </a:r>
            <a:r>
              <a:rPr lang="en-IN" dirty="0" smtClean="0"/>
              <a:t>improvement.</a:t>
            </a: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dirty="0"/>
              <a:t>Educational </a:t>
            </a:r>
            <a:r>
              <a:rPr lang="en-IN" dirty="0" smtClean="0"/>
              <a:t>Significance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042718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n-US" dirty="0" smtClean="0"/>
              <a:t>	Organizational </a:t>
            </a:r>
            <a:r>
              <a:rPr lang="en-US" dirty="0"/>
              <a:t>structure refers to the framework of relationships and coordination among various groups and bodies within the school</a:t>
            </a:r>
            <a:r>
              <a:rPr lang="en-US" dirty="0" smtClean="0"/>
              <a:t>.</a:t>
            </a:r>
          </a:p>
          <a:p>
            <a:pPr marL="109728" indent="0">
              <a:buNone/>
            </a:pPr>
            <a:r>
              <a:rPr lang="en-US" b="1" dirty="0" smtClean="0"/>
              <a:t>Includes :</a:t>
            </a:r>
            <a:r>
              <a:rPr lang="en-US" dirty="0" smtClean="0"/>
              <a:t> </a:t>
            </a:r>
          </a:p>
          <a:p>
            <a:r>
              <a:rPr lang="en-US" dirty="0" smtClean="0"/>
              <a:t>School management committee.</a:t>
            </a:r>
          </a:p>
          <a:p>
            <a:r>
              <a:rPr lang="en-US" dirty="0" smtClean="0"/>
              <a:t>Staff council.</a:t>
            </a:r>
          </a:p>
          <a:p>
            <a:r>
              <a:rPr lang="en-US" dirty="0" smtClean="0"/>
              <a:t>Academic committees.</a:t>
            </a:r>
          </a:p>
          <a:p>
            <a:r>
              <a:rPr lang="en-US" dirty="0" smtClean="0"/>
              <a:t>Student </a:t>
            </a:r>
            <a:r>
              <a:rPr lang="en-US" dirty="0"/>
              <a:t>councils and </a:t>
            </a:r>
            <a:r>
              <a:rPr lang="en-US" dirty="0" smtClean="0"/>
              <a:t>clubs.</a:t>
            </a: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Organizational Structure</a:t>
            </a:r>
          </a:p>
        </p:txBody>
      </p:sp>
    </p:spTree>
    <p:extLst>
      <p:ext uri="{BB962C8B-B14F-4D97-AF65-F5344CB8AC3E}">
        <p14:creationId xmlns:p14="http://schemas.microsoft.com/office/powerpoint/2010/main" val="10721741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16</TotalTime>
  <Words>151</Words>
  <Application>Microsoft Office PowerPoint</Application>
  <PresentationFormat>On-screen Show (4:3)</PresentationFormat>
  <Paragraphs>74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Concourse</vt:lpstr>
      <vt:lpstr>Types of School Structures</vt:lpstr>
      <vt:lpstr>PowerPoint Presentation</vt:lpstr>
      <vt:lpstr>Physical Structure</vt:lpstr>
      <vt:lpstr>PowerPoint Presentation</vt:lpstr>
      <vt:lpstr>Administrative Structure</vt:lpstr>
      <vt:lpstr>PowerPoint Presentation</vt:lpstr>
      <vt:lpstr>Academic Structure</vt:lpstr>
      <vt:lpstr>Educational Significance</vt:lpstr>
      <vt:lpstr>Organizational Structure</vt:lpstr>
      <vt:lpstr>PowerPoint Presentation</vt:lpstr>
      <vt:lpstr>Functional Structure</vt:lpstr>
      <vt:lpstr>PowerPoint Presentation</vt:lpstr>
      <vt:lpstr>CONCLUSION </vt:lpstr>
      <vt:lpstr>THANK YOU 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Types of School Structures</dc:title>
  <dc:creator>ky.mazumder@gmail.com</dc:creator>
  <cp:lastModifiedBy>ky.mazumder@gmail.com</cp:lastModifiedBy>
  <cp:revision>10</cp:revision>
  <dcterms:created xsi:type="dcterms:W3CDTF">2026-01-24T04:05:57Z</dcterms:created>
  <dcterms:modified xsi:type="dcterms:W3CDTF">2026-01-24T04:22:10Z</dcterms:modified>
</cp:coreProperties>
</file>