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0" r:id="rId5"/>
    <p:sldId id="261" r:id="rId6"/>
    <p:sldId id="263" r:id="rId7"/>
    <p:sldId id="264" r:id="rId8"/>
    <p:sldId id="265" r:id="rId9"/>
    <p:sldId id="273" r:id="rId10"/>
    <p:sldId id="266" r:id="rId11"/>
    <p:sldId id="269" r:id="rId12"/>
    <p:sldId id="270" r:id="rId13"/>
    <p:sldId id="271" r:id="rId14"/>
    <p:sldId id="272"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1A218AB-8360-4B85-9415-39CC4462DDCD}" type="datetimeFigureOut">
              <a:rPr lang="en-IN" smtClean="0"/>
              <a:t>26-09-2025</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694AB523-18E4-4BCF-9AF9-A6C5BA1A1FDC}" type="slidenum">
              <a:rPr lang="en-IN" smtClean="0"/>
              <a:t>‹#›</a:t>
            </a:fld>
            <a:endParaRPr lang="en-IN"/>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218AB-8360-4B85-9415-39CC4462DDCD}"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218AB-8360-4B85-9415-39CC4462DDCD}"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218AB-8360-4B85-9415-39CC4462DDCD}"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A218AB-8360-4B85-9415-39CC4462DDCD}"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7924800" y="6416675"/>
            <a:ext cx="762000" cy="365125"/>
          </a:xfrm>
        </p:spPr>
        <p:txBody>
          <a:bodyPr/>
          <a:lstStyle/>
          <a:p>
            <a:fld id="{694AB523-18E4-4BCF-9AF9-A6C5BA1A1FDC}"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A218AB-8360-4B85-9415-39CC4462DDCD}" type="datetimeFigureOut">
              <a:rPr lang="en-IN" smtClean="0"/>
              <a:t>26-09-2025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1A218AB-8360-4B85-9415-39CC4462DDCD}" type="datetimeFigureOut">
              <a:rPr lang="en-IN" smtClean="0"/>
              <a:t>26-09-2025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1A218AB-8360-4B85-9415-39CC4462DDCD}" type="datetimeFigureOut">
              <a:rPr lang="en-IN" smtClean="0"/>
              <a:t>26-09-2025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218AB-8360-4B85-9415-39CC4462DDCD}" type="datetimeFigureOut">
              <a:rPr lang="en-IN" smtClean="0"/>
              <a:t>26-09-2025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A218AB-8360-4B85-9415-39CC4462DDCD}" type="datetimeFigureOut">
              <a:rPr lang="en-IN" smtClean="0"/>
              <a:t>26-09-2025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1A218AB-8360-4B85-9415-39CC4462DDCD}" type="datetimeFigureOut">
              <a:rPr lang="en-IN" smtClean="0"/>
              <a:t>26-09-2025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94AB523-18E4-4BCF-9AF9-A6C5BA1A1FDC}"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1A218AB-8360-4B85-9415-39CC4462DDCD}" type="datetimeFigureOut">
              <a:rPr lang="en-IN" smtClean="0"/>
              <a:t>26-09-2025</a:t>
            </a:fld>
            <a:endParaRPr lang="en-IN"/>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94AB523-18E4-4BCF-9AF9-A6C5BA1A1FDC}" type="slidenum">
              <a:rPr lang="en-IN" smtClean="0"/>
              <a:t>‹#›</a:t>
            </a:fld>
            <a:endParaRPr lang="en-IN"/>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Simulated Teaching </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3648247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pPr marL="137160" indent="0">
              <a:buNone/>
            </a:pPr>
            <a:r>
              <a:rPr lang="en-US" dirty="0" smtClean="0">
                <a:solidFill>
                  <a:srgbClr val="FF0000"/>
                </a:solidFill>
              </a:rPr>
              <a:t>Step </a:t>
            </a:r>
            <a:r>
              <a:rPr lang="en-US" dirty="0">
                <a:solidFill>
                  <a:srgbClr val="FF0000"/>
                </a:solidFill>
              </a:rPr>
              <a:t>V: </a:t>
            </a:r>
            <a:r>
              <a:rPr lang="en-US" dirty="0" smtClean="0">
                <a:solidFill>
                  <a:srgbClr val="FF0000"/>
                </a:solidFill>
              </a:rPr>
              <a:t>Organizing </a:t>
            </a:r>
            <a:r>
              <a:rPr lang="en-US" dirty="0">
                <a:solidFill>
                  <a:srgbClr val="FF0000"/>
                </a:solidFill>
              </a:rPr>
              <a:t>the First Practice Lesson: </a:t>
            </a:r>
            <a:r>
              <a:rPr lang="en-US" dirty="0"/>
              <a:t>The first </a:t>
            </a:r>
            <a:r>
              <a:rPr lang="en-US" dirty="0" smtClean="0"/>
              <a:t>practice lesson </a:t>
            </a:r>
            <a:r>
              <a:rPr lang="en-US" dirty="0"/>
              <a:t>is started and its observations are recorded for judging the teaching </a:t>
            </a:r>
            <a:r>
              <a:rPr lang="en-US" dirty="0" err="1"/>
              <a:t>behaviour</a:t>
            </a:r>
            <a:r>
              <a:rPr lang="en-US" dirty="0"/>
              <a:t>. This is followed by discussion leading to feedback and suggestion for the improvement of the lesson</a:t>
            </a:r>
            <a:r>
              <a:rPr lang="en-US" dirty="0" smtClean="0"/>
              <a:t>.</a:t>
            </a:r>
          </a:p>
          <a:p>
            <a:pPr marL="137160" indent="0">
              <a:buNone/>
            </a:pPr>
            <a:r>
              <a:rPr lang="en-US" dirty="0">
                <a:solidFill>
                  <a:srgbClr val="FF0000"/>
                </a:solidFill>
              </a:rPr>
              <a:t>Step VI: Alteration of Procedure: </a:t>
            </a:r>
            <a:r>
              <a:rPr lang="en-US" dirty="0"/>
              <a:t>The whole procedure is changed at this stage. There is change of teacher, change of observer, change of teaching skills and also there is change in the topic to be taught. Every student teacher is given opportunity to play the role of a teacher, a student and an observer.</a:t>
            </a:r>
            <a:endParaRPr lang="en-IN" dirty="0"/>
          </a:p>
          <a:p>
            <a:pPr marL="137160" indent="0">
              <a:buNone/>
            </a:pPr>
            <a:endParaRPr lang="en-IN" dirty="0"/>
          </a:p>
        </p:txBody>
      </p:sp>
    </p:spTree>
    <p:extLst>
      <p:ext uri="{BB962C8B-B14F-4D97-AF65-F5344CB8AC3E}">
        <p14:creationId xmlns:p14="http://schemas.microsoft.com/office/powerpoint/2010/main" val="4170627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Advantages of Simulated Teaching </a:t>
            </a:r>
            <a:endParaRPr lang="en-IN" dirty="0"/>
          </a:p>
        </p:txBody>
      </p:sp>
      <p:sp>
        <p:nvSpPr>
          <p:cNvPr id="3" name="Content Placeholder 2"/>
          <p:cNvSpPr>
            <a:spLocks noGrp="1"/>
          </p:cNvSpPr>
          <p:nvPr>
            <p:ph idx="1"/>
          </p:nvPr>
        </p:nvSpPr>
        <p:spPr/>
        <p:txBody>
          <a:bodyPr/>
          <a:lstStyle/>
          <a:p>
            <a:pPr marL="651510" indent="-514350">
              <a:buAutoNum type="arabicPeriod"/>
            </a:pPr>
            <a:r>
              <a:rPr lang="en-US" dirty="0" smtClean="0"/>
              <a:t>Relationship </a:t>
            </a:r>
            <a:r>
              <a:rPr lang="en-US" dirty="0"/>
              <a:t>between theory and practice:- By using this technique relationship between theory and practice can be established</a:t>
            </a:r>
            <a:r>
              <a:rPr lang="en-US" dirty="0" smtClean="0"/>
              <a:t>.</a:t>
            </a:r>
          </a:p>
          <a:p>
            <a:pPr marL="651510" indent="-514350">
              <a:buAutoNum type="arabicPeriod"/>
            </a:pPr>
            <a:r>
              <a:rPr lang="en-US" dirty="0"/>
              <a:t>To gain class-room manners:- It helps in acquiring some classroom techniques</a:t>
            </a:r>
            <a:r>
              <a:rPr lang="en-US" dirty="0" smtClean="0"/>
              <a:t>.</a:t>
            </a:r>
          </a:p>
          <a:p>
            <a:pPr marL="651510" indent="-514350">
              <a:buAutoNum type="arabicPeriod"/>
            </a:pPr>
            <a:r>
              <a:rPr lang="en-US" dirty="0" smtClean="0"/>
              <a:t>Motivation</a:t>
            </a:r>
            <a:r>
              <a:rPr lang="en-US" dirty="0"/>
              <a:t>:- It provides motivation to the pupil-teachers</a:t>
            </a:r>
            <a:r>
              <a:rPr lang="en-US" dirty="0" smtClean="0"/>
              <a:t>.</a:t>
            </a:r>
          </a:p>
          <a:p>
            <a:pPr marL="651510" indent="-514350">
              <a:buAutoNum type="arabicPeriod"/>
            </a:pPr>
            <a:r>
              <a:rPr lang="en-US" dirty="0" smtClean="0"/>
              <a:t>Problematic </a:t>
            </a:r>
            <a:r>
              <a:rPr lang="en-US" dirty="0"/>
              <a:t>situation:- It helps in solving the problematic situations.</a:t>
            </a:r>
            <a:endParaRPr lang="en-US" dirty="0" smtClean="0"/>
          </a:p>
        </p:txBody>
      </p:sp>
    </p:spTree>
    <p:extLst>
      <p:ext uri="{BB962C8B-B14F-4D97-AF65-F5344CB8AC3E}">
        <p14:creationId xmlns:p14="http://schemas.microsoft.com/office/powerpoint/2010/main" val="3632135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marL="651510" indent="-514350">
              <a:buFont typeface="+mj-lt"/>
              <a:buAutoNum type="arabicPeriod" startAt="5"/>
            </a:pPr>
            <a:r>
              <a:rPr lang="en-US" dirty="0" smtClean="0"/>
              <a:t> </a:t>
            </a:r>
            <a:r>
              <a:rPr lang="en-US" dirty="0"/>
              <a:t>Mastery of teaching skills:- It is helpful in acquiring various teaching </a:t>
            </a:r>
            <a:r>
              <a:rPr lang="en-US" dirty="0" smtClean="0"/>
              <a:t>skills.</a:t>
            </a:r>
          </a:p>
          <a:p>
            <a:pPr marL="651510" indent="-514350">
              <a:buFont typeface="+mj-lt"/>
              <a:buAutoNum type="arabicPeriod" startAt="5"/>
            </a:pPr>
            <a:r>
              <a:rPr lang="en-US" dirty="0" smtClean="0"/>
              <a:t>Development </a:t>
            </a:r>
            <a:r>
              <a:rPr lang="en-US" dirty="0"/>
              <a:t>of decision making ability:- It leads to the development of decision making ability in the </a:t>
            </a:r>
            <a:r>
              <a:rPr lang="en-US" dirty="0" smtClean="0"/>
              <a:t>pupils.</a:t>
            </a:r>
          </a:p>
          <a:p>
            <a:pPr marL="651510" indent="-514350">
              <a:buFont typeface="+mj-lt"/>
              <a:buAutoNum type="arabicPeriod" startAt="5"/>
            </a:pPr>
            <a:r>
              <a:rPr lang="en-US" dirty="0" smtClean="0"/>
              <a:t> </a:t>
            </a:r>
            <a:r>
              <a:rPr lang="en-US" dirty="0"/>
              <a:t>Develops self-confidence:- It helps in creating self-confidence among the pupil teachers and they are able to face the problems </a:t>
            </a:r>
            <a:r>
              <a:rPr lang="en-US" dirty="0" smtClean="0"/>
              <a:t>personally.</a:t>
            </a:r>
          </a:p>
          <a:p>
            <a:pPr marL="651510" indent="-514350">
              <a:buFont typeface="+mj-lt"/>
              <a:buAutoNum type="arabicPeriod" startAt="5"/>
            </a:pPr>
            <a:r>
              <a:rPr lang="en-US" dirty="0" smtClean="0"/>
              <a:t>Ability </a:t>
            </a:r>
            <a:r>
              <a:rPr lang="en-US" dirty="0"/>
              <a:t>to ask question:- Practice of asking various types of questions is possible through simulated technique.</a:t>
            </a:r>
            <a:endParaRPr lang="en-IN" dirty="0"/>
          </a:p>
        </p:txBody>
      </p:sp>
    </p:spTree>
    <p:extLst>
      <p:ext uri="{BB962C8B-B14F-4D97-AF65-F5344CB8AC3E}">
        <p14:creationId xmlns:p14="http://schemas.microsoft.com/office/powerpoint/2010/main" val="2127427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Disadvantages of Simulated Teaching </a:t>
            </a:r>
            <a:endParaRPr lang="en-IN" dirty="0"/>
          </a:p>
        </p:txBody>
      </p:sp>
      <p:sp>
        <p:nvSpPr>
          <p:cNvPr id="3" name="Content Placeholder 2"/>
          <p:cNvSpPr>
            <a:spLocks noGrp="1"/>
          </p:cNvSpPr>
          <p:nvPr>
            <p:ph idx="1"/>
          </p:nvPr>
        </p:nvSpPr>
        <p:spPr/>
        <p:txBody>
          <a:bodyPr>
            <a:normAutofit fontScale="92500" lnSpcReduction="20000"/>
          </a:bodyPr>
          <a:lstStyle/>
          <a:p>
            <a:pPr marL="651510" indent="-514350">
              <a:buFont typeface="+mj-lt"/>
              <a:buAutoNum type="arabicPeriod"/>
            </a:pPr>
            <a:r>
              <a:rPr lang="en-US" dirty="0" smtClean="0"/>
              <a:t>Difficult </a:t>
            </a:r>
            <a:r>
              <a:rPr lang="en-US" dirty="0"/>
              <a:t>for the beginners:- For the beginners, it may be difficult in practicing a few teaching skills like the skill of questioning</a:t>
            </a:r>
            <a:r>
              <a:rPr lang="en-US" dirty="0" smtClean="0"/>
              <a:t>.</a:t>
            </a:r>
          </a:p>
          <a:p>
            <a:pPr marL="651510" indent="-514350">
              <a:buFont typeface="+mj-lt"/>
              <a:buAutoNum type="arabicPeriod"/>
            </a:pPr>
            <a:r>
              <a:rPr lang="en-US" dirty="0" smtClean="0"/>
              <a:t> </a:t>
            </a:r>
            <a:r>
              <a:rPr lang="en-US" dirty="0"/>
              <a:t>Not useful for all </a:t>
            </a:r>
            <a:r>
              <a:rPr lang="en-US" dirty="0" smtClean="0"/>
              <a:t>subjects</a:t>
            </a:r>
            <a:r>
              <a:rPr lang="en-US" dirty="0"/>
              <a:t>:- This technique cannot be used in all subject of the curriculum like art and painting, mathematical </a:t>
            </a:r>
            <a:r>
              <a:rPr lang="en-US" dirty="0" smtClean="0"/>
              <a:t>formula.</a:t>
            </a:r>
          </a:p>
          <a:p>
            <a:pPr marL="651510" indent="-514350">
              <a:buFont typeface="+mj-lt"/>
              <a:buAutoNum type="arabicPeriod"/>
            </a:pPr>
            <a:r>
              <a:rPr lang="en-US" dirty="0" smtClean="0"/>
              <a:t>Incorrect </a:t>
            </a:r>
            <a:r>
              <a:rPr lang="en-US" dirty="0"/>
              <a:t>Recordings:- The pupil teacher playing the role of an observer, can make the incorrect recordings so proper feedback is not given to pupil </a:t>
            </a:r>
            <a:r>
              <a:rPr lang="en-US" dirty="0" smtClean="0"/>
              <a:t>teachers.</a:t>
            </a:r>
          </a:p>
          <a:p>
            <a:pPr marL="651510" indent="-514350">
              <a:buFont typeface="+mj-lt"/>
              <a:buAutoNum type="arabicPeriod"/>
            </a:pPr>
            <a:r>
              <a:rPr lang="en-US" dirty="0" smtClean="0"/>
              <a:t>Extra </a:t>
            </a:r>
            <a:r>
              <a:rPr lang="en-US" dirty="0"/>
              <a:t>burden on teachers:- Simulation techniques requires a lot of preparation on the part of the teacher.</a:t>
            </a:r>
            <a:endParaRPr lang="en-IN" dirty="0"/>
          </a:p>
        </p:txBody>
      </p:sp>
    </p:spTree>
    <p:extLst>
      <p:ext uri="{BB962C8B-B14F-4D97-AF65-F5344CB8AC3E}">
        <p14:creationId xmlns:p14="http://schemas.microsoft.com/office/powerpoint/2010/main" val="4049550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651510" indent="-514350">
              <a:buFont typeface="+mj-lt"/>
              <a:buAutoNum type="arabicPeriod" startAt="5"/>
            </a:pPr>
            <a:r>
              <a:rPr lang="en-US" dirty="0" smtClean="0"/>
              <a:t>Costly</a:t>
            </a:r>
            <a:r>
              <a:rPr lang="en-US" dirty="0"/>
              <a:t>:- In simulation, highly sophisticated audio-visual aids are used which are very costly. Indian schools cannot afford such </a:t>
            </a:r>
            <a:r>
              <a:rPr lang="en-US"/>
              <a:t>costly </a:t>
            </a:r>
            <a:r>
              <a:rPr lang="en-US" smtClean="0"/>
              <a:t>aids.</a:t>
            </a:r>
          </a:p>
          <a:p>
            <a:pPr marL="651510" indent="-514350">
              <a:buFont typeface="+mj-lt"/>
              <a:buAutoNum type="arabicPeriod" startAt="5"/>
            </a:pPr>
            <a:r>
              <a:rPr lang="en-US" smtClean="0"/>
              <a:t> </a:t>
            </a:r>
            <a:r>
              <a:rPr lang="en-US" dirty="0"/>
              <a:t>Misconception:- In simulated teaching most common error is misconception that adult will behave just like the real students but it is not possible.</a:t>
            </a:r>
            <a:endParaRPr lang="en-IN" dirty="0"/>
          </a:p>
        </p:txBody>
      </p:sp>
    </p:spTree>
    <p:extLst>
      <p:ext uri="{BB962C8B-B14F-4D97-AF65-F5344CB8AC3E}">
        <p14:creationId xmlns:p14="http://schemas.microsoft.com/office/powerpoint/2010/main" val="2030175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mtClean="0"/>
              <a:t>Thank you </a:t>
            </a:r>
            <a:br>
              <a:rPr lang="en-IN" smtClean="0"/>
            </a:br>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363507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 </a:t>
            </a:r>
            <a:endParaRPr lang="en-IN" dirty="0"/>
          </a:p>
        </p:txBody>
      </p:sp>
      <p:sp>
        <p:nvSpPr>
          <p:cNvPr id="3" name="Content Placeholder 2"/>
          <p:cNvSpPr>
            <a:spLocks noGrp="1"/>
          </p:cNvSpPr>
          <p:nvPr>
            <p:ph idx="1"/>
          </p:nvPr>
        </p:nvSpPr>
        <p:spPr/>
        <p:txBody>
          <a:bodyPr/>
          <a:lstStyle/>
          <a:p>
            <a:pPr marL="137160" indent="0">
              <a:buNone/>
            </a:pPr>
            <a:r>
              <a:rPr lang="en-US" dirty="0"/>
              <a:t>Simulation is a controlled representation of reality. Simulation means role-playing or rehearsal in which the process of teaching is carried out</a:t>
            </a:r>
            <a:r>
              <a:rPr lang="en-US" dirty="0" smtClean="0"/>
              <a:t>. This </a:t>
            </a:r>
            <a:r>
              <a:rPr lang="en-US" dirty="0"/>
              <a:t>technique is used to Change the teacher's </a:t>
            </a:r>
            <a:r>
              <a:rPr lang="en-US" dirty="0" err="1"/>
              <a:t>behaviour</a:t>
            </a:r>
            <a:r>
              <a:rPr lang="en-US" dirty="0"/>
              <a:t>. This type of teaching is also known as 'Role Playing, Pilot training, 'artificial training, 'Laboratory method, clinical Method and inductive scientific method</a:t>
            </a:r>
            <a:endParaRPr lang="en-IN" dirty="0"/>
          </a:p>
        </p:txBody>
      </p:sp>
    </p:spTree>
    <p:extLst>
      <p:ext uri="{BB962C8B-B14F-4D97-AF65-F5344CB8AC3E}">
        <p14:creationId xmlns:p14="http://schemas.microsoft.com/office/powerpoint/2010/main" val="3960008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137160" indent="0">
              <a:buNone/>
            </a:pPr>
            <a:r>
              <a:rPr lang="en-US" dirty="0"/>
              <a:t>Simulated teaching was developed by Cruickshank in 1968 in America to give training to pupil teachers. It is also known as rehearsal technique before going to actual teaching. Pupil teacher play the role of teacher, observer and student. He plays three roles in stimulated teaching. In simulated teaching, teaching time is 15-20 minutes, no. of students are 15-20 and teaching skills used are more than one.</a:t>
            </a:r>
            <a:endParaRPr lang="en-IN" dirty="0"/>
          </a:p>
        </p:txBody>
      </p:sp>
    </p:spTree>
    <p:extLst>
      <p:ext uri="{BB962C8B-B14F-4D97-AF65-F5344CB8AC3E}">
        <p14:creationId xmlns:p14="http://schemas.microsoft.com/office/powerpoint/2010/main" val="1052528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Definition </a:t>
            </a:r>
            <a:endParaRPr lang="en-IN" dirty="0"/>
          </a:p>
        </p:txBody>
      </p:sp>
      <p:sp>
        <p:nvSpPr>
          <p:cNvPr id="3" name="Content Placeholder 2"/>
          <p:cNvSpPr>
            <a:spLocks noGrp="1"/>
          </p:cNvSpPr>
          <p:nvPr>
            <p:ph idx="1"/>
          </p:nvPr>
        </p:nvSpPr>
        <p:spPr/>
        <p:txBody>
          <a:bodyPr>
            <a:normAutofit lnSpcReduction="10000"/>
          </a:bodyPr>
          <a:lstStyle/>
          <a:p>
            <a:r>
              <a:rPr lang="en-US" dirty="0"/>
              <a:t>According to </a:t>
            </a:r>
            <a:r>
              <a:rPr lang="en-US" dirty="0" err="1"/>
              <a:t>R.Wynn</a:t>
            </a:r>
            <a:r>
              <a:rPr lang="en-US" dirty="0"/>
              <a:t> (1964): "Simulation is an accurate representation of realistic situation</a:t>
            </a:r>
            <a:r>
              <a:rPr lang="en-US" dirty="0" smtClean="0"/>
              <a:t>".</a:t>
            </a:r>
          </a:p>
          <a:p>
            <a:r>
              <a:rPr lang="en-US" dirty="0"/>
              <a:t>According to </a:t>
            </a:r>
            <a:r>
              <a:rPr lang="en-US" dirty="0" err="1"/>
              <a:t>Meggary</a:t>
            </a:r>
            <a:r>
              <a:rPr lang="en-US" dirty="0"/>
              <a:t> (1989): "A simulation is a technique of teaching and learning in which the students are presented with selected elements of real life events, processes or conditions with specific roles to play and specific goals to achieve. Use of simulation to effect specific needs and interests can provide great motivation for both the teachers and students."</a:t>
            </a:r>
            <a:endParaRPr lang="en-US" dirty="0" smtClean="0"/>
          </a:p>
        </p:txBody>
      </p:sp>
    </p:spTree>
    <p:extLst>
      <p:ext uri="{BB962C8B-B14F-4D97-AF65-F5344CB8AC3E}">
        <p14:creationId xmlns:p14="http://schemas.microsoft.com/office/powerpoint/2010/main" val="3356041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Characteristics </a:t>
            </a:r>
            <a:endParaRPr lang="en-IN" dirty="0"/>
          </a:p>
        </p:txBody>
      </p:sp>
      <p:sp>
        <p:nvSpPr>
          <p:cNvPr id="3" name="Content Placeholder 2"/>
          <p:cNvSpPr>
            <a:spLocks noGrp="1"/>
          </p:cNvSpPr>
          <p:nvPr>
            <p:ph idx="1"/>
          </p:nvPr>
        </p:nvSpPr>
        <p:spPr/>
        <p:txBody>
          <a:bodyPr/>
          <a:lstStyle/>
          <a:p>
            <a:r>
              <a:rPr lang="en-US" dirty="0"/>
              <a:t>Simulated teaching requires systematic planning in advance to enable the students to display the desired behavior/skills. Whatever is to go on during the training process is decided well in advance</a:t>
            </a:r>
            <a:r>
              <a:rPr lang="en-US" dirty="0" smtClean="0"/>
              <a:t>.</a:t>
            </a:r>
          </a:p>
          <a:p>
            <a:r>
              <a:rPr lang="en-US" dirty="0"/>
              <a:t>Pupil teachers are required to actively participate in all the activities</a:t>
            </a:r>
            <a:r>
              <a:rPr lang="en-US" dirty="0" smtClean="0"/>
              <a:t>.</a:t>
            </a:r>
          </a:p>
          <a:p>
            <a:r>
              <a:rPr lang="en-US" dirty="0"/>
              <a:t>Immediate feedback can be provided by this technique which plays more impact on their </a:t>
            </a:r>
            <a:r>
              <a:rPr lang="en-US" dirty="0" smtClean="0"/>
              <a:t>learning.</a:t>
            </a:r>
            <a:endParaRPr lang="en-IN" dirty="0"/>
          </a:p>
        </p:txBody>
      </p:sp>
    </p:spTree>
    <p:extLst>
      <p:ext uri="{BB962C8B-B14F-4D97-AF65-F5344CB8AC3E}">
        <p14:creationId xmlns:p14="http://schemas.microsoft.com/office/powerpoint/2010/main" val="3728037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a:t>It is effective in practicing the teaching skills for pupil-teachers</a:t>
            </a:r>
            <a:r>
              <a:rPr lang="en-US" dirty="0" smtClean="0"/>
              <a:t>.</a:t>
            </a:r>
          </a:p>
          <a:p>
            <a:r>
              <a:rPr lang="en-US" dirty="0"/>
              <a:t>To gain full control over their learning, the learners are made to face minor problem first. Gradually they can face those problems which are more serious and require greater skills and experience</a:t>
            </a:r>
            <a:r>
              <a:rPr lang="en-US" dirty="0" smtClean="0"/>
              <a:t>.</a:t>
            </a:r>
          </a:p>
          <a:p>
            <a:r>
              <a:rPr lang="en-US" dirty="0"/>
              <a:t>It is based on system approach</a:t>
            </a:r>
            <a:r>
              <a:rPr lang="en-US" dirty="0" smtClean="0"/>
              <a:t>.</a:t>
            </a:r>
          </a:p>
          <a:p>
            <a:r>
              <a:rPr lang="en-US" dirty="0"/>
              <a:t>It is goal-oriented and flexible method of teaching. Time can be increased or decreased according to the </a:t>
            </a:r>
            <a:r>
              <a:rPr lang="en-US" dirty="0" smtClean="0"/>
              <a:t>situation.</a:t>
            </a:r>
            <a:endParaRPr lang="en-IN" dirty="0"/>
          </a:p>
        </p:txBody>
      </p:sp>
    </p:spTree>
    <p:extLst>
      <p:ext uri="{BB962C8B-B14F-4D97-AF65-F5344CB8AC3E}">
        <p14:creationId xmlns:p14="http://schemas.microsoft.com/office/powerpoint/2010/main" val="3747289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training is provided in artificial laboratory like situation which minimizes the risk of performing in real situations</a:t>
            </a:r>
            <a:r>
              <a:rPr lang="en-US" dirty="0" smtClean="0"/>
              <a:t>.</a:t>
            </a:r>
          </a:p>
          <a:p>
            <a:r>
              <a:rPr lang="en-US" dirty="0"/>
              <a:t>It is a very convenient method</a:t>
            </a:r>
            <a:r>
              <a:rPr lang="en-US" dirty="0" smtClean="0"/>
              <a:t>.</a:t>
            </a:r>
          </a:p>
        </p:txBody>
      </p:sp>
    </p:spTree>
    <p:extLst>
      <p:ext uri="{BB962C8B-B14F-4D97-AF65-F5344CB8AC3E}">
        <p14:creationId xmlns:p14="http://schemas.microsoft.com/office/powerpoint/2010/main" val="354090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Procedure/ Steps of simulated Teaching </a:t>
            </a:r>
            <a:endParaRPr lang="en-IN" dirty="0"/>
          </a:p>
        </p:txBody>
      </p:sp>
      <p:sp>
        <p:nvSpPr>
          <p:cNvPr id="3" name="Content Placeholder 2"/>
          <p:cNvSpPr>
            <a:spLocks noGrp="1"/>
          </p:cNvSpPr>
          <p:nvPr>
            <p:ph idx="1"/>
          </p:nvPr>
        </p:nvSpPr>
        <p:spPr/>
        <p:txBody>
          <a:bodyPr>
            <a:normAutofit fontScale="92500" lnSpcReduction="10000"/>
          </a:bodyPr>
          <a:lstStyle/>
          <a:p>
            <a:pPr marL="137160" indent="0">
              <a:buNone/>
            </a:pPr>
            <a:r>
              <a:rPr lang="en-US" b="1" dirty="0">
                <a:solidFill>
                  <a:srgbClr val="FF0000"/>
                </a:solidFill>
              </a:rPr>
              <a:t>Step </a:t>
            </a:r>
            <a:r>
              <a:rPr lang="en-US" b="1" dirty="0" smtClean="0">
                <a:solidFill>
                  <a:srgbClr val="FF0000"/>
                </a:solidFill>
              </a:rPr>
              <a:t>I: </a:t>
            </a:r>
            <a:r>
              <a:rPr lang="en-US" dirty="0">
                <a:solidFill>
                  <a:srgbClr val="FF0000"/>
                </a:solidFill>
              </a:rPr>
              <a:t>Assignment of Roles: </a:t>
            </a:r>
            <a:r>
              <a:rPr lang="en-US" dirty="0"/>
              <a:t>The student teachers are assigned the roles of teachers, students and observers respectively. Every pupil teacher has to play all the three roles one after another. It is done on rotation basis</a:t>
            </a:r>
            <a:r>
              <a:rPr lang="en-US" dirty="0" smtClean="0"/>
              <a:t>.</a:t>
            </a:r>
          </a:p>
          <a:p>
            <a:pPr marL="137160" indent="0">
              <a:buNone/>
            </a:pPr>
            <a:r>
              <a:rPr lang="en-US" b="1" dirty="0" smtClean="0">
                <a:solidFill>
                  <a:srgbClr val="FF0000"/>
                </a:solidFill>
              </a:rPr>
              <a:t>Step </a:t>
            </a:r>
            <a:r>
              <a:rPr lang="en-US" b="1" dirty="0">
                <a:solidFill>
                  <a:srgbClr val="FF0000"/>
                </a:solidFill>
              </a:rPr>
              <a:t>II: </a:t>
            </a:r>
            <a:r>
              <a:rPr lang="en-US" dirty="0">
                <a:solidFill>
                  <a:srgbClr val="FF0000"/>
                </a:solidFill>
              </a:rPr>
              <a:t>Deciding the Skill to be </a:t>
            </a:r>
            <a:r>
              <a:rPr lang="en-US" dirty="0" smtClean="0">
                <a:solidFill>
                  <a:srgbClr val="FF0000"/>
                </a:solidFill>
              </a:rPr>
              <a:t>Practiced: </a:t>
            </a:r>
            <a:r>
              <a:rPr lang="en-US" dirty="0"/>
              <a:t>A few social skills are discussed which are to be </a:t>
            </a:r>
            <a:r>
              <a:rPr lang="en-US" dirty="0" smtClean="0"/>
              <a:t>practiced </a:t>
            </a:r>
            <a:r>
              <a:rPr lang="en-US" dirty="0"/>
              <a:t>by the pupil teachers. At this stage, the skill to be </a:t>
            </a:r>
            <a:r>
              <a:rPr lang="en-US" dirty="0" smtClean="0"/>
              <a:t>practiced </a:t>
            </a:r>
            <a:r>
              <a:rPr lang="en-US" dirty="0"/>
              <a:t>through simulated techniques is decided and then planning and preparation for it are made. Each trainee selects the topic according to his </a:t>
            </a:r>
            <a:r>
              <a:rPr lang="en-US" dirty="0" smtClean="0"/>
              <a:t>interest and </a:t>
            </a:r>
            <a:r>
              <a:rPr lang="en-US" dirty="0"/>
              <a:t>intelligence.</a:t>
            </a:r>
            <a:endParaRPr lang="en-IN" dirty="0"/>
          </a:p>
        </p:txBody>
      </p:sp>
    </p:spTree>
    <p:extLst>
      <p:ext uri="{BB962C8B-B14F-4D97-AF65-F5344CB8AC3E}">
        <p14:creationId xmlns:p14="http://schemas.microsoft.com/office/powerpoint/2010/main" val="3741507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137160" indent="0">
              <a:buNone/>
            </a:pPr>
            <a:r>
              <a:rPr lang="en-US" dirty="0">
                <a:solidFill>
                  <a:srgbClr val="FF0000"/>
                </a:solidFill>
              </a:rPr>
              <a:t>Step III: Preparation of Work Schedule: </a:t>
            </a:r>
            <a:r>
              <a:rPr lang="en-US" dirty="0"/>
              <a:t>In order to run the </a:t>
            </a:r>
            <a:r>
              <a:rPr lang="en-US" dirty="0" err="1"/>
              <a:t>programme</a:t>
            </a:r>
            <a:r>
              <a:rPr lang="en-US" dirty="0"/>
              <a:t> of practice, successfully the details of the work schedule are prepared. At this stage it is decided who will teach first and who will observe that lesson</a:t>
            </a:r>
            <a:r>
              <a:rPr lang="en-US" dirty="0" smtClean="0"/>
              <a:t>.</a:t>
            </a:r>
          </a:p>
          <a:p>
            <a:pPr marL="137160" indent="0">
              <a:buNone/>
            </a:pPr>
            <a:r>
              <a:rPr lang="en-US" dirty="0">
                <a:solidFill>
                  <a:srgbClr val="FF0000"/>
                </a:solidFill>
              </a:rPr>
              <a:t>Step IV: Determining the Technique of Observation: </a:t>
            </a:r>
            <a:r>
              <a:rPr lang="en-US" dirty="0"/>
              <a:t>The teacher decides the procedure of observing the lesson. How different types of data are to be observed and how are those to be recorded.</a:t>
            </a:r>
          </a:p>
          <a:p>
            <a:pPr marL="137160" indent="0">
              <a:buNone/>
            </a:pPr>
            <a:endParaRPr lang="en-IN" dirty="0"/>
          </a:p>
        </p:txBody>
      </p:sp>
    </p:spTree>
    <p:extLst>
      <p:ext uri="{BB962C8B-B14F-4D97-AF65-F5344CB8AC3E}">
        <p14:creationId xmlns:p14="http://schemas.microsoft.com/office/powerpoint/2010/main" val="1164565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TotalTime>
  <Words>959</Words>
  <Application>Microsoft Office PowerPoint</Application>
  <PresentationFormat>On-screen Show (4:3)</PresentationFormat>
  <Paragraphs>41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Simulated Teaching </vt:lpstr>
      <vt:lpstr>Meaning </vt:lpstr>
      <vt:lpstr>PowerPoint Presentation</vt:lpstr>
      <vt:lpstr>Definition </vt:lpstr>
      <vt:lpstr>Characteristics </vt:lpstr>
      <vt:lpstr>PowerPoint Presentation</vt:lpstr>
      <vt:lpstr>PowerPoint Presentation</vt:lpstr>
      <vt:lpstr>Procedure/ Steps of simulated Teaching </vt:lpstr>
      <vt:lpstr>PowerPoint Presentation</vt:lpstr>
      <vt:lpstr>PowerPoint Presentation</vt:lpstr>
      <vt:lpstr>Advantages of Simulated Teaching </vt:lpstr>
      <vt:lpstr>PowerPoint Presentation</vt:lpstr>
      <vt:lpstr>Disadvantages of Simulated Teaching </vt:lpstr>
      <vt:lpstr>PowerPoint Presentation</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Simulated Teaching</dc:title>
  <dc:creator>ky.mazumder@gmail.com</dc:creator>
  <cp:lastModifiedBy>ky.mazumder@gmail.com</cp:lastModifiedBy>
  <cp:revision>10</cp:revision>
  <dcterms:created xsi:type="dcterms:W3CDTF">2025-09-24T08:42:35Z</dcterms:created>
  <dcterms:modified xsi:type="dcterms:W3CDTF">2025-09-26T09:38:19Z</dcterms:modified>
</cp:coreProperties>
</file>