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57" r:id="rId3"/>
    <p:sldId id="258" r:id="rId4"/>
    <p:sldId id="259" r:id="rId5"/>
    <p:sldId id="272" r:id="rId6"/>
    <p:sldId id="273" r:id="rId7"/>
    <p:sldId id="274" r:id="rId8"/>
    <p:sldId id="275" r:id="rId9"/>
    <p:sldId id="276" r:id="rId10"/>
    <p:sldId id="260" r:id="rId11"/>
    <p:sldId id="262" r:id="rId12"/>
    <p:sldId id="280" r:id="rId13"/>
    <p:sldId id="281" r:id="rId14"/>
    <p:sldId id="263" r:id="rId15"/>
    <p:sldId id="264" r:id="rId16"/>
    <p:sldId id="277" r:id="rId17"/>
    <p:sldId id="278" r:id="rId18"/>
    <p:sldId id="279" r:id="rId19"/>
    <p:sldId id="265" r:id="rId20"/>
    <p:sldId id="266" r:id="rId21"/>
    <p:sldId id="267" r:id="rId22"/>
    <p:sldId id="306" r:id="rId23"/>
    <p:sldId id="310" r:id="rId24"/>
    <p:sldId id="268" r:id="rId25"/>
    <p:sldId id="307" r:id="rId26"/>
    <p:sldId id="311" r:id="rId27"/>
    <p:sldId id="312" r:id="rId28"/>
    <p:sldId id="269" r:id="rId29"/>
    <p:sldId id="313" r:id="rId30"/>
    <p:sldId id="308" r:id="rId31"/>
    <p:sldId id="314" r:id="rId32"/>
    <p:sldId id="261" r:id="rId33"/>
    <p:sldId id="309" r:id="rId34"/>
    <p:sldId id="270" r:id="rId35"/>
    <p:sldId id="271" r:id="rId36"/>
    <p:sldId id="282" r:id="rId37"/>
    <p:sldId id="283" r:id="rId38"/>
    <p:sldId id="284" r:id="rId39"/>
    <p:sldId id="286" r:id="rId40"/>
    <p:sldId id="285"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90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2745D1-FBB1-41E2-83B7-42E3819C8D28}"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IN"/>
        </a:p>
      </dgm:t>
    </dgm:pt>
    <dgm:pt modelId="{911A1227-6756-40D3-8C6D-B1ACC3EFDFDA}">
      <dgm:prSet/>
      <dgm:spPr/>
      <dgm:t>
        <a:bodyPr/>
        <a:lstStyle/>
        <a:p>
          <a:r>
            <a:rPr lang="en-US" b="1" dirty="0"/>
            <a:t>Gestalt (Insightful Learning) ; Methods of Learning and Laws of Learning</a:t>
          </a:r>
          <a:endParaRPr lang="en-IN" dirty="0"/>
        </a:p>
      </dgm:t>
    </dgm:pt>
    <dgm:pt modelId="{246A17D8-CF02-46F8-AB8F-814B6DDC5CE6}" type="parTrans" cxnId="{D740CBDC-47B8-47BB-B1ED-3345909DFD60}">
      <dgm:prSet/>
      <dgm:spPr/>
      <dgm:t>
        <a:bodyPr/>
        <a:lstStyle/>
        <a:p>
          <a:endParaRPr lang="en-IN"/>
        </a:p>
      </dgm:t>
    </dgm:pt>
    <dgm:pt modelId="{3552B2EB-5238-4E95-87FC-98E1C84C30B0}" type="sibTrans" cxnId="{D740CBDC-47B8-47BB-B1ED-3345909DFD60}">
      <dgm:prSet/>
      <dgm:spPr/>
      <dgm:t>
        <a:bodyPr/>
        <a:lstStyle/>
        <a:p>
          <a:endParaRPr lang="en-IN"/>
        </a:p>
      </dgm:t>
    </dgm:pt>
    <dgm:pt modelId="{3F70BBC7-4C39-4E95-8788-C6572E386AA4}" type="pres">
      <dgm:prSet presAssocID="{E02745D1-FBB1-41E2-83B7-42E3819C8D28}" presName="linear" presStyleCnt="0">
        <dgm:presLayoutVars>
          <dgm:animLvl val="lvl"/>
          <dgm:resizeHandles val="exact"/>
        </dgm:presLayoutVars>
      </dgm:prSet>
      <dgm:spPr/>
    </dgm:pt>
    <dgm:pt modelId="{2DA3D1C8-7AB8-4B18-8C87-B1A09D0FFD2A}" type="pres">
      <dgm:prSet presAssocID="{911A1227-6756-40D3-8C6D-B1ACC3EFDFDA}" presName="parentText" presStyleLbl="node1" presStyleIdx="0" presStyleCnt="1">
        <dgm:presLayoutVars>
          <dgm:chMax val="0"/>
          <dgm:bulletEnabled val="1"/>
        </dgm:presLayoutVars>
      </dgm:prSet>
      <dgm:spPr/>
    </dgm:pt>
  </dgm:ptLst>
  <dgm:cxnLst>
    <dgm:cxn modelId="{8B0D3949-F9B1-4D67-8F46-A425E90C20E6}" type="presOf" srcId="{911A1227-6756-40D3-8C6D-B1ACC3EFDFDA}" destId="{2DA3D1C8-7AB8-4B18-8C87-B1A09D0FFD2A}" srcOrd="0" destOrd="0" presId="urn:microsoft.com/office/officeart/2005/8/layout/vList2"/>
    <dgm:cxn modelId="{D740CBDC-47B8-47BB-B1ED-3345909DFD60}" srcId="{E02745D1-FBB1-41E2-83B7-42E3819C8D28}" destId="{911A1227-6756-40D3-8C6D-B1ACC3EFDFDA}" srcOrd="0" destOrd="0" parTransId="{246A17D8-CF02-46F8-AB8F-814B6DDC5CE6}" sibTransId="{3552B2EB-5238-4E95-87FC-98E1C84C30B0}"/>
    <dgm:cxn modelId="{AA0CC3F8-23B2-4F87-BB78-73901A828884}" type="presOf" srcId="{E02745D1-FBB1-41E2-83B7-42E3819C8D28}" destId="{3F70BBC7-4C39-4E95-8788-C6572E386AA4}" srcOrd="0" destOrd="0" presId="urn:microsoft.com/office/officeart/2005/8/layout/vList2"/>
    <dgm:cxn modelId="{5812E4B3-A168-4CC4-983C-B8EE57667F52}" type="presParOf" srcId="{3F70BBC7-4C39-4E95-8788-C6572E386AA4}" destId="{2DA3D1C8-7AB8-4B18-8C87-B1A09D0FFD2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514A0B-7FF0-4E55-B9D7-CBAC39B787A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AC3FAD29-48C8-492F-BE69-5DC6910ADBFE}">
      <dgm:prSet/>
      <dgm:spPr/>
      <dgm:t>
        <a:bodyPr/>
        <a:lstStyle/>
        <a:p>
          <a:r>
            <a:rPr lang="en-US" dirty="0"/>
            <a:t>B.Ed. 1</a:t>
          </a:r>
          <a:r>
            <a:rPr lang="en-US" baseline="30000" dirty="0"/>
            <a:t>st</a:t>
          </a:r>
          <a:r>
            <a:rPr lang="en-US" dirty="0"/>
            <a:t> Sem. Unit- III</a:t>
          </a:r>
        </a:p>
        <a:p>
          <a:endParaRPr lang="en-IN" dirty="0"/>
        </a:p>
      </dgm:t>
    </dgm:pt>
    <dgm:pt modelId="{C2A9EA31-AF18-4DF8-AF4C-DDE6993E8172}" type="parTrans" cxnId="{3A3DDB59-35CD-400D-80FB-4F606B49052B}">
      <dgm:prSet/>
      <dgm:spPr/>
      <dgm:t>
        <a:bodyPr/>
        <a:lstStyle/>
        <a:p>
          <a:endParaRPr lang="en-IN"/>
        </a:p>
      </dgm:t>
    </dgm:pt>
    <dgm:pt modelId="{73BFBE25-EE2E-4EFF-BC44-95608ED8A292}" type="sibTrans" cxnId="{3A3DDB59-35CD-400D-80FB-4F606B49052B}">
      <dgm:prSet/>
      <dgm:spPr/>
      <dgm:t>
        <a:bodyPr/>
        <a:lstStyle/>
        <a:p>
          <a:endParaRPr lang="en-IN"/>
        </a:p>
      </dgm:t>
    </dgm:pt>
    <dgm:pt modelId="{07BE13D4-F5B2-4DA4-A021-84BBE51E3168}">
      <dgm:prSet/>
      <dgm:spPr/>
      <dgm:t>
        <a:bodyPr/>
        <a:lstStyle/>
        <a:p>
          <a:r>
            <a:rPr lang="en-US" dirty="0"/>
            <a:t>Paper code 204 </a:t>
          </a:r>
          <a:endParaRPr lang="en-IN" dirty="0"/>
        </a:p>
      </dgm:t>
    </dgm:pt>
    <dgm:pt modelId="{73A152B1-6A2A-4C59-8D86-98DECAD06BEB}" type="parTrans" cxnId="{D5012799-03F7-424B-BA03-A4948CA83F1A}">
      <dgm:prSet/>
      <dgm:spPr/>
      <dgm:t>
        <a:bodyPr/>
        <a:lstStyle/>
        <a:p>
          <a:endParaRPr lang="en-IN"/>
        </a:p>
      </dgm:t>
    </dgm:pt>
    <dgm:pt modelId="{0BC86E7C-DAB0-4BB7-B861-14A3C50E3872}" type="sibTrans" cxnId="{D5012799-03F7-424B-BA03-A4948CA83F1A}">
      <dgm:prSet/>
      <dgm:spPr/>
      <dgm:t>
        <a:bodyPr/>
        <a:lstStyle/>
        <a:p>
          <a:endParaRPr lang="en-IN"/>
        </a:p>
      </dgm:t>
    </dgm:pt>
    <dgm:pt modelId="{A9C8E164-46B9-4ED7-829D-FA4593B1838B}" type="pres">
      <dgm:prSet presAssocID="{B1514A0B-7FF0-4E55-B9D7-CBAC39B787AB}" presName="linear" presStyleCnt="0">
        <dgm:presLayoutVars>
          <dgm:animLvl val="lvl"/>
          <dgm:resizeHandles val="exact"/>
        </dgm:presLayoutVars>
      </dgm:prSet>
      <dgm:spPr/>
    </dgm:pt>
    <dgm:pt modelId="{668FB75E-BEDC-467E-A742-327C0AD36E9A}" type="pres">
      <dgm:prSet presAssocID="{AC3FAD29-48C8-492F-BE69-5DC6910ADBFE}" presName="parentText" presStyleLbl="node1" presStyleIdx="0" presStyleCnt="2">
        <dgm:presLayoutVars>
          <dgm:chMax val="0"/>
          <dgm:bulletEnabled val="1"/>
        </dgm:presLayoutVars>
      </dgm:prSet>
      <dgm:spPr/>
    </dgm:pt>
    <dgm:pt modelId="{0C2A95B4-BD65-4208-9A6E-05BAB88F5F9E}" type="pres">
      <dgm:prSet presAssocID="{73BFBE25-EE2E-4EFF-BC44-95608ED8A292}" presName="spacer" presStyleCnt="0"/>
      <dgm:spPr/>
    </dgm:pt>
    <dgm:pt modelId="{F904A8B3-12F6-4B08-A9A6-2F1E8413E894}" type="pres">
      <dgm:prSet presAssocID="{07BE13D4-F5B2-4DA4-A021-84BBE51E3168}" presName="parentText" presStyleLbl="node1" presStyleIdx="1" presStyleCnt="2">
        <dgm:presLayoutVars>
          <dgm:chMax val="0"/>
          <dgm:bulletEnabled val="1"/>
        </dgm:presLayoutVars>
      </dgm:prSet>
      <dgm:spPr/>
    </dgm:pt>
  </dgm:ptLst>
  <dgm:cxnLst>
    <dgm:cxn modelId="{E61E9A16-BA78-4AF0-87FB-FA882C53DBD3}" type="presOf" srcId="{07BE13D4-F5B2-4DA4-A021-84BBE51E3168}" destId="{F904A8B3-12F6-4B08-A9A6-2F1E8413E894}" srcOrd="0" destOrd="0" presId="urn:microsoft.com/office/officeart/2005/8/layout/vList2"/>
    <dgm:cxn modelId="{3A3DDB59-35CD-400D-80FB-4F606B49052B}" srcId="{B1514A0B-7FF0-4E55-B9D7-CBAC39B787AB}" destId="{AC3FAD29-48C8-492F-BE69-5DC6910ADBFE}" srcOrd="0" destOrd="0" parTransId="{C2A9EA31-AF18-4DF8-AF4C-DDE6993E8172}" sibTransId="{73BFBE25-EE2E-4EFF-BC44-95608ED8A292}"/>
    <dgm:cxn modelId="{580EB08C-B7C1-4871-90D9-FEA89789D4E1}" type="presOf" srcId="{AC3FAD29-48C8-492F-BE69-5DC6910ADBFE}" destId="{668FB75E-BEDC-467E-A742-327C0AD36E9A}" srcOrd="0" destOrd="0" presId="urn:microsoft.com/office/officeart/2005/8/layout/vList2"/>
    <dgm:cxn modelId="{D5012799-03F7-424B-BA03-A4948CA83F1A}" srcId="{B1514A0B-7FF0-4E55-B9D7-CBAC39B787AB}" destId="{07BE13D4-F5B2-4DA4-A021-84BBE51E3168}" srcOrd="1" destOrd="0" parTransId="{73A152B1-6A2A-4C59-8D86-98DECAD06BEB}" sibTransId="{0BC86E7C-DAB0-4BB7-B861-14A3C50E3872}"/>
    <dgm:cxn modelId="{F0FB54D5-E501-4C42-ABF2-B7A0815C7058}" type="presOf" srcId="{B1514A0B-7FF0-4E55-B9D7-CBAC39B787AB}" destId="{A9C8E164-46B9-4ED7-829D-FA4593B1838B}" srcOrd="0" destOrd="0" presId="urn:microsoft.com/office/officeart/2005/8/layout/vList2"/>
    <dgm:cxn modelId="{037850B9-8C01-4288-826F-22DA4ABA9E6F}" type="presParOf" srcId="{A9C8E164-46B9-4ED7-829D-FA4593B1838B}" destId="{668FB75E-BEDC-467E-A742-327C0AD36E9A}" srcOrd="0" destOrd="0" presId="urn:microsoft.com/office/officeart/2005/8/layout/vList2"/>
    <dgm:cxn modelId="{8DB9BA58-BC91-4BE6-A321-262051E8FDA6}" type="presParOf" srcId="{A9C8E164-46B9-4ED7-829D-FA4593B1838B}" destId="{0C2A95B4-BD65-4208-9A6E-05BAB88F5F9E}" srcOrd="1" destOrd="0" presId="urn:microsoft.com/office/officeart/2005/8/layout/vList2"/>
    <dgm:cxn modelId="{1D39B79E-CE94-4E78-A838-E7B3841F986F}" type="presParOf" srcId="{A9C8E164-46B9-4ED7-829D-FA4593B1838B}" destId="{F904A8B3-12F6-4B08-A9A6-2F1E8413E894}"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3D1C8-7AB8-4B18-8C87-B1A09D0FFD2A}">
      <dsp:nvSpPr>
        <dsp:cNvPr id="0" name=""/>
        <dsp:cNvSpPr/>
      </dsp:nvSpPr>
      <dsp:spPr>
        <a:xfrm>
          <a:off x="0" y="11515"/>
          <a:ext cx="9144000" cy="236456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b="1" kern="1200" dirty="0"/>
            <a:t>Gestalt (Insightful Learning) ; Methods of Learning and Laws of Learning</a:t>
          </a:r>
          <a:endParaRPr lang="en-IN" sz="4300" kern="1200" dirty="0"/>
        </a:p>
      </dsp:txBody>
      <dsp:txXfrm>
        <a:off x="115429" y="126944"/>
        <a:ext cx="8913142" cy="21337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FB75E-BEDC-467E-A742-327C0AD36E9A}">
      <dsp:nvSpPr>
        <dsp:cNvPr id="0" name=""/>
        <dsp:cNvSpPr/>
      </dsp:nvSpPr>
      <dsp:spPr>
        <a:xfrm>
          <a:off x="0" y="27691"/>
          <a:ext cx="9144000" cy="7757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B.Ed. 1</a:t>
          </a:r>
          <a:r>
            <a:rPr lang="en-US" sz="1700" kern="1200" baseline="30000" dirty="0"/>
            <a:t>st</a:t>
          </a:r>
          <a:r>
            <a:rPr lang="en-US" sz="1700" kern="1200" dirty="0"/>
            <a:t> Sem. Unit- III</a:t>
          </a:r>
        </a:p>
        <a:p>
          <a:pPr marL="0" lvl="0" indent="0" algn="l" defTabSz="755650">
            <a:lnSpc>
              <a:spcPct val="90000"/>
            </a:lnSpc>
            <a:spcBef>
              <a:spcPct val="0"/>
            </a:spcBef>
            <a:spcAft>
              <a:spcPct val="35000"/>
            </a:spcAft>
            <a:buNone/>
          </a:pPr>
          <a:endParaRPr lang="en-IN" sz="1700" kern="1200" dirty="0"/>
        </a:p>
      </dsp:txBody>
      <dsp:txXfrm>
        <a:off x="37867" y="65558"/>
        <a:ext cx="9068266" cy="699976"/>
      </dsp:txXfrm>
    </dsp:sp>
    <dsp:sp modelId="{F904A8B3-12F6-4B08-A9A6-2F1E8413E894}">
      <dsp:nvSpPr>
        <dsp:cNvPr id="0" name=""/>
        <dsp:cNvSpPr/>
      </dsp:nvSpPr>
      <dsp:spPr>
        <a:xfrm>
          <a:off x="0" y="852361"/>
          <a:ext cx="9144000" cy="7757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Paper code 204 </a:t>
          </a:r>
          <a:endParaRPr lang="en-IN" sz="1700" kern="1200" dirty="0"/>
        </a:p>
      </dsp:txBody>
      <dsp:txXfrm>
        <a:off x="37867" y="890228"/>
        <a:ext cx="9068266" cy="6999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975C73-4C77-4158-824F-8A58D78D87A0}" type="datetimeFigureOut">
              <a:rPr lang="en-IN" smtClean="0"/>
              <a:t>14-12-2025</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5C1167-1020-4B91-9AAA-15B085DF4C44}" type="slidenum">
              <a:rPr lang="en-IN" smtClean="0"/>
              <a:t>‹#›</a:t>
            </a:fld>
            <a:endParaRPr lang="en-IN" dirty="0"/>
          </a:p>
        </p:txBody>
      </p:sp>
    </p:spTree>
    <p:extLst>
      <p:ext uri="{BB962C8B-B14F-4D97-AF65-F5344CB8AC3E}">
        <p14:creationId xmlns:p14="http://schemas.microsoft.com/office/powerpoint/2010/main" val="2844330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DBECD-0367-1960-F120-F25B88A581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9A7677F-E41A-71BE-59E2-04310B8F63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23A6073-72FD-23C9-BB1F-3BA4A590D9DA}"/>
              </a:ext>
            </a:extLst>
          </p:cNvPr>
          <p:cNvSpPr>
            <a:spLocks noGrp="1"/>
          </p:cNvSpPr>
          <p:nvPr>
            <p:ph type="dt" sz="half" idx="10"/>
          </p:nvPr>
        </p:nvSpPr>
        <p:spPr/>
        <p:txBody>
          <a:bodyPr/>
          <a:lstStyle/>
          <a:p>
            <a:fld id="{034118A5-0E66-4BE8-B085-FFD127367C3A}" type="datetimeFigureOut">
              <a:rPr lang="en-IN" smtClean="0"/>
              <a:t>14-12-2025</a:t>
            </a:fld>
            <a:endParaRPr lang="en-IN" dirty="0"/>
          </a:p>
        </p:txBody>
      </p:sp>
      <p:sp>
        <p:nvSpPr>
          <p:cNvPr id="5" name="Footer Placeholder 4">
            <a:extLst>
              <a:ext uri="{FF2B5EF4-FFF2-40B4-BE49-F238E27FC236}">
                <a16:creationId xmlns:a16="http://schemas.microsoft.com/office/drawing/2014/main" id="{B8BC46C3-2954-30F1-749F-8823DB1531B1}"/>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647E4AFF-BCBD-0F26-8EC0-C17BCF7473A0}"/>
              </a:ext>
            </a:extLst>
          </p:cNvPr>
          <p:cNvSpPr>
            <a:spLocks noGrp="1"/>
          </p:cNvSpPr>
          <p:nvPr>
            <p:ph type="sldNum" sz="quarter" idx="12"/>
          </p:nvPr>
        </p:nvSpPr>
        <p:spPr/>
        <p:txBody>
          <a:bodyPr/>
          <a:lstStyle/>
          <a:p>
            <a:fld id="{D8908753-B97A-4359-8E5C-2B70851CBD90}" type="slidenum">
              <a:rPr lang="en-IN" smtClean="0"/>
              <a:t>‹#›</a:t>
            </a:fld>
            <a:endParaRPr lang="en-IN" dirty="0"/>
          </a:p>
        </p:txBody>
      </p:sp>
    </p:spTree>
    <p:extLst>
      <p:ext uri="{BB962C8B-B14F-4D97-AF65-F5344CB8AC3E}">
        <p14:creationId xmlns:p14="http://schemas.microsoft.com/office/powerpoint/2010/main" val="4191117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F646E-72F9-A03F-E60A-722AC16381CD}"/>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B883608-E564-AEDD-6E46-94DCF97700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768A055-1484-E3F9-19F5-3E6991E5DB0C}"/>
              </a:ext>
            </a:extLst>
          </p:cNvPr>
          <p:cNvSpPr>
            <a:spLocks noGrp="1"/>
          </p:cNvSpPr>
          <p:nvPr>
            <p:ph type="dt" sz="half" idx="10"/>
          </p:nvPr>
        </p:nvSpPr>
        <p:spPr/>
        <p:txBody>
          <a:bodyPr/>
          <a:lstStyle/>
          <a:p>
            <a:fld id="{034118A5-0E66-4BE8-B085-FFD127367C3A}" type="datetimeFigureOut">
              <a:rPr lang="en-IN" smtClean="0"/>
              <a:t>14-12-2025</a:t>
            </a:fld>
            <a:endParaRPr lang="en-IN" dirty="0"/>
          </a:p>
        </p:txBody>
      </p:sp>
      <p:sp>
        <p:nvSpPr>
          <p:cNvPr id="5" name="Footer Placeholder 4">
            <a:extLst>
              <a:ext uri="{FF2B5EF4-FFF2-40B4-BE49-F238E27FC236}">
                <a16:creationId xmlns:a16="http://schemas.microsoft.com/office/drawing/2014/main" id="{88BCC634-6F8B-87F1-F00E-1592BD8FFF2F}"/>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AC541966-CC6D-9E42-BD21-DB0918AC2AAA}"/>
              </a:ext>
            </a:extLst>
          </p:cNvPr>
          <p:cNvSpPr>
            <a:spLocks noGrp="1"/>
          </p:cNvSpPr>
          <p:nvPr>
            <p:ph type="sldNum" sz="quarter" idx="12"/>
          </p:nvPr>
        </p:nvSpPr>
        <p:spPr/>
        <p:txBody>
          <a:bodyPr/>
          <a:lstStyle/>
          <a:p>
            <a:fld id="{D8908753-B97A-4359-8E5C-2B70851CBD90}" type="slidenum">
              <a:rPr lang="en-IN" smtClean="0"/>
              <a:t>‹#›</a:t>
            </a:fld>
            <a:endParaRPr lang="en-IN" dirty="0"/>
          </a:p>
        </p:txBody>
      </p:sp>
    </p:spTree>
    <p:extLst>
      <p:ext uri="{BB962C8B-B14F-4D97-AF65-F5344CB8AC3E}">
        <p14:creationId xmlns:p14="http://schemas.microsoft.com/office/powerpoint/2010/main" val="1525196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C13E5A-E49F-CCAD-E22D-91A897A6C1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3567359-027A-B2FF-B60E-EFC6793E9A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54CAB-F6AA-40B7-4C55-60483B17CD62}"/>
              </a:ext>
            </a:extLst>
          </p:cNvPr>
          <p:cNvSpPr>
            <a:spLocks noGrp="1"/>
          </p:cNvSpPr>
          <p:nvPr>
            <p:ph type="dt" sz="half" idx="10"/>
          </p:nvPr>
        </p:nvSpPr>
        <p:spPr/>
        <p:txBody>
          <a:bodyPr/>
          <a:lstStyle/>
          <a:p>
            <a:fld id="{034118A5-0E66-4BE8-B085-FFD127367C3A}" type="datetimeFigureOut">
              <a:rPr lang="en-IN" smtClean="0"/>
              <a:t>14-12-2025</a:t>
            </a:fld>
            <a:endParaRPr lang="en-IN" dirty="0"/>
          </a:p>
        </p:txBody>
      </p:sp>
      <p:sp>
        <p:nvSpPr>
          <p:cNvPr id="5" name="Footer Placeholder 4">
            <a:extLst>
              <a:ext uri="{FF2B5EF4-FFF2-40B4-BE49-F238E27FC236}">
                <a16:creationId xmlns:a16="http://schemas.microsoft.com/office/drawing/2014/main" id="{EC190277-B579-7601-1AF9-31034662B2F8}"/>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7DF33F68-B427-A06C-5DD9-B6ECCB342122}"/>
              </a:ext>
            </a:extLst>
          </p:cNvPr>
          <p:cNvSpPr>
            <a:spLocks noGrp="1"/>
          </p:cNvSpPr>
          <p:nvPr>
            <p:ph type="sldNum" sz="quarter" idx="12"/>
          </p:nvPr>
        </p:nvSpPr>
        <p:spPr/>
        <p:txBody>
          <a:bodyPr/>
          <a:lstStyle/>
          <a:p>
            <a:fld id="{D8908753-B97A-4359-8E5C-2B70851CBD90}" type="slidenum">
              <a:rPr lang="en-IN" smtClean="0"/>
              <a:t>‹#›</a:t>
            </a:fld>
            <a:endParaRPr lang="en-IN" dirty="0"/>
          </a:p>
        </p:txBody>
      </p:sp>
    </p:spTree>
    <p:extLst>
      <p:ext uri="{BB962C8B-B14F-4D97-AF65-F5344CB8AC3E}">
        <p14:creationId xmlns:p14="http://schemas.microsoft.com/office/powerpoint/2010/main" val="3425023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ACD44-3AA5-567D-04A5-EB1E2811B5A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1169127-E854-E9DE-E9FB-205F2DA7C5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A1EE51E-AEB4-95A2-9A49-4DB8E0C77B13}"/>
              </a:ext>
            </a:extLst>
          </p:cNvPr>
          <p:cNvSpPr>
            <a:spLocks noGrp="1"/>
          </p:cNvSpPr>
          <p:nvPr>
            <p:ph type="dt" sz="half" idx="10"/>
          </p:nvPr>
        </p:nvSpPr>
        <p:spPr/>
        <p:txBody>
          <a:bodyPr/>
          <a:lstStyle/>
          <a:p>
            <a:fld id="{034118A5-0E66-4BE8-B085-FFD127367C3A}" type="datetimeFigureOut">
              <a:rPr lang="en-IN" smtClean="0"/>
              <a:t>14-12-2025</a:t>
            </a:fld>
            <a:endParaRPr lang="en-IN" dirty="0"/>
          </a:p>
        </p:txBody>
      </p:sp>
      <p:sp>
        <p:nvSpPr>
          <p:cNvPr id="5" name="Footer Placeholder 4">
            <a:extLst>
              <a:ext uri="{FF2B5EF4-FFF2-40B4-BE49-F238E27FC236}">
                <a16:creationId xmlns:a16="http://schemas.microsoft.com/office/drawing/2014/main" id="{28290502-FB81-3352-894D-ABE416ACEDCD}"/>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A8414114-F0F4-EF05-EEE5-D54232B49FC2}"/>
              </a:ext>
            </a:extLst>
          </p:cNvPr>
          <p:cNvSpPr>
            <a:spLocks noGrp="1"/>
          </p:cNvSpPr>
          <p:nvPr>
            <p:ph type="sldNum" sz="quarter" idx="12"/>
          </p:nvPr>
        </p:nvSpPr>
        <p:spPr/>
        <p:txBody>
          <a:bodyPr/>
          <a:lstStyle/>
          <a:p>
            <a:fld id="{D8908753-B97A-4359-8E5C-2B70851CBD90}" type="slidenum">
              <a:rPr lang="en-IN" smtClean="0"/>
              <a:t>‹#›</a:t>
            </a:fld>
            <a:endParaRPr lang="en-IN" dirty="0"/>
          </a:p>
        </p:txBody>
      </p:sp>
    </p:spTree>
    <p:extLst>
      <p:ext uri="{BB962C8B-B14F-4D97-AF65-F5344CB8AC3E}">
        <p14:creationId xmlns:p14="http://schemas.microsoft.com/office/powerpoint/2010/main" val="226278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F0C54-79CC-3A86-8C9E-C1167FDB24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06E4DF3-EF4B-06D0-E424-BD6A3C0B85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969D9B-7850-7389-5225-66E4085ADE15}"/>
              </a:ext>
            </a:extLst>
          </p:cNvPr>
          <p:cNvSpPr>
            <a:spLocks noGrp="1"/>
          </p:cNvSpPr>
          <p:nvPr>
            <p:ph type="dt" sz="half" idx="10"/>
          </p:nvPr>
        </p:nvSpPr>
        <p:spPr/>
        <p:txBody>
          <a:bodyPr/>
          <a:lstStyle/>
          <a:p>
            <a:fld id="{034118A5-0E66-4BE8-B085-FFD127367C3A}" type="datetimeFigureOut">
              <a:rPr lang="en-IN" smtClean="0"/>
              <a:t>14-12-2025</a:t>
            </a:fld>
            <a:endParaRPr lang="en-IN" dirty="0"/>
          </a:p>
        </p:txBody>
      </p:sp>
      <p:sp>
        <p:nvSpPr>
          <p:cNvPr id="5" name="Footer Placeholder 4">
            <a:extLst>
              <a:ext uri="{FF2B5EF4-FFF2-40B4-BE49-F238E27FC236}">
                <a16:creationId xmlns:a16="http://schemas.microsoft.com/office/drawing/2014/main" id="{CC3A7979-8C84-9653-2FFF-691797E903AF}"/>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EE3E777C-125B-175F-2D51-97369EBC8BC7}"/>
              </a:ext>
            </a:extLst>
          </p:cNvPr>
          <p:cNvSpPr>
            <a:spLocks noGrp="1"/>
          </p:cNvSpPr>
          <p:nvPr>
            <p:ph type="sldNum" sz="quarter" idx="12"/>
          </p:nvPr>
        </p:nvSpPr>
        <p:spPr/>
        <p:txBody>
          <a:bodyPr/>
          <a:lstStyle/>
          <a:p>
            <a:fld id="{D8908753-B97A-4359-8E5C-2B70851CBD90}" type="slidenum">
              <a:rPr lang="en-IN" smtClean="0"/>
              <a:t>‹#›</a:t>
            </a:fld>
            <a:endParaRPr lang="en-IN" dirty="0"/>
          </a:p>
        </p:txBody>
      </p:sp>
    </p:spTree>
    <p:extLst>
      <p:ext uri="{BB962C8B-B14F-4D97-AF65-F5344CB8AC3E}">
        <p14:creationId xmlns:p14="http://schemas.microsoft.com/office/powerpoint/2010/main" val="2621163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872A3-D0D7-F1A6-83E2-0A60FEDD199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CEE4BA6-CB2E-F32F-80D7-BED8CC504E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992FC4A-339E-186A-DFE1-F56CE5576B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5D6F5D4-E4D5-5D78-8FEE-5C49FB0D0E5F}"/>
              </a:ext>
            </a:extLst>
          </p:cNvPr>
          <p:cNvSpPr>
            <a:spLocks noGrp="1"/>
          </p:cNvSpPr>
          <p:nvPr>
            <p:ph type="dt" sz="half" idx="10"/>
          </p:nvPr>
        </p:nvSpPr>
        <p:spPr/>
        <p:txBody>
          <a:bodyPr/>
          <a:lstStyle/>
          <a:p>
            <a:fld id="{034118A5-0E66-4BE8-B085-FFD127367C3A}" type="datetimeFigureOut">
              <a:rPr lang="en-IN" smtClean="0"/>
              <a:t>14-12-2025</a:t>
            </a:fld>
            <a:endParaRPr lang="en-IN" dirty="0"/>
          </a:p>
        </p:txBody>
      </p:sp>
      <p:sp>
        <p:nvSpPr>
          <p:cNvPr id="6" name="Footer Placeholder 5">
            <a:extLst>
              <a:ext uri="{FF2B5EF4-FFF2-40B4-BE49-F238E27FC236}">
                <a16:creationId xmlns:a16="http://schemas.microsoft.com/office/drawing/2014/main" id="{3E2057FD-403A-A3C3-30F2-D33CB454B4E4}"/>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1947A8DD-67C4-C474-D892-8D98D8AC5D86}"/>
              </a:ext>
            </a:extLst>
          </p:cNvPr>
          <p:cNvSpPr>
            <a:spLocks noGrp="1"/>
          </p:cNvSpPr>
          <p:nvPr>
            <p:ph type="sldNum" sz="quarter" idx="12"/>
          </p:nvPr>
        </p:nvSpPr>
        <p:spPr/>
        <p:txBody>
          <a:bodyPr/>
          <a:lstStyle/>
          <a:p>
            <a:fld id="{D8908753-B97A-4359-8E5C-2B70851CBD90}" type="slidenum">
              <a:rPr lang="en-IN" smtClean="0"/>
              <a:t>‹#›</a:t>
            </a:fld>
            <a:endParaRPr lang="en-IN" dirty="0"/>
          </a:p>
        </p:txBody>
      </p:sp>
    </p:spTree>
    <p:extLst>
      <p:ext uri="{BB962C8B-B14F-4D97-AF65-F5344CB8AC3E}">
        <p14:creationId xmlns:p14="http://schemas.microsoft.com/office/powerpoint/2010/main" val="904425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640A0-A5EA-356B-D36F-F2C791321AA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42E9932-4DCE-7A9E-EBD1-04928D9865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80BAA7-6280-0FA4-22A3-A14736A3DB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1BBF202-74B0-C6B9-B02E-FBCFA06E1A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7EE3A7-9B69-2D5F-D2EA-2E8454447A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CAFA479-9BF5-2298-4F10-D29A4D3CE9C7}"/>
              </a:ext>
            </a:extLst>
          </p:cNvPr>
          <p:cNvSpPr>
            <a:spLocks noGrp="1"/>
          </p:cNvSpPr>
          <p:nvPr>
            <p:ph type="dt" sz="half" idx="10"/>
          </p:nvPr>
        </p:nvSpPr>
        <p:spPr/>
        <p:txBody>
          <a:bodyPr/>
          <a:lstStyle/>
          <a:p>
            <a:fld id="{034118A5-0E66-4BE8-B085-FFD127367C3A}" type="datetimeFigureOut">
              <a:rPr lang="en-IN" smtClean="0"/>
              <a:t>14-12-2025</a:t>
            </a:fld>
            <a:endParaRPr lang="en-IN" dirty="0"/>
          </a:p>
        </p:txBody>
      </p:sp>
      <p:sp>
        <p:nvSpPr>
          <p:cNvPr id="8" name="Footer Placeholder 7">
            <a:extLst>
              <a:ext uri="{FF2B5EF4-FFF2-40B4-BE49-F238E27FC236}">
                <a16:creationId xmlns:a16="http://schemas.microsoft.com/office/drawing/2014/main" id="{41B5D1BF-68C1-70C5-B626-30212C7B52C9}"/>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a16="http://schemas.microsoft.com/office/drawing/2014/main" id="{496587A5-9769-AD28-68B6-386070A610B5}"/>
              </a:ext>
            </a:extLst>
          </p:cNvPr>
          <p:cNvSpPr>
            <a:spLocks noGrp="1"/>
          </p:cNvSpPr>
          <p:nvPr>
            <p:ph type="sldNum" sz="quarter" idx="12"/>
          </p:nvPr>
        </p:nvSpPr>
        <p:spPr/>
        <p:txBody>
          <a:bodyPr/>
          <a:lstStyle/>
          <a:p>
            <a:fld id="{D8908753-B97A-4359-8E5C-2B70851CBD90}" type="slidenum">
              <a:rPr lang="en-IN" smtClean="0"/>
              <a:t>‹#›</a:t>
            </a:fld>
            <a:endParaRPr lang="en-IN" dirty="0"/>
          </a:p>
        </p:txBody>
      </p:sp>
    </p:spTree>
    <p:extLst>
      <p:ext uri="{BB962C8B-B14F-4D97-AF65-F5344CB8AC3E}">
        <p14:creationId xmlns:p14="http://schemas.microsoft.com/office/powerpoint/2010/main" val="1268855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A144C-189F-B457-0F38-172A8651D18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366DEDD8-07A6-C6E9-830A-19A49C93343C}"/>
              </a:ext>
            </a:extLst>
          </p:cNvPr>
          <p:cNvSpPr>
            <a:spLocks noGrp="1"/>
          </p:cNvSpPr>
          <p:nvPr>
            <p:ph type="dt" sz="half" idx="10"/>
          </p:nvPr>
        </p:nvSpPr>
        <p:spPr/>
        <p:txBody>
          <a:bodyPr/>
          <a:lstStyle/>
          <a:p>
            <a:fld id="{034118A5-0E66-4BE8-B085-FFD127367C3A}" type="datetimeFigureOut">
              <a:rPr lang="en-IN" smtClean="0"/>
              <a:t>14-12-2025</a:t>
            </a:fld>
            <a:endParaRPr lang="en-IN" dirty="0"/>
          </a:p>
        </p:txBody>
      </p:sp>
      <p:sp>
        <p:nvSpPr>
          <p:cNvPr id="4" name="Footer Placeholder 3">
            <a:extLst>
              <a:ext uri="{FF2B5EF4-FFF2-40B4-BE49-F238E27FC236}">
                <a16:creationId xmlns:a16="http://schemas.microsoft.com/office/drawing/2014/main" id="{035C8F00-A9CD-157E-A448-71E95838F0E4}"/>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24A603C7-8697-3B7D-4883-6C060A493B80}"/>
              </a:ext>
            </a:extLst>
          </p:cNvPr>
          <p:cNvSpPr>
            <a:spLocks noGrp="1"/>
          </p:cNvSpPr>
          <p:nvPr>
            <p:ph type="sldNum" sz="quarter" idx="12"/>
          </p:nvPr>
        </p:nvSpPr>
        <p:spPr/>
        <p:txBody>
          <a:bodyPr/>
          <a:lstStyle/>
          <a:p>
            <a:fld id="{D8908753-B97A-4359-8E5C-2B70851CBD90}" type="slidenum">
              <a:rPr lang="en-IN" smtClean="0"/>
              <a:t>‹#›</a:t>
            </a:fld>
            <a:endParaRPr lang="en-IN" dirty="0"/>
          </a:p>
        </p:txBody>
      </p:sp>
    </p:spTree>
    <p:extLst>
      <p:ext uri="{BB962C8B-B14F-4D97-AF65-F5344CB8AC3E}">
        <p14:creationId xmlns:p14="http://schemas.microsoft.com/office/powerpoint/2010/main" val="3484075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A79F16-1C14-8891-E722-1CF1E2F598F0}"/>
              </a:ext>
            </a:extLst>
          </p:cNvPr>
          <p:cNvSpPr>
            <a:spLocks noGrp="1"/>
          </p:cNvSpPr>
          <p:nvPr>
            <p:ph type="dt" sz="half" idx="10"/>
          </p:nvPr>
        </p:nvSpPr>
        <p:spPr/>
        <p:txBody>
          <a:bodyPr/>
          <a:lstStyle/>
          <a:p>
            <a:fld id="{034118A5-0E66-4BE8-B085-FFD127367C3A}" type="datetimeFigureOut">
              <a:rPr lang="en-IN" smtClean="0"/>
              <a:t>14-12-2025</a:t>
            </a:fld>
            <a:endParaRPr lang="en-IN" dirty="0"/>
          </a:p>
        </p:txBody>
      </p:sp>
      <p:sp>
        <p:nvSpPr>
          <p:cNvPr id="3" name="Footer Placeholder 2">
            <a:extLst>
              <a:ext uri="{FF2B5EF4-FFF2-40B4-BE49-F238E27FC236}">
                <a16:creationId xmlns:a16="http://schemas.microsoft.com/office/drawing/2014/main" id="{FF186D5F-FB50-0701-ACC8-10677CE857E1}"/>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BE605C15-0529-31A6-9518-2F36DC1D0EAC}"/>
              </a:ext>
            </a:extLst>
          </p:cNvPr>
          <p:cNvSpPr>
            <a:spLocks noGrp="1"/>
          </p:cNvSpPr>
          <p:nvPr>
            <p:ph type="sldNum" sz="quarter" idx="12"/>
          </p:nvPr>
        </p:nvSpPr>
        <p:spPr/>
        <p:txBody>
          <a:bodyPr/>
          <a:lstStyle/>
          <a:p>
            <a:fld id="{D8908753-B97A-4359-8E5C-2B70851CBD90}" type="slidenum">
              <a:rPr lang="en-IN" smtClean="0"/>
              <a:t>‹#›</a:t>
            </a:fld>
            <a:endParaRPr lang="en-IN" dirty="0"/>
          </a:p>
        </p:txBody>
      </p:sp>
    </p:spTree>
    <p:extLst>
      <p:ext uri="{BB962C8B-B14F-4D97-AF65-F5344CB8AC3E}">
        <p14:creationId xmlns:p14="http://schemas.microsoft.com/office/powerpoint/2010/main" val="1441961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FA4E-69C6-5AFA-7BD8-9CE755EAA4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BBB32F1-F984-8218-A406-CD186D7DC9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66949D6-3B53-B308-3827-8A0960566C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1F2144-51B0-3765-FC98-7B214C1838DD}"/>
              </a:ext>
            </a:extLst>
          </p:cNvPr>
          <p:cNvSpPr>
            <a:spLocks noGrp="1"/>
          </p:cNvSpPr>
          <p:nvPr>
            <p:ph type="dt" sz="half" idx="10"/>
          </p:nvPr>
        </p:nvSpPr>
        <p:spPr/>
        <p:txBody>
          <a:bodyPr/>
          <a:lstStyle/>
          <a:p>
            <a:fld id="{034118A5-0E66-4BE8-B085-FFD127367C3A}" type="datetimeFigureOut">
              <a:rPr lang="en-IN" smtClean="0"/>
              <a:t>14-12-2025</a:t>
            </a:fld>
            <a:endParaRPr lang="en-IN" dirty="0"/>
          </a:p>
        </p:txBody>
      </p:sp>
      <p:sp>
        <p:nvSpPr>
          <p:cNvPr id="6" name="Footer Placeholder 5">
            <a:extLst>
              <a:ext uri="{FF2B5EF4-FFF2-40B4-BE49-F238E27FC236}">
                <a16:creationId xmlns:a16="http://schemas.microsoft.com/office/drawing/2014/main" id="{0B56DE8E-EB56-8C5B-4580-170AF92865B2}"/>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E178A266-7574-AB47-1CC0-A28881FE211A}"/>
              </a:ext>
            </a:extLst>
          </p:cNvPr>
          <p:cNvSpPr>
            <a:spLocks noGrp="1"/>
          </p:cNvSpPr>
          <p:nvPr>
            <p:ph type="sldNum" sz="quarter" idx="12"/>
          </p:nvPr>
        </p:nvSpPr>
        <p:spPr/>
        <p:txBody>
          <a:bodyPr/>
          <a:lstStyle/>
          <a:p>
            <a:fld id="{D8908753-B97A-4359-8E5C-2B70851CBD90}" type="slidenum">
              <a:rPr lang="en-IN" smtClean="0"/>
              <a:t>‹#›</a:t>
            </a:fld>
            <a:endParaRPr lang="en-IN" dirty="0"/>
          </a:p>
        </p:txBody>
      </p:sp>
    </p:spTree>
    <p:extLst>
      <p:ext uri="{BB962C8B-B14F-4D97-AF65-F5344CB8AC3E}">
        <p14:creationId xmlns:p14="http://schemas.microsoft.com/office/powerpoint/2010/main" val="968721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A6D4E-017A-A381-8D32-7F07CDFBC6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8F7E2E9-BFC1-5869-A868-9775BC366B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BB6744EC-0DDA-0FD2-49C9-1F3FDD1BF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58D293-5E75-DE1F-7F99-3A2234246EBE}"/>
              </a:ext>
            </a:extLst>
          </p:cNvPr>
          <p:cNvSpPr>
            <a:spLocks noGrp="1"/>
          </p:cNvSpPr>
          <p:nvPr>
            <p:ph type="dt" sz="half" idx="10"/>
          </p:nvPr>
        </p:nvSpPr>
        <p:spPr/>
        <p:txBody>
          <a:bodyPr/>
          <a:lstStyle/>
          <a:p>
            <a:fld id="{034118A5-0E66-4BE8-B085-FFD127367C3A}" type="datetimeFigureOut">
              <a:rPr lang="en-IN" smtClean="0"/>
              <a:t>14-12-2025</a:t>
            </a:fld>
            <a:endParaRPr lang="en-IN" dirty="0"/>
          </a:p>
        </p:txBody>
      </p:sp>
      <p:sp>
        <p:nvSpPr>
          <p:cNvPr id="6" name="Footer Placeholder 5">
            <a:extLst>
              <a:ext uri="{FF2B5EF4-FFF2-40B4-BE49-F238E27FC236}">
                <a16:creationId xmlns:a16="http://schemas.microsoft.com/office/drawing/2014/main" id="{E7853348-DCAC-2CD2-35BD-D9687481F973}"/>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E3457FFD-6DEA-20B3-AE9F-355826F852E9}"/>
              </a:ext>
            </a:extLst>
          </p:cNvPr>
          <p:cNvSpPr>
            <a:spLocks noGrp="1"/>
          </p:cNvSpPr>
          <p:nvPr>
            <p:ph type="sldNum" sz="quarter" idx="12"/>
          </p:nvPr>
        </p:nvSpPr>
        <p:spPr/>
        <p:txBody>
          <a:bodyPr/>
          <a:lstStyle/>
          <a:p>
            <a:fld id="{D8908753-B97A-4359-8E5C-2B70851CBD90}" type="slidenum">
              <a:rPr lang="en-IN" smtClean="0"/>
              <a:t>‹#›</a:t>
            </a:fld>
            <a:endParaRPr lang="en-IN" dirty="0"/>
          </a:p>
        </p:txBody>
      </p:sp>
    </p:spTree>
    <p:extLst>
      <p:ext uri="{BB962C8B-B14F-4D97-AF65-F5344CB8AC3E}">
        <p14:creationId xmlns:p14="http://schemas.microsoft.com/office/powerpoint/2010/main" val="3621056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B2FA46-9A31-A806-D455-364D5D5234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6C631C0-BDCE-BA10-FE09-C7DD64F2EE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D58A87E-E041-89CC-634E-696327A65C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118A5-0E66-4BE8-B085-FFD127367C3A}" type="datetimeFigureOut">
              <a:rPr lang="en-IN" smtClean="0"/>
              <a:t>14-12-2025</a:t>
            </a:fld>
            <a:endParaRPr lang="en-IN" dirty="0"/>
          </a:p>
        </p:txBody>
      </p:sp>
      <p:sp>
        <p:nvSpPr>
          <p:cNvPr id="5" name="Footer Placeholder 4">
            <a:extLst>
              <a:ext uri="{FF2B5EF4-FFF2-40B4-BE49-F238E27FC236}">
                <a16:creationId xmlns:a16="http://schemas.microsoft.com/office/drawing/2014/main" id="{FC0829A6-3F09-0EAD-2620-F58B26541A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21D2FCAE-4955-24C8-A940-9FC538781A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908753-B97A-4359-8E5C-2B70851CBD90}" type="slidenum">
              <a:rPr lang="en-IN" smtClean="0"/>
              <a:t>‹#›</a:t>
            </a:fld>
            <a:endParaRPr lang="en-IN" dirty="0"/>
          </a:p>
        </p:txBody>
      </p:sp>
    </p:spTree>
    <p:extLst>
      <p:ext uri="{BB962C8B-B14F-4D97-AF65-F5344CB8AC3E}">
        <p14:creationId xmlns:p14="http://schemas.microsoft.com/office/powerpoint/2010/main" val="3739441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ww.geektonight.com/what-is-motivation/#intrinsic-motivation"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www.geektonight.com/what-is-motivation/#extrinsic-motivation"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www.mbaknol.com/management-concepts/organizational-goal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E851627-4483-459F-3FA7-96D64E3999F1}"/>
              </a:ext>
            </a:extLst>
          </p:cNvPr>
          <p:cNvGraphicFramePr/>
          <p:nvPr>
            <p:extLst>
              <p:ext uri="{D42A27DB-BD31-4B8C-83A1-F6EECF244321}">
                <p14:modId xmlns:p14="http://schemas.microsoft.com/office/powerpoint/2010/main" val="2751409590"/>
              </p:ext>
            </p:extLst>
          </p:nvPr>
        </p:nvGraphicFramePr>
        <p:xfrm>
          <a:off x="1524000" y="1122363"/>
          <a:ext cx="9144000" cy="238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32E7A125-B522-3A77-F0B3-03269C3C35EE}"/>
              </a:ext>
            </a:extLst>
          </p:cNvPr>
          <p:cNvGraphicFramePr/>
          <p:nvPr>
            <p:extLst>
              <p:ext uri="{D42A27DB-BD31-4B8C-83A1-F6EECF244321}">
                <p14:modId xmlns:p14="http://schemas.microsoft.com/office/powerpoint/2010/main" val="211485342"/>
              </p:ext>
            </p:extLst>
          </p:nvPr>
        </p:nvGraphicFramePr>
        <p:xfrm>
          <a:off x="1524000" y="3602038"/>
          <a:ext cx="9144000" cy="16557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33522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B33C-9480-8E72-2B25-A7F53FAE1B09}"/>
              </a:ext>
            </a:extLst>
          </p:cNvPr>
          <p:cNvSpPr>
            <a:spLocks noGrp="1"/>
          </p:cNvSpPr>
          <p:nvPr>
            <p:ph type="title"/>
          </p:nvPr>
        </p:nvSpPr>
        <p:spPr/>
        <p:txBody>
          <a:bodyPr/>
          <a:lstStyle/>
          <a:p>
            <a:r>
              <a:rPr lang="en-US" dirty="0"/>
              <a:t>How the Gestalt Approach Formed?</a:t>
            </a:r>
            <a:endParaRPr lang="en-IN" dirty="0"/>
          </a:p>
        </p:txBody>
      </p:sp>
      <p:sp>
        <p:nvSpPr>
          <p:cNvPr id="3" name="Content Placeholder 2">
            <a:extLst>
              <a:ext uri="{FF2B5EF4-FFF2-40B4-BE49-F238E27FC236}">
                <a16:creationId xmlns:a16="http://schemas.microsoft.com/office/drawing/2014/main" id="{3B2EDAC4-4F9F-A7A0-60AB-218D4B536255}"/>
              </a:ext>
            </a:extLst>
          </p:cNvPr>
          <p:cNvSpPr>
            <a:spLocks noGrp="1"/>
          </p:cNvSpPr>
          <p:nvPr>
            <p:ph idx="1"/>
          </p:nvPr>
        </p:nvSpPr>
        <p:spPr/>
        <p:txBody>
          <a:bodyPr/>
          <a:lstStyle/>
          <a:p>
            <a:r>
              <a:rPr lang="en-US" dirty="0"/>
              <a:t>Two of the main philosophical influences of Gestalt are Kantian epistemology and Husserl’s phenomenological method.</a:t>
            </a:r>
          </a:p>
          <a:p>
            <a:r>
              <a:rPr lang="en-US" dirty="0"/>
              <a:t>Both Kant and Husserl's sought to understand human consciousness and perceptions of the world, arguing that those mental processes are not entirely mediated by rational thought (Jorge, 2010).</a:t>
            </a:r>
          </a:p>
          <a:p>
            <a:r>
              <a:rPr lang="en-US" dirty="0"/>
              <a:t>Similarly, the Gestalt researchers Wertheimer, Koffka and Kohler observed that the human brain tends to automatically organize and interpret visual data through grouping.</a:t>
            </a:r>
          </a:p>
          <a:p>
            <a:endParaRPr lang="en-IN" dirty="0"/>
          </a:p>
        </p:txBody>
      </p:sp>
    </p:spTree>
    <p:extLst>
      <p:ext uri="{BB962C8B-B14F-4D97-AF65-F5344CB8AC3E}">
        <p14:creationId xmlns:p14="http://schemas.microsoft.com/office/powerpoint/2010/main" val="1223129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204D1-FE4B-22DB-08F8-8B9B9DA0B30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5B5FDB6-7CE9-2FFE-EE93-8CE3DC49E7FD}"/>
              </a:ext>
            </a:extLst>
          </p:cNvPr>
          <p:cNvSpPr>
            <a:spLocks noGrp="1"/>
          </p:cNvSpPr>
          <p:nvPr>
            <p:ph idx="1"/>
          </p:nvPr>
        </p:nvSpPr>
        <p:spPr/>
        <p:txBody>
          <a:bodyPr/>
          <a:lstStyle/>
          <a:p>
            <a:r>
              <a:rPr lang="en-US" dirty="0"/>
              <a:t>They theorized that, because of those “mental shortcuts”, the perception of the whole is different from the sum of individual elements.</a:t>
            </a:r>
          </a:p>
          <a:p>
            <a:r>
              <a:rPr lang="en-US" dirty="0"/>
              <a:t>This school of thought defended that mental processes should be broken down into their basic components, to focus on them individually.</a:t>
            </a:r>
          </a:p>
          <a:p>
            <a:r>
              <a:rPr lang="en-US" dirty="0"/>
              <a:t>It argues that the whole is grasped even before the brain perceives the individual parts – like when, looking at a photograph, we see the image of a face rather than a nose, two eyes, and the shape of a chin.</a:t>
            </a:r>
            <a:endParaRPr lang="en-IN" dirty="0"/>
          </a:p>
        </p:txBody>
      </p:sp>
    </p:spTree>
    <p:extLst>
      <p:ext uri="{BB962C8B-B14F-4D97-AF65-F5344CB8AC3E}">
        <p14:creationId xmlns:p14="http://schemas.microsoft.com/office/powerpoint/2010/main" val="4283891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A63C7-8E42-2159-2707-E82E0063BCFF}"/>
              </a:ext>
            </a:extLst>
          </p:cNvPr>
          <p:cNvSpPr>
            <a:spLocks noGrp="1"/>
          </p:cNvSpPr>
          <p:nvPr>
            <p:ph type="title"/>
          </p:nvPr>
        </p:nvSpPr>
        <p:spPr/>
        <p:txBody>
          <a:bodyPr/>
          <a:lstStyle/>
          <a:p>
            <a:r>
              <a:rPr lang="en-IN" dirty="0"/>
              <a:t>Insight Learning Theory:</a:t>
            </a:r>
          </a:p>
        </p:txBody>
      </p:sp>
      <p:pic>
        <p:nvPicPr>
          <p:cNvPr id="5" name="Content Placeholder 4">
            <a:extLst>
              <a:ext uri="{FF2B5EF4-FFF2-40B4-BE49-F238E27FC236}">
                <a16:creationId xmlns:a16="http://schemas.microsoft.com/office/drawing/2014/main" id="{3EA8F778-93D5-BF16-A7F9-6A354114EE27}"/>
              </a:ext>
            </a:extLst>
          </p:cNvPr>
          <p:cNvPicPr>
            <a:picLocks noGrp="1" noChangeAspect="1"/>
          </p:cNvPicPr>
          <p:nvPr>
            <p:ph idx="1"/>
          </p:nvPr>
        </p:nvPicPr>
        <p:blipFill>
          <a:blip r:embed="rId2"/>
          <a:stretch>
            <a:fillRect/>
          </a:stretch>
        </p:blipFill>
        <p:spPr>
          <a:xfrm>
            <a:off x="0" y="1616150"/>
            <a:ext cx="12191999" cy="5241850"/>
          </a:xfrm>
          <a:prstGeom prst="rect">
            <a:avLst/>
          </a:prstGeom>
        </p:spPr>
      </p:pic>
    </p:spTree>
    <p:extLst>
      <p:ext uri="{BB962C8B-B14F-4D97-AF65-F5344CB8AC3E}">
        <p14:creationId xmlns:p14="http://schemas.microsoft.com/office/powerpoint/2010/main" val="1053193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72338-A1CB-DC8D-9AAC-3350E017F43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25A6BC1-993A-5FC7-8E74-F224FADEECDD}"/>
              </a:ext>
            </a:extLst>
          </p:cNvPr>
          <p:cNvSpPr>
            <a:spLocks noGrp="1"/>
          </p:cNvSpPr>
          <p:nvPr>
            <p:ph idx="1"/>
          </p:nvPr>
        </p:nvSpPr>
        <p:spPr/>
        <p:txBody>
          <a:bodyPr/>
          <a:lstStyle/>
          <a:p>
            <a:pPr algn="just"/>
            <a:r>
              <a:rPr lang="en-US" dirty="0"/>
              <a:t>Insight learning theory is all about those “lightbulb moments” we experience when we suddenly understand something. Instead of slowly figuring things out through trial and error, insight theory says we can suddenly see the solution to a problem in our minds. </a:t>
            </a:r>
          </a:p>
          <a:p>
            <a:pPr algn="just"/>
            <a:r>
              <a:rPr lang="en-US" dirty="0"/>
              <a:t>This theory is super important because it helps us understand how our brains work when we learn and solve problems. It can help teachers find better ways to teach and improve our problem-solving skills and creativity. It’s not just useful in school—insight theory also greatly impacts science, technology, and business.</a:t>
            </a:r>
          </a:p>
          <a:p>
            <a:pPr marL="0" indent="0">
              <a:buNone/>
            </a:pPr>
            <a:endParaRPr lang="en-IN" dirty="0"/>
          </a:p>
        </p:txBody>
      </p:sp>
    </p:spTree>
    <p:extLst>
      <p:ext uri="{BB962C8B-B14F-4D97-AF65-F5344CB8AC3E}">
        <p14:creationId xmlns:p14="http://schemas.microsoft.com/office/powerpoint/2010/main" val="1639352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2A92C-0309-CFF3-1C76-474433B78984}"/>
              </a:ext>
            </a:extLst>
          </p:cNvPr>
          <p:cNvSpPr>
            <a:spLocks noGrp="1"/>
          </p:cNvSpPr>
          <p:nvPr>
            <p:ph type="title"/>
          </p:nvPr>
        </p:nvSpPr>
        <p:spPr/>
        <p:txBody>
          <a:bodyPr/>
          <a:lstStyle/>
          <a:p>
            <a:r>
              <a:rPr lang="en-IN" dirty="0"/>
              <a:t>KOHLER’S EXPERIMENTS</a:t>
            </a:r>
          </a:p>
        </p:txBody>
      </p:sp>
      <p:sp>
        <p:nvSpPr>
          <p:cNvPr id="3" name="Content Placeholder 2">
            <a:extLst>
              <a:ext uri="{FF2B5EF4-FFF2-40B4-BE49-F238E27FC236}">
                <a16:creationId xmlns:a16="http://schemas.microsoft.com/office/drawing/2014/main" id="{C3DE33BE-A0C2-000C-39E7-767775DE5886}"/>
              </a:ext>
            </a:extLst>
          </p:cNvPr>
          <p:cNvSpPr>
            <a:spLocks noGrp="1"/>
          </p:cNvSpPr>
          <p:nvPr>
            <p:ph idx="1"/>
          </p:nvPr>
        </p:nvSpPr>
        <p:spPr/>
        <p:txBody>
          <a:bodyPr/>
          <a:lstStyle/>
          <a:p>
            <a:pPr marL="514350" indent="-514350">
              <a:buAutoNum type="arabicPeriod"/>
            </a:pPr>
            <a:r>
              <a:rPr lang="en-US" dirty="0"/>
              <a:t>In one experiment, Kohler put the chimpanzee, “</a:t>
            </a:r>
            <a:r>
              <a:rPr lang="en-US" dirty="0" err="1"/>
              <a:t>Sulthan</a:t>
            </a:r>
            <a:r>
              <a:rPr lang="en-US" dirty="0"/>
              <a:t>” inside a cage and a banana was hung from the roof of a cage. A box was placed inside the cage. The chimpanzee tried to reach the banana by jumping but could not succeed. Suddenly he got an idea and used the box as a jumping platform by placing it just below the hanging banana. </a:t>
            </a:r>
          </a:p>
          <a:p>
            <a:pPr marL="514350" indent="-514350">
              <a:buAutoNum type="arabicPeriod"/>
            </a:pPr>
            <a:r>
              <a:rPr lang="en-US" dirty="0"/>
              <a:t>In another experiment Kohler made this problem complicated that two or three boxes were required to reach the banana.</a:t>
            </a:r>
          </a:p>
          <a:p>
            <a:pPr marL="0" indent="0">
              <a:buNone/>
            </a:pPr>
            <a:endParaRPr lang="en-IN" dirty="0"/>
          </a:p>
        </p:txBody>
      </p:sp>
    </p:spTree>
    <p:extLst>
      <p:ext uri="{BB962C8B-B14F-4D97-AF65-F5344CB8AC3E}">
        <p14:creationId xmlns:p14="http://schemas.microsoft.com/office/powerpoint/2010/main" val="558972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FA7F4-06D5-13E3-69B6-3A6DD3E2A0E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7C262CD-B0B9-8B22-BC7D-C70583CFD38D}"/>
              </a:ext>
            </a:extLst>
          </p:cNvPr>
          <p:cNvSpPr>
            <a:spLocks noGrp="1"/>
          </p:cNvSpPr>
          <p:nvPr>
            <p:ph idx="1"/>
          </p:nvPr>
        </p:nvSpPr>
        <p:spPr/>
        <p:txBody>
          <a:bodyPr/>
          <a:lstStyle/>
          <a:p>
            <a:pPr marL="0" indent="0">
              <a:buNone/>
            </a:pPr>
            <a:r>
              <a:rPr lang="en-US" dirty="0"/>
              <a:t>3. In a more complicated experiment, a banana was kept far outside the cage and two sticks – one larger than the otherwhere kept inside the box. When failed to reach the banana by one stick, with a sudden bright idea the chimpanzee tried to reach the banana by joining the two sticks</a:t>
            </a:r>
          </a:p>
          <a:p>
            <a:pPr marL="0" indent="0">
              <a:buNone/>
            </a:pPr>
            <a:r>
              <a:rPr lang="en-US" dirty="0"/>
              <a:t>These experiments demonstrated the role of intelligence and cognitive abilities in higher learning and problem-solving situations. </a:t>
            </a:r>
            <a:endParaRPr lang="en-IN" dirty="0"/>
          </a:p>
        </p:txBody>
      </p:sp>
    </p:spTree>
    <p:extLst>
      <p:ext uri="{BB962C8B-B14F-4D97-AF65-F5344CB8AC3E}">
        <p14:creationId xmlns:p14="http://schemas.microsoft.com/office/powerpoint/2010/main" val="634480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628EB-8C80-45CB-BBA6-E5CCD1C4EA21}"/>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A7F4F1A8-B5ED-3004-6FC6-A42DE9A55106}"/>
              </a:ext>
            </a:extLst>
          </p:cNvPr>
          <p:cNvPicPr>
            <a:picLocks noGrp="1" noChangeAspect="1"/>
          </p:cNvPicPr>
          <p:nvPr>
            <p:ph idx="1"/>
          </p:nvPr>
        </p:nvPicPr>
        <p:blipFill>
          <a:blip r:embed="rId2"/>
          <a:stretch>
            <a:fillRect/>
          </a:stretch>
        </p:blipFill>
        <p:spPr>
          <a:xfrm>
            <a:off x="0" y="0"/>
            <a:ext cx="11430000" cy="6857999"/>
          </a:xfrm>
          <a:prstGeom prst="rect">
            <a:avLst/>
          </a:prstGeom>
        </p:spPr>
      </p:pic>
    </p:spTree>
    <p:extLst>
      <p:ext uri="{BB962C8B-B14F-4D97-AF65-F5344CB8AC3E}">
        <p14:creationId xmlns:p14="http://schemas.microsoft.com/office/powerpoint/2010/main" val="5372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C9F2E-2EB4-2A41-391C-413C8965ED3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C6127A0-EE80-1C71-84AB-DF3370048569}"/>
              </a:ext>
            </a:extLst>
          </p:cNvPr>
          <p:cNvSpPr>
            <a:spLocks noGrp="1"/>
          </p:cNvSpPr>
          <p:nvPr>
            <p:ph idx="1"/>
          </p:nvPr>
        </p:nvSpPr>
        <p:spPr/>
        <p:txBody>
          <a:bodyPr/>
          <a:lstStyle/>
          <a:p>
            <a:endParaRPr lang="en-IN"/>
          </a:p>
        </p:txBody>
      </p:sp>
      <p:pic>
        <p:nvPicPr>
          <p:cNvPr id="2050" name="Picture 2" descr="Insight Theory | SpringerLink">
            <a:extLst>
              <a:ext uri="{FF2B5EF4-FFF2-40B4-BE49-F238E27FC236}">
                <a16:creationId xmlns:a16="http://schemas.microsoft.com/office/drawing/2014/main" id="{834F05DF-437C-51D6-A9C3-3628962BDC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9985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384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F2140-93EF-9401-BDD7-DD99F626922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40939A6-A68C-6856-5C73-37EFA738FB57}"/>
              </a:ext>
            </a:extLst>
          </p:cNvPr>
          <p:cNvSpPr>
            <a:spLocks noGrp="1"/>
          </p:cNvSpPr>
          <p:nvPr>
            <p:ph idx="1"/>
          </p:nvPr>
        </p:nvSpPr>
        <p:spPr/>
        <p:txBody>
          <a:bodyPr/>
          <a:lstStyle/>
          <a:p>
            <a:endParaRPr lang="en-IN"/>
          </a:p>
        </p:txBody>
      </p:sp>
      <p:pic>
        <p:nvPicPr>
          <p:cNvPr id="3074" name="Picture 2" descr="Kohler's Work on Insight Learning">
            <a:extLst>
              <a:ext uri="{FF2B5EF4-FFF2-40B4-BE49-F238E27FC236}">
                <a16:creationId xmlns:a16="http://schemas.microsoft.com/office/drawing/2014/main" id="{98208964-4C4F-F8A5-A87A-9DC37CDAC6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28" y="0"/>
            <a:ext cx="1226642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409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751F1-3FBA-273C-9DD1-05DEEBB9C8AE}"/>
              </a:ext>
            </a:extLst>
          </p:cNvPr>
          <p:cNvSpPr>
            <a:spLocks noGrp="1"/>
          </p:cNvSpPr>
          <p:nvPr>
            <p:ph type="title"/>
          </p:nvPr>
        </p:nvSpPr>
        <p:spPr/>
        <p:txBody>
          <a:bodyPr/>
          <a:lstStyle/>
          <a:p>
            <a:r>
              <a:rPr lang="en-IN" dirty="0"/>
              <a:t>STEPS IN INSIGHT LEARNING:</a:t>
            </a:r>
          </a:p>
        </p:txBody>
      </p:sp>
      <p:sp>
        <p:nvSpPr>
          <p:cNvPr id="3" name="Content Placeholder 2">
            <a:extLst>
              <a:ext uri="{FF2B5EF4-FFF2-40B4-BE49-F238E27FC236}">
                <a16:creationId xmlns:a16="http://schemas.microsoft.com/office/drawing/2014/main" id="{DBA50287-6C4F-AD0C-A7D3-DD6382A2B074}"/>
              </a:ext>
            </a:extLst>
          </p:cNvPr>
          <p:cNvSpPr>
            <a:spLocks noGrp="1"/>
          </p:cNvSpPr>
          <p:nvPr>
            <p:ph idx="1"/>
          </p:nvPr>
        </p:nvSpPr>
        <p:spPr/>
        <p:txBody>
          <a:bodyPr>
            <a:normAutofit/>
          </a:bodyPr>
          <a:lstStyle/>
          <a:p>
            <a:pPr marL="0" indent="0">
              <a:buNone/>
            </a:pPr>
            <a:r>
              <a:rPr lang="en-US" dirty="0"/>
              <a:t>1. </a:t>
            </a:r>
            <a:r>
              <a:rPr lang="en-US" b="1" dirty="0"/>
              <a:t>Identifying the problem: </a:t>
            </a:r>
            <a:r>
              <a:rPr lang="en-US" dirty="0"/>
              <a:t>The learner recognizes the presence of an intervening obstacle on his way to the goal.</a:t>
            </a:r>
          </a:p>
          <a:p>
            <a:pPr marL="0" indent="0">
              <a:buNone/>
            </a:pPr>
            <a:r>
              <a:rPr lang="en-US" dirty="0"/>
              <a:t>2</a:t>
            </a:r>
            <a:r>
              <a:rPr lang="en-US" b="1" dirty="0"/>
              <a:t>. Understanding the Problem: </a:t>
            </a:r>
            <a:r>
              <a:rPr lang="en-US" dirty="0"/>
              <a:t>The learner observes the problematic situation, analyse it and perceive the relation between the goal and the obstacles.</a:t>
            </a:r>
          </a:p>
          <a:p>
            <a:pPr marL="0" indent="0">
              <a:buNone/>
            </a:pPr>
            <a:r>
              <a:rPr lang="en-US" b="1" dirty="0"/>
              <a:t>3. Incubation of Ideas: </a:t>
            </a:r>
            <a:r>
              <a:rPr lang="en-US" dirty="0"/>
              <a:t>After analyzing the total situation he reaches in conclusions by means of hesitation, pause, concentrated attention etc.</a:t>
            </a:r>
          </a:p>
          <a:p>
            <a:pPr marL="0" indent="0">
              <a:buNone/>
            </a:pPr>
            <a:r>
              <a:rPr lang="en-US" b="1" dirty="0"/>
              <a:t>4. Trail of Mode of Response: </a:t>
            </a:r>
            <a:r>
              <a:rPr lang="en-US" dirty="0"/>
              <a:t>The learner makes initial efforts in the form of a simple trial and error mechanism. </a:t>
            </a:r>
            <a:endParaRPr lang="en-IN" dirty="0"/>
          </a:p>
        </p:txBody>
      </p:sp>
    </p:spTree>
    <p:extLst>
      <p:ext uri="{BB962C8B-B14F-4D97-AF65-F5344CB8AC3E}">
        <p14:creationId xmlns:p14="http://schemas.microsoft.com/office/powerpoint/2010/main" val="2329978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1FFAF-DDA8-A612-A0DB-3D7821E1344A}"/>
              </a:ext>
            </a:extLst>
          </p:cNvPr>
          <p:cNvSpPr>
            <a:spLocks noGrp="1"/>
          </p:cNvSpPr>
          <p:nvPr>
            <p:ph type="title"/>
          </p:nvPr>
        </p:nvSpPr>
        <p:spPr/>
        <p:txBody>
          <a:bodyPr/>
          <a:lstStyle/>
          <a:p>
            <a:r>
              <a:rPr lang="en-IN" dirty="0"/>
              <a:t>What is Gestalt Psychology?</a:t>
            </a:r>
          </a:p>
        </p:txBody>
      </p:sp>
      <p:sp>
        <p:nvSpPr>
          <p:cNvPr id="3" name="Content Placeholder 2">
            <a:extLst>
              <a:ext uri="{FF2B5EF4-FFF2-40B4-BE49-F238E27FC236}">
                <a16:creationId xmlns:a16="http://schemas.microsoft.com/office/drawing/2014/main" id="{E303A32E-1265-7C2A-EAEE-61B8B176FAF2}"/>
              </a:ext>
            </a:extLst>
          </p:cNvPr>
          <p:cNvSpPr>
            <a:spLocks noGrp="1"/>
          </p:cNvSpPr>
          <p:nvPr>
            <p:ph idx="1"/>
          </p:nvPr>
        </p:nvSpPr>
        <p:spPr/>
        <p:txBody>
          <a:bodyPr/>
          <a:lstStyle/>
          <a:p>
            <a:pPr marL="0" indent="0">
              <a:buNone/>
            </a:pPr>
            <a:r>
              <a:rPr lang="en-US" dirty="0"/>
              <a:t>Gestalt psychology is a school of thought that looks at the human mind and behavior as a whole. It suggests that structures, perceived as a whole, have specific properties that are different from the sum of their individual parts. </a:t>
            </a:r>
            <a:endParaRPr lang="en-IN" dirty="0"/>
          </a:p>
        </p:txBody>
      </p:sp>
    </p:spTree>
    <p:extLst>
      <p:ext uri="{BB962C8B-B14F-4D97-AF65-F5344CB8AC3E}">
        <p14:creationId xmlns:p14="http://schemas.microsoft.com/office/powerpoint/2010/main" val="1771090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2B155-34E2-29D4-0474-947216470EC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C1D1D47-7148-5C68-63A7-798A98829F1F}"/>
              </a:ext>
            </a:extLst>
          </p:cNvPr>
          <p:cNvSpPr>
            <a:spLocks noGrp="1"/>
          </p:cNvSpPr>
          <p:nvPr>
            <p:ph idx="1"/>
          </p:nvPr>
        </p:nvSpPr>
        <p:spPr/>
        <p:txBody>
          <a:bodyPr>
            <a:normAutofit/>
          </a:bodyPr>
          <a:lstStyle/>
          <a:p>
            <a:pPr marL="0" indent="0">
              <a:buNone/>
            </a:pPr>
            <a:r>
              <a:rPr lang="en-US" b="1" dirty="0"/>
              <a:t>5. Sustained Attention: </a:t>
            </a:r>
            <a:r>
              <a:rPr lang="en-US" dirty="0"/>
              <a:t>The learner maintains frequently recurrent attention to the goal and motivation. </a:t>
            </a:r>
          </a:p>
          <a:p>
            <a:pPr marL="0" indent="0">
              <a:buNone/>
            </a:pPr>
            <a:r>
              <a:rPr lang="en-US" b="1" dirty="0"/>
              <a:t>6. Insight Development: </a:t>
            </a:r>
            <a:r>
              <a:rPr lang="en-US" dirty="0"/>
              <a:t>In a certain moment there is a sudden perception of the relationship in the total situation and the organism directly performs the required acts.</a:t>
            </a:r>
          </a:p>
          <a:p>
            <a:pPr marL="0" indent="0">
              <a:buNone/>
            </a:pPr>
            <a:r>
              <a:rPr lang="en-US" b="1" dirty="0"/>
              <a:t>7. Steady Repetition of Adaptive Behaviour: </a:t>
            </a:r>
            <a:r>
              <a:rPr lang="en-US" dirty="0"/>
              <a:t>After getting an insightful solution, the individual tries to implement it in another situation.</a:t>
            </a:r>
          </a:p>
          <a:p>
            <a:pPr marL="0" indent="0">
              <a:buNone/>
            </a:pPr>
            <a:r>
              <a:rPr lang="en-US" b="1" dirty="0"/>
              <a:t>8. Comprehension of Ability: </a:t>
            </a:r>
            <a:r>
              <a:rPr lang="en-US" dirty="0"/>
              <a:t>The learner reaches the ability to understand the relevant parts of the situation and overlooking the irrelevant ones. </a:t>
            </a:r>
            <a:endParaRPr lang="en-IN" dirty="0"/>
          </a:p>
        </p:txBody>
      </p:sp>
    </p:spTree>
    <p:extLst>
      <p:ext uri="{BB962C8B-B14F-4D97-AF65-F5344CB8AC3E}">
        <p14:creationId xmlns:p14="http://schemas.microsoft.com/office/powerpoint/2010/main" val="1254917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473F2-E401-5033-360B-49178044ED79}"/>
              </a:ext>
            </a:extLst>
          </p:cNvPr>
          <p:cNvSpPr>
            <a:spLocks noGrp="1"/>
          </p:cNvSpPr>
          <p:nvPr>
            <p:ph type="title"/>
          </p:nvPr>
        </p:nvSpPr>
        <p:spPr/>
        <p:txBody>
          <a:bodyPr/>
          <a:lstStyle/>
          <a:p>
            <a:r>
              <a:rPr lang="en-IN" dirty="0"/>
              <a:t>GESTALT LAWS OF LEARNING:</a:t>
            </a:r>
          </a:p>
        </p:txBody>
      </p:sp>
      <p:sp>
        <p:nvSpPr>
          <p:cNvPr id="3" name="Content Placeholder 2">
            <a:extLst>
              <a:ext uri="{FF2B5EF4-FFF2-40B4-BE49-F238E27FC236}">
                <a16:creationId xmlns:a16="http://schemas.microsoft.com/office/drawing/2014/main" id="{92CCD6E1-5C9F-D526-5A27-D6EE8693E8BB}"/>
              </a:ext>
            </a:extLst>
          </p:cNvPr>
          <p:cNvSpPr>
            <a:spLocks noGrp="1"/>
          </p:cNvSpPr>
          <p:nvPr>
            <p:ph idx="1"/>
          </p:nvPr>
        </p:nvSpPr>
        <p:spPr/>
        <p:txBody>
          <a:bodyPr>
            <a:normAutofit/>
          </a:bodyPr>
          <a:lstStyle/>
          <a:p>
            <a:pPr marL="0" indent="0">
              <a:buNone/>
            </a:pPr>
            <a:r>
              <a:rPr lang="en-US" dirty="0"/>
              <a:t>There are four important laws regarding insight learning. They are as follows:</a:t>
            </a:r>
          </a:p>
          <a:p>
            <a:pPr marL="0" indent="0">
              <a:buNone/>
            </a:pPr>
            <a:r>
              <a:rPr lang="en-US" dirty="0"/>
              <a:t>1. The Law of Similarity:</a:t>
            </a:r>
          </a:p>
          <a:p>
            <a:pPr marL="0" indent="0">
              <a:buNone/>
            </a:pPr>
            <a:r>
              <a:rPr lang="en-US" dirty="0"/>
              <a:t>The law of similarity states that “when there are different sets of objects on view then they are perceived as groups rather than individual objects”. This law leads us to link together parts of the visual field that are similar in color, lightness, texture, shape, or any other quality.</a:t>
            </a:r>
            <a:endParaRPr lang="en-IN" dirty="0"/>
          </a:p>
        </p:txBody>
      </p:sp>
    </p:spTree>
    <p:extLst>
      <p:ext uri="{BB962C8B-B14F-4D97-AF65-F5344CB8AC3E}">
        <p14:creationId xmlns:p14="http://schemas.microsoft.com/office/powerpoint/2010/main" val="3195752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Law of Similarity - Gestalt Principles (Part 1) | IxDF">
            <a:extLst>
              <a:ext uri="{FF2B5EF4-FFF2-40B4-BE49-F238E27FC236}">
                <a16:creationId xmlns:a16="http://schemas.microsoft.com/office/drawing/2014/main" id="{3B62E574-B14D-F69E-0A51-CB413A73D5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199" y="148856"/>
            <a:ext cx="11334307" cy="6549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43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22F6B-D228-E3E0-D7BA-504CED1DA6CE}"/>
              </a:ext>
            </a:extLst>
          </p:cNvPr>
          <p:cNvSpPr>
            <a:spLocks noGrp="1"/>
          </p:cNvSpPr>
          <p:nvPr>
            <p:ph type="title"/>
          </p:nvPr>
        </p:nvSpPr>
        <p:spPr/>
        <p:txBody>
          <a:bodyPr/>
          <a:lstStyle/>
          <a:p>
            <a:endParaRPr lang="en-IN"/>
          </a:p>
        </p:txBody>
      </p:sp>
      <p:pic>
        <p:nvPicPr>
          <p:cNvPr id="4098" name="Picture 2" descr="What are the 6 Gestalt principles in UX design?">
            <a:extLst>
              <a:ext uri="{FF2B5EF4-FFF2-40B4-BE49-F238E27FC236}">
                <a16:creationId xmlns:a16="http://schemas.microsoft.com/office/drawing/2014/main" id="{0DC2C11C-A32E-87ED-5A55-A7F0198D513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817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16270-CF79-B0D3-FF50-BDEEDF5435B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0E0FEBC-DBA0-52E3-4CD0-A4E3E9CAD637}"/>
              </a:ext>
            </a:extLst>
          </p:cNvPr>
          <p:cNvSpPr>
            <a:spLocks noGrp="1"/>
          </p:cNvSpPr>
          <p:nvPr>
            <p:ph idx="1"/>
          </p:nvPr>
        </p:nvSpPr>
        <p:spPr/>
        <p:txBody>
          <a:bodyPr>
            <a:normAutofit/>
          </a:bodyPr>
          <a:lstStyle/>
          <a:p>
            <a:pPr marL="0" indent="0" algn="just">
              <a:buNone/>
            </a:pPr>
            <a:r>
              <a:rPr lang="en-US" dirty="0"/>
              <a:t>2. </a:t>
            </a:r>
            <a:r>
              <a:rPr lang="en-US" b="1" dirty="0"/>
              <a:t>The Law of Proximity: </a:t>
            </a:r>
            <a:r>
              <a:rPr lang="en-US" dirty="0"/>
              <a:t>The law of proximity states that “objects which are close together are likely to be seen as a group”. For example, look at the following line.</a:t>
            </a:r>
          </a:p>
          <a:p>
            <a:pPr marL="0" indent="0" algn="just">
              <a:buNone/>
            </a:pPr>
            <a:r>
              <a:rPr lang="en-US" dirty="0"/>
              <a:t>                                                        III II IIII I</a:t>
            </a:r>
          </a:p>
          <a:p>
            <a:pPr marL="0" indent="0" algn="just">
              <a:buNone/>
            </a:pPr>
            <a:r>
              <a:rPr lang="en-US" dirty="0"/>
              <a:t>You are likely to perceive this as four separate groups, comprising three, two, four and one members respectively, rather than to view it as a line of ten I s. This doesn't only apply to visual perception, think for example of music, perceived as a melody rather than a procession of single notes. </a:t>
            </a:r>
            <a:endParaRPr lang="en-IN" dirty="0"/>
          </a:p>
        </p:txBody>
      </p:sp>
    </p:spTree>
    <p:extLst>
      <p:ext uri="{BB962C8B-B14F-4D97-AF65-F5344CB8AC3E}">
        <p14:creationId xmlns:p14="http://schemas.microsoft.com/office/powerpoint/2010/main" val="2930977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AF5DE-C9F7-0551-9A6E-C5262EE7EDF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48503D7-9C56-4F3D-A2C1-F21251240CBE}"/>
              </a:ext>
            </a:extLst>
          </p:cNvPr>
          <p:cNvSpPr>
            <a:spLocks noGrp="1"/>
          </p:cNvSpPr>
          <p:nvPr>
            <p:ph idx="1"/>
          </p:nvPr>
        </p:nvSpPr>
        <p:spPr/>
        <p:txBody>
          <a:bodyPr/>
          <a:lstStyle/>
          <a:p>
            <a:endParaRPr lang="en-IN"/>
          </a:p>
        </p:txBody>
      </p:sp>
      <p:pic>
        <p:nvPicPr>
          <p:cNvPr id="5122" name="Picture 2" descr="What are the 6 Gestalt principles in UX design?">
            <a:extLst>
              <a:ext uri="{FF2B5EF4-FFF2-40B4-BE49-F238E27FC236}">
                <a16:creationId xmlns:a16="http://schemas.microsoft.com/office/drawing/2014/main" id="{72A9F0F3-5506-960F-B858-F63A2DEAE3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259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EF1EE-3E26-2724-5B2A-DA02EE3C298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6067EDD-6C53-458B-1D9F-C7DE5C0D5535}"/>
              </a:ext>
            </a:extLst>
          </p:cNvPr>
          <p:cNvSpPr>
            <a:spLocks noGrp="1"/>
          </p:cNvSpPr>
          <p:nvPr>
            <p:ph idx="1"/>
          </p:nvPr>
        </p:nvSpPr>
        <p:spPr/>
        <p:txBody>
          <a:bodyPr/>
          <a:lstStyle/>
          <a:p>
            <a:endParaRPr lang="en-IN"/>
          </a:p>
        </p:txBody>
      </p:sp>
      <p:pic>
        <p:nvPicPr>
          <p:cNvPr id="6146" name="Picture 2" descr="The Laws of Proximity and Common Region in UX Design ...">
            <a:extLst>
              <a:ext uri="{FF2B5EF4-FFF2-40B4-BE49-F238E27FC236}">
                <a16:creationId xmlns:a16="http://schemas.microsoft.com/office/drawing/2014/main" id="{5BEE3F53-273F-0A91-5A08-2C14CDE03D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853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68478-2BA8-239D-4770-7D38A42BE97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2803E18-6AA8-30EE-4CB5-8FB8D08A6B95}"/>
              </a:ext>
            </a:extLst>
          </p:cNvPr>
          <p:cNvSpPr>
            <a:spLocks noGrp="1"/>
          </p:cNvSpPr>
          <p:nvPr>
            <p:ph idx="1"/>
          </p:nvPr>
        </p:nvSpPr>
        <p:spPr/>
        <p:txBody>
          <a:bodyPr/>
          <a:lstStyle/>
          <a:p>
            <a:endParaRPr lang="en-IN"/>
          </a:p>
        </p:txBody>
      </p:sp>
      <p:pic>
        <p:nvPicPr>
          <p:cNvPr id="7170" name="Picture 2" descr="Law of Proximity | Laws of UX">
            <a:extLst>
              <a:ext uri="{FF2B5EF4-FFF2-40B4-BE49-F238E27FC236}">
                <a16:creationId xmlns:a16="http://schemas.microsoft.com/office/drawing/2014/main" id="{E9102C2A-AE3E-27A6-5224-B9DF405483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750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51A51B-D6DC-0A09-D6FF-62DC454AC6F6}"/>
              </a:ext>
            </a:extLst>
          </p:cNvPr>
          <p:cNvSpPr>
            <a:spLocks noGrp="1"/>
          </p:cNvSpPr>
          <p:nvPr>
            <p:ph idx="1"/>
          </p:nvPr>
        </p:nvSpPr>
        <p:spPr>
          <a:xfrm>
            <a:off x="838200" y="680484"/>
            <a:ext cx="10515600" cy="6103087"/>
          </a:xfrm>
        </p:spPr>
        <p:txBody>
          <a:bodyPr>
            <a:normAutofit/>
          </a:bodyPr>
          <a:lstStyle/>
          <a:p>
            <a:pPr marL="0" indent="0" algn="just">
              <a:buNone/>
            </a:pPr>
            <a:r>
              <a:rPr lang="en-US" b="1" dirty="0"/>
              <a:t>3. Law of Closure: </a:t>
            </a:r>
            <a:r>
              <a:rPr lang="en-US" dirty="0"/>
              <a:t>According to the law of closure, we prefer complete forms to incomplete forms. When the outline of an object is left unfinished, as long as the gap is less than half the total circumference then the object is identified and perceived as whole rather than as a different shape. Thus, in the drawing below, we mentally close the gaps and to perceive whole objects from incomplete and imperfect forms. </a:t>
            </a:r>
          </a:p>
          <a:p>
            <a:pPr marL="0" indent="0" algn="just">
              <a:buNone/>
            </a:pPr>
            <a:endParaRPr lang="en-IN" dirty="0"/>
          </a:p>
        </p:txBody>
      </p:sp>
      <p:sp>
        <p:nvSpPr>
          <p:cNvPr id="5" name="Content Placeholder 2">
            <a:extLst>
              <a:ext uri="{FF2B5EF4-FFF2-40B4-BE49-F238E27FC236}">
                <a16:creationId xmlns:a16="http://schemas.microsoft.com/office/drawing/2014/main" id="{8C51A51B-D6DC-0A09-D6FF-62DC454AC6F6}"/>
              </a:ext>
            </a:extLst>
          </p:cNvPr>
          <p:cNvSpPr txBox="1">
            <a:spLocks/>
          </p:cNvSpPr>
          <p:nvPr/>
        </p:nvSpPr>
        <p:spPr>
          <a:xfrm>
            <a:off x="4047904" y="5007933"/>
            <a:ext cx="2292645" cy="1775637"/>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b="1"/>
              <a:t>3. Law of Closure: </a:t>
            </a:r>
            <a:r>
              <a:rPr lang="en-US"/>
              <a:t>According to the law of closure, we prefer complete forms to incomplete forms. When the outline of an object is left unfinished, as long as the gap is less than half the total circumference then the object is identified and perceived as whole rather than as a different shape. Thus, in the drawing below, we mentally close the gaps and to perceive whole objects from incomplete and imperfect forms. </a:t>
            </a:r>
          </a:p>
          <a:p>
            <a:pPr marL="0" indent="0" algn="just">
              <a:buFont typeface="Arial" panose="020B0604020202020204" pitchFamily="34" charset="0"/>
              <a:buNone/>
            </a:pPr>
            <a:endParaRPr lang="en-IN" dirty="0"/>
          </a:p>
        </p:txBody>
      </p:sp>
      <p:pic>
        <p:nvPicPr>
          <p:cNvPr id="6" name="Picture 2">
            <a:extLst>
              <a:ext uri="{FF2B5EF4-FFF2-40B4-BE49-F238E27FC236}">
                <a16:creationId xmlns:a16="http://schemas.microsoft.com/office/drawing/2014/main" id="{738D9731-A014-6499-0294-7D1CED3F7C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930" y="3136606"/>
            <a:ext cx="10396870" cy="3721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769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102D6-A5C9-2838-7896-D2C817DEC58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FA9E375-1A83-6869-93F7-0BE8CE029C64}"/>
              </a:ext>
            </a:extLst>
          </p:cNvPr>
          <p:cNvSpPr>
            <a:spLocks noGrp="1"/>
          </p:cNvSpPr>
          <p:nvPr>
            <p:ph idx="1"/>
          </p:nvPr>
        </p:nvSpPr>
        <p:spPr/>
        <p:txBody>
          <a:bodyPr/>
          <a:lstStyle/>
          <a:p>
            <a:endParaRPr lang="en-IN"/>
          </a:p>
        </p:txBody>
      </p:sp>
      <p:pic>
        <p:nvPicPr>
          <p:cNvPr id="8194" name="Picture 2" descr="18.6.1 Law of Closure">
            <a:extLst>
              <a:ext uri="{FF2B5EF4-FFF2-40B4-BE49-F238E27FC236}">
                <a16:creationId xmlns:a16="http://schemas.microsoft.com/office/drawing/2014/main" id="{1A39E48E-EE4C-9B6E-F766-2988121A6C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2651"/>
            <a:ext cx="12192000" cy="6645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668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4AFBE-B8D4-D272-AEBE-CF9D94A5CD6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94B02AC-1DD9-F50E-A8D7-1DF6E6D65510}"/>
              </a:ext>
            </a:extLst>
          </p:cNvPr>
          <p:cNvSpPr>
            <a:spLocks noGrp="1"/>
          </p:cNvSpPr>
          <p:nvPr>
            <p:ph idx="1"/>
          </p:nvPr>
        </p:nvSpPr>
        <p:spPr/>
        <p:txBody>
          <a:bodyPr/>
          <a:lstStyle/>
          <a:p>
            <a:pPr marL="0" indent="0">
              <a:buNone/>
            </a:pPr>
            <a:r>
              <a:rPr lang="en-US" dirty="0"/>
              <a:t>The theory of learning by insight is the contribution of Gestalt Psychologists. Gestalt is a term derived from the German word 'gestalten', has no English equivalent. The nearest English translation of Gestalt is ‘configuration’ or an ‘organized whole’ or the ‘totality of a situation’.</a:t>
            </a:r>
            <a:endParaRPr lang="en-IN" dirty="0"/>
          </a:p>
        </p:txBody>
      </p:sp>
    </p:spTree>
    <p:extLst>
      <p:ext uri="{BB962C8B-B14F-4D97-AF65-F5344CB8AC3E}">
        <p14:creationId xmlns:p14="http://schemas.microsoft.com/office/powerpoint/2010/main" val="3093016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C172F-11B4-7E5A-5265-D83EEC13004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C1E7F93-40C9-DDFB-5429-7F0359454220}"/>
              </a:ext>
            </a:extLst>
          </p:cNvPr>
          <p:cNvSpPr>
            <a:spLocks noGrp="1"/>
          </p:cNvSpPr>
          <p:nvPr>
            <p:ph idx="1"/>
          </p:nvPr>
        </p:nvSpPr>
        <p:spPr/>
        <p:txBody>
          <a:bodyPr/>
          <a:lstStyle/>
          <a:p>
            <a:endParaRPr lang="en-IN"/>
          </a:p>
        </p:txBody>
      </p:sp>
      <p:pic>
        <p:nvPicPr>
          <p:cNvPr id="9218" name="Picture 2" descr="What is the Law of Closure? — updated 2025 | IxDF">
            <a:extLst>
              <a:ext uri="{FF2B5EF4-FFF2-40B4-BE49-F238E27FC236}">
                <a16:creationId xmlns:a16="http://schemas.microsoft.com/office/drawing/2014/main" id="{419A300A-BF46-7B91-2E85-BE0D6ED146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195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D8BC-46B1-5830-4A0B-6310B277B12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8D6AAD1-355D-5AAB-E340-63B45E5C1501}"/>
              </a:ext>
            </a:extLst>
          </p:cNvPr>
          <p:cNvSpPr>
            <a:spLocks noGrp="1"/>
          </p:cNvSpPr>
          <p:nvPr>
            <p:ph idx="1"/>
          </p:nvPr>
        </p:nvSpPr>
        <p:spPr/>
        <p:txBody>
          <a:bodyPr/>
          <a:lstStyle/>
          <a:p>
            <a:endParaRPr lang="en-IN"/>
          </a:p>
        </p:txBody>
      </p:sp>
      <p:pic>
        <p:nvPicPr>
          <p:cNvPr id="10242" name="Picture 2" descr="What is the Law of Closure? — updated ...">
            <a:extLst>
              <a:ext uri="{FF2B5EF4-FFF2-40B4-BE49-F238E27FC236}">
                <a16:creationId xmlns:a16="http://schemas.microsoft.com/office/drawing/2014/main" id="{CB7E4267-8E0C-B46A-1463-D03CEF74BC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174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C177B-A437-5B22-316F-D5644F8F8D2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9A05757-E61F-0F20-49D3-3E1905995E4B}"/>
              </a:ext>
            </a:extLst>
          </p:cNvPr>
          <p:cNvSpPr>
            <a:spLocks noGrp="1"/>
          </p:cNvSpPr>
          <p:nvPr>
            <p:ph idx="1"/>
          </p:nvPr>
        </p:nvSpPr>
        <p:spPr/>
        <p:txBody>
          <a:bodyPr/>
          <a:lstStyle/>
          <a:p>
            <a:pPr marL="0" indent="0">
              <a:buNone/>
            </a:pPr>
            <a:r>
              <a:rPr lang="en-US" dirty="0"/>
              <a:t>4. </a:t>
            </a:r>
            <a:r>
              <a:rPr lang="en-US" b="1" dirty="0"/>
              <a:t>The Law of Continuity: </a:t>
            </a:r>
            <a:r>
              <a:rPr lang="en-US" dirty="0"/>
              <a:t>to us”. That is, we tend to perceive the components of a perceptual filed as smoothly flowing rather than discontinuous forms.</a:t>
            </a:r>
          </a:p>
          <a:p>
            <a:pPr marL="0" indent="0">
              <a:buNone/>
            </a:pPr>
            <a:endParaRPr lang="en-IN" dirty="0"/>
          </a:p>
        </p:txBody>
      </p:sp>
      <p:pic>
        <p:nvPicPr>
          <p:cNvPr id="7" name="Picture 6">
            <a:extLst>
              <a:ext uri="{FF2B5EF4-FFF2-40B4-BE49-F238E27FC236}">
                <a16:creationId xmlns:a16="http://schemas.microsoft.com/office/drawing/2014/main" id="{08CF38B5-D088-641D-F4F4-67C2DAC8FC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168503"/>
            <a:ext cx="10432312" cy="3324372"/>
          </a:xfrm>
          <a:prstGeom prst="rect">
            <a:avLst/>
          </a:prstGeom>
        </p:spPr>
      </p:pic>
    </p:spTree>
    <p:extLst>
      <p:ext uri="{BB962C8B-B14F-4D97-AF65-F5344CB8AC3E}">
        <p14:creationId xmlns:p14="http://schemas.microsoft.com/office/powerpoint/2010/main" val="3518021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9C9CC-62F9-DAAD-E972-EA0E0CD6C9A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659847C-8D34-56A1-F972-45B27F6DEE8D}"/>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239364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1C76B-BADD-8B5C-DA9D-3972065E6ADB}"/>
              </a:ext>
            </a:extLst>
          </p:cNvPr>
          <p:cNvSpPr>
            <a:spLocks noGrp="1"/>
          </p:cNvSpPr>
          <p:nvPr>
            <p:ph type="title"/>
          </p:nvPr>
        </p:nvSpPr>
        <p:spPr/>
        <p:txBody>
          <a:bodyPr/>
          <a:lstStyle/>
          <a:p>
            <a:r>
              <a:rPr lang="en-US" dirty="0"/>
              <a:t>EDUCATIONAL IMPLICATIONS OF GESTALT THEORY</a:t>
            </a:r>
            <a:endParaRPr lang="en-IN" dirty="0"/>
          </a:p>
        </p:txBody>
      </p:sp>
      <p:sp>
        <p:nvSpPr>
          <p:cNvPr id="3" name="Content Placeholder 2">
            <a:extLst>
              <a:ext uri="{FF2B5EF4-FFF2-40B4-BE49-F238E27FC236}">
                <a16:creationId xmlns:a16="http://schemas.microsoft.com/office/drawing/2014/main" id="{8EF6C01F-E2C4-7333-8EFA-AD937D215810}"/>
              </a:ext>
            </a:extLst>
          </p:cNvPr>
          <p:cNvSpPr>
            <a:spLocks noGrp="1"/>
          </p:cNvSpPr>
          <p:nvPr>
            <p:ph idx="1"/>
          </p:nvPr>
        </p:nvSpPr>
        <p:spPr/>
        <p:txBody>
          <a:bodyPr>
            <a:normAutofit fontScale="92500" lnSpcReduction="10000"/>
          </a:bodyPr>
          <a:lstStyle/>
          <a:p>
            <a:pPr marL="0" indent="0">
              <a:buNone/>
            </a:pPr>
            <a:r>
              <a:rPr lang="en-US" b="1" dirty="0"/>
              <a:t>1.From Whole to Parts: </a:t>
            </a:r>
            <a:r>
              <a:rPr lang="en-US" dirty="0"/>
              <a:t>The teacher should present the subject matter as a whole to facilitate insight learning. </a:t>
            </a:r>
          </a:p>
          <a:p>
            <a:pPr marL="0" indent="0">
              <a:buNone/>
            </a:pPr>
            <a:r>
              <a:rPr lang="en-US" b="1" dirty="0"/>
              <a:t>2. Integrated Approach: </a:t>
            </a:r>
            <a:r>
              <a:rPr lang="en-US" dirty="0"/>
              <a:t>While planning curriculum, gestalt principles should be given due consideration. A particular subject should not be treated as the mere collection of isolation facts. It should be closely integrated into a whole. </a:t>
            </a:r>
          </a:p>
          <a:p>
            <a:pPr marL="0" indent="0">
              <a:buNone/>
            </a:pPr>
            <a:r>
              <a:rPr lang="en-US" b="1" dirty="0"/>
              <a:t>3. Importance of Motivation: </a:t>
            </a:r>
            <a:r>
              <a:rPr lang="en-US" dirty="0"/>
              <a:t>the teacher should arouse the child’s curiosity, interest and motivation. He should gain full attention of the whole class before teaching. </a:t>
            </a:r>
          </a:p>
          <a:p>
            <a:pPr marL="0" indent="0">
              <a:buNone/>
            </a:pPr>
            <a:r>
              <a:rPr lang="en-US" b="1" dirty="0"/>
              <a:t>4. Emphasis on Understanding: </a:t>
            </a:r>
            <a:r>
              <a:rPr lang="en-US" dirty="0"/>
              <a:t>abilities than a stimulus - response association. So, the learner must be given opportunities for using his mental abilities. </a:t>
            </a:r>
            <a:endParaRPr lang="en-IN" dirty="0"/>
          </a:p>
        </p:txBody>
      </p:sp>
    </p:spTree>
    <p:extLst>
      <p:ext uri="{BB962C8B-B14F-4D97-AF65-F5344CB8AC3E}">
        <p14:creationId xmlns:p14="http://schemas.microsoft.com/office/powerpoint/2010/main" val="23862573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A3433-FF0E-4EB2-61F1-352227D5AF6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AD61FC0-258B-E3BF-847D-6486E459E25A}"/>
              </a:ext>
            </a:extLst>
          </p:cNvPr>
          <p:cNvSpPr>
            <a:spLocks noGrp="1"/>
          </p:cNvSpPr>
          <p:nvPr>
            <p:ph idx="1"/>
          </p:nvPr>
        </p:nvSpPr>
        <p:spPr/>
        <p:txBody>
          <a:bodyPr/>
          <a:lstStyle/>
          <a:p>
            <a:pPr marL="0" indent="0">
              <a:buNone/>
            </a:pPr>
            <a:r>
              <a:rPr lang="en-US" b="1" dirty="0"/>
              <a:t>5. Problem Solving Approach: </a:t>
            </a:r>
            <a:r>
              <a:rPr lang="en-US" dirty="0"/>
              <a:t>problems by his insight, meaningful learning, learning by understanding, reasoning, etc. must be encouraged in the school. </a:t>
            </a:r>
          </a:p>
          <a:p>
            <a:pPr marL="0" indent="0">
              <a:buNone/>
            </a:pPr>
            <a:r>
              <a:rPr lang="en-US" b="1" dirty="0"/>
              <a:t>6. Checking of Previous Experiences: </a:t>
            </a:r>
            <a:r>
              <a:rPr lang="en-US" dirty="0"/>
              <a:t>the learner, the teacher must check the previous experiences of the child and relate them with the new learning situation. </a:t>
            </a:r>
          </a:p>
          <a:p>
            <a:pPr marL="0" indent="0">
              <a:buNone/>
            </a:pPr>
            <a:r>
              <a:rPr lang="en-US" b="1" dirty="0"/>
              <a:t>7. Goal Orientation: </a:t>
            </a:r>
            <a:r>
              <a:rPr lang="en-US" dirty="0"/>
              <a:t>As learning is a purposeful and goal-oriented task, the l well acquainted with these objectives. purposes of every task.</a:t>
            </a:r>
            <a:endParaRPr lang="en-IN" dirty="0"/>
          </a:p>
        </p:txBody>
      </p:sp>
    </p:spTree>
    <p:extLst>
      <p:ext uri="{BB962C8B-B14F-4D97-AF65-F5344CB8AC3E}">
        <p14:creationId xmlns:p14="http://schemas.microsoft.com/office/powerpoint/2010/main" val="3468064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8D49-A223-A3EB-57C0-2D70F4DAE7E9}"/>
              </a:ext>
            </a:extLst>
          </p:cNvPr>
          <p:cNvSpPr>
            <a:spLocks noGrp="1"/>
          </p:cNvSpPr>
          <p:nvPr>
            <p:ph type="title"/>
          </p:nvPr>
        </p:nvSpPr>
        <p:spPr/>
        <p:txBody>
          <a:bodyPr/>
          <a:lstStyle/>
          <a:p>
            <a:r>
              <a:rPr lang="en-IN" dirty="0"/>
              <a:t>Transfer of Learning</a:t>
            </a:r>
          </a:p>
        </p:txBody>
      </p:sp>
      <p:sp>
        <p:nvSpPr>
          <p:cNvPr id="3" name="Content Placeholder 2">
            <a:extLst>
              <a:ext uri="{FF2B5EF4-FFF2-40B4-BE49-F238E27FC236}">
                <a16:creationId xmlns:a16="http://schemas.microsoft.com/office/drawing/2014/main" id="{20D4E17E-B991-7A77-9844-6D49FE6A4471}"/>
              </a:ext>
            </a:extLst>
          </p:cNvPr>
          <p:cNvSpPr>
            <a:spLocks noGrp="1"/>
          </p:cNvSpPr>
          <p:nvPr>
            <p:ph idx="1"/>
          </p:nvPr>
        </p:nvSpPr>
        <p:spPr/>
        <p:txBody>
          <a:bodyPr/>
          <a:lstStyle/>
          <a:p>
            <a:pPr marL="0" indent="0" algn="just">
              <a:buNone/>
            </a:pPr>
            <a:r>
              <a:rPr lang="en-US" dirty="0"/>
              <a:t>Learning of one skill is used in another skill is the transfer of learning. </a:t>
            </a:r>
            <a:r>
              <a:rPr lang="en-US" dirty="0" err="1"/>
              <a:t>Eg.</a:t>
            </a:r>
            <a:r>
              <a:rPr lang="en-US" dirty="0"/>
              <a:t> Learning hockey and the skills used in cricket. Transfer of learning is one of the major goals of modern education. Education is worthwhile if it can be transferred</a:t>
            </a:r>
            <a:endParaRPr lang="en-IN" dirty="0"/>
          </a:p>
        </p:txBody>
      </p:sp>
    </p:spTree>
    <p:extLst>
      <p:ext uri="{BB962C8B-B14F-4D97-AF65-F5344CB8AC3E}">
        <p14:creationId xmlns:p14="http://schemas.microsoft.com/office/powerpoint/2010/main" val="353408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6D323-68AD-3050-D60B-BB42FB97FC4E}"/>
              </a:ext>
            </a:extLst>
          </p:cNvPr>
          <p:cNvSpPr>
            <a:spLocks noGrp="1"/>
          </p:cNvSpPr>
          <p:nvPr>
            <p:ph type="title"/>
          </p:nvPr>
        </p:nvSpPr>
        <p:spPr/>
        <p:txBody>
          <a:bodyPr/>
          <a:lstStyle/>
          <a:p>
            <a:r>
              <a:rPr lang="en-US" dirty="0"/>
              <a:t>Definition of Transfer of learning</a:t>
            </a:r>
            <a:endParaRPr lang="en-IN" dirty="0"/>
          </a:p>
        </p:txBody>
      </p:sp>
      <p:sp>
        <p:nvSpPr>
          <p:cNvPr id="3" name="Content Placeholder 2">
            <a:extLst>
              <a:ext uri="{FF2B5EF4-FFF2-40B4-BE49-F238E27FC236}">
                <a16:creationId xmlns:a16="http://schemas.microsoft.com/office/drawing/2014/main" id="{A353118B-D619-CB4F-50CD-3DC55C6EF4C2}"/>
              </a:ext>
            </a:extLst>
          </p:cNvPr>
          <p:cNvSpPr>
            <a:spLocks noGrp="1"/>
          </p:cNvSpPr>
          <p:nvPr>
            <p:ph idx="1"/>
          </p:nvPr>
        </p:nvSpPr>
        <p:spPr/>
        <p:txBody>
          <a:bodyPr/>
          <a:lstStyle/>
          <a:p>
            <a:pPr marL="0" indent="0" algn="just">
              <a:buNone/>
            </a:pPr>
            <a:r>
              <a:rPr lang="en-US" dirty="0"/>
              <a:t>According to Crow and Crow: “The carry over of habits of thinking, feelings or working of knowledge or skills from one learning areas to another is usually referred to as Transfer of learning” According to Judd : “ Transfer is a form of generalization”</a:t>
            </a:r>
            <a:endParaRPr lang="en-IN" dirty="0"/>
          </a:p>
        </p:txBody>
      </p:sp>
    </p:spTree>
    <p:extLst>
      <p:ext uri="{BB962C8B-B14F-4D97-AF65-F5344CB8AC3E}">
        <p14:creationId xmlns:p14="http://schemas.microsoft.com/office/powerpoint/2010/main" val="3382887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25DE2-B998-F103-FAE4-06E671DCCDC6}"/>
              </a:ext>
            </a:extLst>
          </p:cNvPr>
          <p:cNvSpPr>
            <a:spLocks noGrp="1"/>
          </p:cNvSpPr>
          <p:nvPr>
            <p:ph type="title"/>
          </p:nvPr>
        </p:nvSpPr>
        <p:spPr/>
        <p:txBody>
          <a:bodyPr/>
          <a:lstStyle/>
          <a:p>
            <a:r>
              <a:rPr lang="en-US" dirty="0"/>
              <a:t>Types of Transfer of learning or Training</a:t>
            </a:r>
            <a:endParaRPr lang="en-IN" dirty="0"/>
          </a:p>
        </p:txBody>
      </p:sp>
      <p:sp>
        <p:nvSpPr>
          <p:cNvPr id="3" name="Content Placeholder 2">
            <a:extLst>
              <a:ext uri="{FF2B5EF4-FFF2-40B4-BE49-F238E27FC236}">
                <a16:creationId xmlns:a16="http://schemas.microsoft.com/office/drawing/2014/main" id="{188B4D99-BBB6-16E1-2875-E557525B107A}"/>
              </a:ext>
            </a:extLst>
          </p:cNvPr>
          <p:cNvSpPr>
            <a:spLocks noGrp="1"/>
          </p:cNvSpPr>
          <p:nvPr>
            <p:ph idx="1"/>
          </p:nvPr>
        </p:nvSpPr>
        <p:spPr/>
        <p:txBody>
          <a:bodyPr/>
          <a:lstStyle/>
          <a:p>
            <a:pPr marL="514350" indent="-514350">
              <a:buAutoNum type="arabicPeriod"/>
            </a:pPr>
            <a:r>
              <a:rPr lang="en-US" dirty="0"/>
              <a:t>Positive Transfer</a:t>
            </a:r>
          </a:p>
          <a:p>
            <a:pPr marL="514350" indent="-514350">
              <a:buAutoNum type="arabicPeriod"/>
            </a:pPr>
            <a:r>
              <a:rPr lang="en-US" dirty="0"/>
              <a:t>Negative Transfer</a:t>
            </a:r>
          </a:p>
          <a:p>
            <a:pPr marL="514350" indent="-514350">
              <a:buAutoNum type="arabicPeriod"/>
            </a:pPr>
            <a:r>
              <a:rPr lang="en-IN" dirty="0"/>
              <a:t>Zero Transfer</a:t>
            </a:r>
            <a:endParaRPr lang="en-US" dirty="0"/>
          </a:p>
          <a:p>
            <a:pPr marL="514350" indent="-514350">
              <a:buAutoNum type="arabicPeriod"/>
            </a:pPr>
            <a:endParaRPr lang="en-IN" dirty="0"/>
          </a:p>
        </p:txBody>
      </p:sp>
    </p:spTree>
    <p:extLst>
      <p:ext uri="{BB962C8B-B14F-4D97-AF65-F5344CB8AC3E}">
        <p14:creationId xmlns:p14="http://schemas.microsoft.com/office/powerpoint/2010/main" val="17323876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2E2C3-8D46-5557-5ACA-80CA5A51A7FE}"/>
              </a:ext>
            </a:extLst>
          </p:cNvPr>
          <p:cNvSpPr>
            <a:spLocks noGrp="1"/>
          </p:cNvSpPr>
          <p:nvPr>
            <p:ph type="title"/>
          </p:nvPr>
        </p:nvSpPr>
        <p:spPr/>
        <p:txBody>
          <a:bodyPr/>
          <a:lstStyle/>
          <a:p>
            <a:r>
              <a:rPr lang="en-US" dirty="0"/>
              <a:t>Positive Transfer:</a:t>
            </a:r>
            <a:endParaRPr lang="en-IN" dirty="0"/>
          </a:p>
        </p:txBody>
      </p:sp>
      <p:sp>
        <p:nvSpPr>
          <p:cNvPr id="3" name="Content Placeholder 2">
            <a:extLst>
              <a:ext uri="{FF2B5EF4-FFF2-40B4-BE49-F238E27FC236}">
                <a16:creationId xmlns:a16="http://schemas.microsoft.com/office/drawing/2014/main" id="{9F64EDC7-36D8-5364-F31E-DFD61D501843}"/>
              </a:ext>
            </a:extLst>
          </p:cNvPr>
          <p:cNvSpPr>
            <a:spLocks noGrp="1"/>
          </p:cNvSpPr>
          <p:nvPr>
            <p:ph idx="1"/>
          </p:nvPr>
        </p:nvSpPr>
        <p:spPr/>
        <p:txBody>
          <a:bodyPr/>
          <a:lstStyle/>
          <a:p>
            <a:pPr marL="0" indent="0" algn="just">
              <a:buNone/>
            </a:pPr>
            <a:r>
              <a:rPr lang="en-US" dirty="0"/>
              <a:t>Transfer is said to be positive when something previously learnt benefits performance or learning in a new situation. </a:t>
            </a:r>
            <a:r>
              <a:rPr lang="en-US" dirty="0" err="1"/>
              <a:t>Eg.</a:t>
            </a:r>
            <a:r>
              <a:rPr lang="en-US" dirty="0"/>
              <a:t> Knowledge of typing is helpful in learning computer typing</a:t>
            </a:r>
          </a:p>
          <a:p>
            <a:pPr marL="0" indent="0">
              <a:buNone/>
            </a:pPr>
            <a:endParaRPr lang="en-IN" dirty="0"/>
          </a:p>
        </p:txBody>
      </p:sp>
    </p:spTree>
    <p:extLst>
      <p:ext uri="{BB962C8B-B14F-4D97-AF65-F5344CB8AC3E}">
        <p14:creationId xmlns:p14="http://schemas.microsoft.com/office/powerpoint/2010/main" val="1332680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EE684-B14C-B86C-107A-5B70CDEBBFCC}"/>
              </a:ext>
            </a:extLst>
          </p:cNvPr>
          <p:cNvSpPr>
            <a:spLocks noGrp="1"/>
          </p:cNvSpPr>
          <p:nvPr>
            <p:ph type="title"/>
          </p:nvPr>
        </p:nvSpPr>
        <p:spPr/>
        <p:txBody>
          <a:bodyPr/>
          <a:lstStyle/>
          <a:p>
            <a:r>
              <a:rPr lang="en-IN" dirty="0"/>
              <a:t>Gestalt Psychologists</a:t>
            </a:r>
          </a:p>
        </p:txBody>
      </p:sp>
      <p:sp>
        <p:nvSpPr>
          <p:cNvPr id="3" name="Content Placeholder 2">
            <a:extLst>
              <a:ext uri="{FF2B5EF4-FFF2-40B4-BE49-F238E27FC236}">
                <a16:creationId xmlns:a16="http://schemas.microsoft.com/office/drawing/2014/main" id="{1D3B9742-A4CA-BFDB-5F8B-C99A225A13DA}"/>
              </a:ext>
            </a:extLst>
          </p:cNvPr>
          <p:cNvSpPr>
            <a:spLocks noGrp="1"/>
          </p:cNvSpPr>
          <p:nvPr>
            <p:ph idx="1"/>
          </p:nvPr>
        </p:nvSpPr>
        <p:spPr/>
        <p:txBody>
          <a:bodyPr/>
          <a:lstStyle/>
          <a:p>
            <a:r>
              <a:rPr lang="en-IN" dirty="0"/>
              <a:t>Founded by Max Wertheimer.</a:t>
            </a:r>
          </a:p>
          <a:p>
            <a:r>
              <a:rPr lang="en-US" dirty="0"/>
              <a:t>Wolfgang Köhler, and Kurt Koffka in early 20th-century Germany, it helped shape modern ideas about perception, problem-solving, and how we make sense of the world.</a:t>
            </a:r>
            <a:endParaRPr lang="en-IN" dirty="0"/>
          </a:p>
        </p:txBody>
      </p:sp>
    </p:spTree>
    <p:extLst>
      <p:ext uri="{BB962C8B-B14F-4D97-AF65-F5344CB8AC3E}">
        <p14:creationId xmlns:p14="http://schemas.microsoft.com/office/powerpoint/2010/main" val="2780076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09B8A-E278-B76E-5E58-FBD805271D16}"/>
              </a:ext>
            </a:extLst>
          </p:cNvPr>
          <p:cNvSpPr>
            <a:spLocks noGrp="1"/>
          </p:cNvSpPr>
          <p:nvPr>
            <p:ph type="title"/>
          </p:nvPr>
        </p:nvSpPr>
        <p:spPr/>
        <p:txBody>
          <a:bodyPr/>
          <a:lstStyle/>
          <a:p>
            <a:r>
              <a:rPr lang="en-US" dirty="0"/>
              <a:t>Negative Transfer:</a:t>
            </a:r>
            <a:endParaRPr lang="en-IN" dirty="0"/>
          </a:p>
        </p:txBody>
      </p:sp>
      <p:sp>
        <p:nvSpPr>
          <p:cNvPr id="3" name="Content Placeholder 2">
            <a:extLst>
              <a:ext uri="{FF2B5EF4-FFF2-40B4-BE49-F238E27FC236}">
                <a16:creationId xmlns:a16="http://schemas.microsoft.com/office/drawing/2014/main" id="{A5D545F3-4686-4AA9-54E7-0DF3735DFBAD}"/>
              </a:ext>
            </a:extLst>
          </p:cNvPr>
          <p:cNvSpPr>
            <a:spLocks noGrp="1"/>
          </p:cNvSpPr>
          <p:nvPr>
            <p:ph idx="1"/>
          </p:nvPr>
        </p:nvSpPr>
        <p:spPr/>
        <p:txBody>
          <a:bodyPr>
            <a:normAutofit/>
          </a:bodyPr>
          <a:lstStyle/>
          <a:p>
            <a:pPr marL="0" indent="0" algn="just">
              <a:buNone/>
            </a:pPr>
            <a:r>
              <a:rPr lang="en-US" dirty="0"/>
              <a:t>In case the previous learning hinders or block or interfere with performance or learning in a new situation. We call it negative transfer. E.g. Having learned to pronounce ‘but’ correctly, what happens later on when a similar type of spelling ‘put’ when this thing cropped up affects the children in a negative manner. Or Pronunciation of mother tongue becomes obstacles while pronouncing of English language</a:t>
            </a:r>
            <a:endParaRPr lang="en-IN" dirty="0"/>
          </a:p>
        </p:txBody>
      </p:sp>
    </p:spTree>
    <p:extLst>
      <p:ext uri="{BB962C8B-B14F-4D97-AF65-F5344CB8AC3E}">
        <p14:creationId xmlns:p14="http://schemas.microsoft.com/office/powerpoint/2010/main" val="34310199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13930-9B4C-FACF-8F3D-57B91C1BEFDA}"/>
              </a:ext>
            </a:extLst>
          </p:cNvPr>
          <p:cNvSpPr>
            <a:spLocks noGrp="1"/>
          </p:cNvSpPr>
          <p:nvPr>
            <p:ph type="title"/>
          </p:nvPr>
        </p:nvSpPr>
        <p:spPr/>
        <p:txBody>
          <a:bodyPr/>
          <a:lstStyle/>
          <a:p>
            <a:r>
              <a:rPr lang="en-US" dirty="0"/>
              <a:t>Zero Transfer</a:t>
            </a:r>
            <a:endParaRPr lang="en-IN" dirty="0"/>
          </a:p>
        </p:txBody>
      </p:sp>
      <p:sp>
        <p:nvSpPr>
          <p:cNvPr id="3" name="Content Placeholder 2">
            <a:extLst>
              <a:ext uri="{FF2B5EF4-FFF2-40B4-BE49-F238E27FC236}">
                <a16:creationId xmlns:a16="http://schemas.microsoft.com/office/drawing/2014/main" id="{E98C553E-8EC7-5518-13AD-05D040FF2154}"/>
              </a:ext>
            </a:extLst>
          </p:cNvPr>
          <p:cNvSpPr>
            <a:spLocks noGrp="1"/>
          </p:cNvSpPr>
          <p:nvPr>
            <p:ph idx="1"/>
          </p:nvPr>
        </p:nvSpPr>
        <p:spPr/>
        <p:txBody>
          <a:bodyPr/>
          <a:lstStyle/>
          <a:p>
            <a:pPr marL="0" indent="0" algn="just">
              <a:buNone/>
            </a:pPr>
            <a:r>
              <a:rPr lang="en-US" dirty="0"/>
              <a:t>When learning of one activity neither facilitates nor interferes with the learning of new work it is said to be zero transfer. </a:t>
            </a:r>
            <a:r>
              <a:rPr lang="en-US" dirty="0" err="1"/>
              <a:t>Eg.</a:t>
            </a:r>
            <a:r>
              <a:rPr lang="en-US" dirty="0"/>
              <a:t> There may be zero transfer between English Language and mathematics.</a:t>
            </a:r>
            <a:endParaRPr lang="en-IN" dirty="0"/>
          </a:p>
        </p:txBody>
      </p:sp>
    </p:spTree>
    <p:extLst>
      <p:ext uri="{BB962C8B-B14F-4D97-AF65-F5344CB8AC3E}">
        <p14:creationId xmlns:p14="http://schemas.microsoft.com/office/powerpoint/2010/main" val="29449556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863AF-CE94-F9D1-ACA8-2ACD3D31533C}"/>
              </a:ext>
            </a:extLst>
          </p:cNvPr>
          <p:cNvSpPr>
            <a:spLocks noGrp="1"/>
          </p:cNvSpPr>
          <p:nvPr>
            <p:ph type="title"/>
          </p:nvPr>
        </p:nvSpPr>
        <p:spPr>
          <a:xfrm flipV="1">
            <a:off x="838200" y="319406"/>
            <a:ext cx="10515600" cy="45719"/>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4CC7F1CC-BE22-EE09-4D92-C51113A3C4E7}"/>
              </a:ext>
            </a:extLst>
          </p:cNvPr>
          <p:cNvSpPr>
            <a:spLocks noGrp="1"/>
          </p:cNvSpPr>
          <p:nvPr>
            <p:ph idx="1"/>
          </p:nvPr>
        </p:nvSpPr>
        <p:spPr>
          <a:xfrm>
            <a:off x="838200" y="520995"/>
            <a:ext cx="10515600" cy="5655968"/>
          </a:xfrm>
        </p:spPr>
        <p:txBody>
          <a:bodyPr>
            <a:normAutofit/>
          </a:bodyPr>
          <a:lstStyle/>
          <a:p>
            <a:pPr marL="0" indent="0">
              <a:buNone/>
            </a:pPr>
            <a:r>
              <a:rPr lang="en-US" b="1" dirty="0"/>
              <a:t>Vertical Transfer: </a:t>
            </a:r>
            <a:r>
              <a:rPr lang="en-US" dirty="0"/>
              <a:t>When one lesson facilitates in understanding for another lesson in a subject is called vertical transfer </a:t>
            </a:r>
            <a:r>
              <a:rPr lang="en-US" dirty="0" err="1"/>
              <a:t>eg.</a:t>
            </a:r>
            <a:r>
              <a:rPr lang="en-US" dirty="0"/>
              <a:t> Habits and values of the family influence the child to adopt them in his daily life</a:t>
            </a:r>
          </a:p>
          <a:p>
            <a:pPr marL="0" indent="0">
              <a:buNone/>
            </a:pPr>
            <a:r>
              <a:rPr lang="en-US" b="1" dirty="0"/>
              <a:t>Horizontal Transfer: </a:t>
            </a:r>
            <a:r>
              <a:rPr lang="en-US" dirty="0"/>
              <a:t>When knowledge of one subject helps in understanding the other subject. </a:t>
            </a:r>
            <a:r>
              <a:rPr lang="en-US" dirty="0" err="1"/>
              <a:t>Eg.</a:t>
            </a:r>
            <a:r>
              <a:rPr lang="en-US" dirty="0"/>
              <a:t> Knowledge of the history of the Vedic period helps in understanding the literature of that period, it is called horizontal transfer.</a:t>
            </a:r>
          </a:p>
          <a:p>
            <a:pPr marL="0" indent="0">
              <a:buNone/>
            </a:pPr>
            <a:r>
              <a:rPr lang="en-US" b="1" dirty="0"/>
              <a:t>Bilateral Transfer: </a:t>
            </a:r>
            <a:r>
              <a:rPr lang="en-US" dirty="0"/>
              <a:t>When the training given to one part of the body is transferred to another part is called bilateral transfer. </a:t>
            </a:r>
            <a:r>
              <a:rPr lang="en-US" dirty="0" err="1"/>
              <a:t>Eg.</a:t>
            </a:r>
            <a:r>
              <a:rPr lang="en-US" dirty="0"/>
              <a:t> Writing with the right hand may be transferred to the left one</a:t>
            </a:r>
          </a:p>
          <a:p>
            <a:pPr marL="0" indent="0">
              <a:buNone/>
            </a:pPr>
            <a:r>
              <a:rPr lang="en-US" b="1" dirty="0"/>
              <a:t>Unilateral Transfer: </a:t>
            </a:r>
            <a:r>
              <a:rPr lang="en-US" dirty="0"/>
              <a:t>When the learning stored in one area is required by another area with the latter not sending its responses back, it is unilateral transfer.</a:t>
            </a:r>
            <a:endParaRPr lang="en-IN" dirty="0"/>
          </a:p>
        </p:txBody>
      </p:sp>
    </p:spTree>
    <p:extLst>
      <p:ext uri="{BB962C8B-B14F-4D97-AF65-F5344CB8AC3E}">
        <p14:creationId xmlns:p14="http://schemas.microsoft.com/office/powerpoint/2010/main" val="30237113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D53E-5A77-637B-7607-B49A916D3375}"/>
              </a:ext>
            </a:extLst>
          </p:cNvPr>
          <p:cNvSpPr>
            <a:spLocks noGrp="1"/>
          </p:cNvSpPr>
          <p:nvPr>
            <p:ph type="title"/>
          </p:nvPr>
        </p:nvSpPr>
        <p:spPr/>
        <p:txBody>
          <a:bodyPr/>
          <a:lstStyle/>
          <a:p>
            <a:r>
              <a:rPr lang="en-US" dirty="0"/>
              <a:t>Motivation – Definition, Process, Types, Features and Importance</a:t>
            </a:r>
            <a:endParaRPr lang="en-IN" dirty="0"/>
          </a:p>
        </p:txBody>
      </p:sp>
      <p:sp>
        <p:nvSpPr>
          <p:cNvPr id="3" name="Content Placeholder 2">
            <a:extLst>
              <a:ext uri="{FF2B5EF4-FFF2-40B4-BE49-F238E27FC236}">
                <a16:creationId xmlns:a16="http://schemas.microsoft.com/office/drawing/2014/main" id="{3494196E-74EE-252D-2B77-4EA9DB3B3C83}"/>
              </a:ext>
            </a:extLst>
          </p:cNvPr>
          <p:cNvSpPr>
            <a:spLocks noGrp="1"/>
          </p:cNvSpPr>
          <p:nvPr>
            <p:ph idx="1"/>
          </p:nvPr>
        </p:nvSpPr>
        <p:spPr/>
        <p:txBody>
          <a:bodyPr/>
          <a:lstStyle/>
          <a:p>
            <a:pPr marL="0" indent="0">
              <a:buNone/>
            </a:pPr>
            <a:r>
              <a:rPr lang="en-US" dirty="0"/>
              <a:t>Motivation comes from the Latin word “movere” which means, “to move”.</a:t>
            </a:r>
          </a:p>
          <a:p>
            <a:pPr marL="0" indent="0">
              <a:buNone/>
            </a:pPr>
            <a:r>
              <a:rPr lang="en-US" dirty="0"/>
              <a:t>Need: A need is a condition of lack or deficit of something required by the organism/person.</a:t>
            </a:r>
          </a:p>
          <a:p>
            <a:pPr marL="0" indent="0">
              <a:buNone/>
            </a:pPr>
            <a:endParaRPr lang="en-US" dirty="0"/>
          </a:p>
          <a:p>
            <a:pPr marL="0" indent="0">
              <a:buNone/>
            </a:pPr>
            <a:endParaRPr lang="en-US" dirty="0"/>
          </a:p>
          <a:p>
            <a:pPr marL="0" indent="0">
              <a:buNone/>
            </a:pPr>
            <a:r>
              <a:rPr lang="en-US" dirty="0"/>
              <a:t>Motives: Motive is defined as an inner state that </a:t>
            </a:r>
            <a:r>
              <a:rPr lang="en-US" dirty="0" err="1"/>
              <a:t>energises</a:t>
            </a:r>
            <a:r>
              <a:rPr lang="en-US" dirty="0"/>
              <a:t>, activates (or moves) and directs (or </a:t>
            </a:r>
            <a:r>
              <a:rPr lang="en-US" dirty="0" err="1"/>
              <a:t>chanalises</a:t>
            </a:r>
            <a:r>
              <a:rPr lang="en-US" dirty="0"/>
              <a:t>) the behaviour towards certain goals.</a:t>
            </a:r>
            <a:endParaRPr lang="en-IN" dirty="0"/>
          </a:p>
        </p:txBody>
      </p:sp>
    </p:spTree>
    <p:extLst>
      <p:ext uri="{BB962C8B-B14F-4D97-AF65-F5344CB8AC3E}">
        <p14:creationId xmlns:p14="http://schemas.microsoft.com/office/powerpoint/2010/main" val="3034092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73984-98C2-CDB5-8057-BAAE26F3EB2A}"/>
              </a:ext>
            </a:extLst>
          </p:cNvPr>
          <p:cNvSpPr>
            <a:spLocks noGrp="1"/>
          </p:cNvSpPr>
          <p:nvPr>
            <p:ph type="title"/>
          </p:nvPr>
        </p:nvSpPr>
        <p:spPr/>
        <p:txBody>
          <a:bodyPr/>
          <a:lstStyle/>
          <a:p>
            <a:r>
              <a:rPr lang="en-IN" dirty="0"/>
              <a:t>Definitions of  Motivation</a:t>
            </a:r>
          </a:p>
        </p:txBody>
      </p:sp>
      <p:sp>
        <p:nvSpPr>
          <p:cNvPr id="3" name="Content Placeholder 2">
            <a:extLst>
              <a:ext uri="{FF2B5EF4-FFF2-40B4-BE49-F238E27FC236}">
                <a16:creationId xmlns:a16="http://schemas.microsoft.com/office/drawing/2014/main" id="{785D5612-A249-F359-9010-142C36A850CE}"/>
              </a:ext>
            </a:extLst>
          </p:cNvPr>
          <p:cNvSpPr>
            <a:spLocks noGrp="1"/>
          </p:cNvSpPr>
          <p:nvPr>
            <p:ph idx="1"/>
          </p:nvPr>
        </p:nvSpPr>
        <p:spPr/>
        <p:txBody>
          <a:bodyPr/>
          <a:lstStyle/>
          <a:p>
            <a:pPr marL="0" indent="0">
              <a:buNone/>
            </a:pPr>
            <a:r>
              <a:rPr lang="en-US" dirty="0"/>
              <a:t>The word Motivation derives from the   Latin word “Movere”. The Latin word “Movere” means “To move”, “To drive” or “To drive forward” etc.  </a:t>
            </a:r>
            <a:r>
              <a:rPr lang="en-US" b="1" dirty="0"/>
              <a:t>Motivation</a:t>
            </a:r>
            <a:r>
              <a:rPr lang="en-US" dirty="0"/>
              <a:t> can be defined as stimulating, inspiring and inducing the employees to perform to their best capacity. </a:t>
            </a:r>
            <a:r>
              <a:rPr lang="en-US" b="1" dirty="0"/>
              <a:t>Motivation</a:t>
            </a:r>
            <a:r>
              <a:rPr lang="en-US" dirty="0"/>
              <a:t> is a psychological term which means it cannot be forced on employees. It comes automatically from inside the employees as it is the willingness to do the work.</a:t>
            </a:r>
            <a:endParaRPr lang="en-IN" dirty="0"/>
          </a:p>
        </p:txBody>
      </p:sp>
    </p:spTree>
    <p:extLst>
      <p:ext uri="{BB962C8B-B14F-4D97-AF65-F5344CB8AC3E}">
        <p14:creationId xmlns:p14="http://schemas.microsoft.com/office/powerpoint/2010/main" val="26306647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4C796-8943-8091-D515-DEA7CCE1623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C68BFC9-1A4E-A53A-1B86-E1429321ECAB}"/>
              </a:ext>
            </a:extLst>
          </p:cNvPr>
          <p:cNvSpPr>
            <a:spLocks noGrp="1"/>
          </p:cNvSpPr>
          <p:nvPr>
            <p:ph idx="1"/>
          </p:nvPr>
        </p:nvSpPr>
        <p:spPr/>
        <p:txBody>
          <a:bodyPr/>
          <a:lstStyle/>
          <a:p>
            <a:r>
              <a:rPr lang="en-US" dirty="0"/>
              <a:t>Joe Kelly  defined Motivation as “Motivation is a process where by needs instigate behavior directed towards the goals that can satisfy those needs.”</a:t>
            </a:r>
          </a:p>
          <a:p>
            <a:r>
              <a:rPr lang="en-US" dirty="0"/>
              <a:t>According to W. G. Scot, “Motivation means a process of stimulating people to action to accomplish the desired goals.”</a:t>
            </a:r>
          </a:p>
          <a:p>
            <a:r>
              <a:rPr lang="en-US" dirty="0"/>
              <a:t>According to Michael J. </a:t>
            </a:r>
            <a:r>
              <a:rPr lang="en-US" dirty="0" err="1"/>
              <a:t>Jucius</a:t>
            </a:r>
            <a:r>
              <a:rPr lang="en-US" dirty="0"/>
              <a:t>, “Motivation is the act of stimulating someone or oneself to get a desired course of action, to push the right button to get a desired results.”</a:t>
            </a:r>
          </a:p>
          <a:p>
            <a:pPr marL="0" indent="0">
              <a:buNone/>
            </a:pPr>
            <a:endParaRPr lang="en-IN" dirty="0"/>
          </a:p>
        </p:txBody>
      </p:sp>
    </p:spTree>
    <p:extLst>
      <p:ext uri="{BB962C8B-B14F-4D97-AF65-F5344CB8AC3E}">
        <p14:creationId xmlns:p14="http://schemas.microsoft.com/office/powerpoint/2010/main" val="39293059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01175-82A0-29E7-6D63-1318C20FB3F5}"/>
              </a:ext>
            </a:extLst>
          </p:cNvPr>
          <p:cNvSpPr>
            <a:spLocks noGrp="1"/>
          </p:cNvSpPr>
          <p:nvPr>
            <p:ph type="title"/>
          </p:nvPr>
        </p:nvSpPr>
        <p:spPr/>
        <p:txBody>
          <a:bodyPr/>
          <a:lstStyle/>
          <a:p>
            <a:r>
              <a:rPr lang="en-IN" dirty="0"/>
              <a:t>Process of Motivation</a:t>
            </a:r>
          </a:p>
        </p:txBody>
      </p:sp>
      <p:pic>
        <p:nvPicPr>
          <p:cNvPr id="5" name="Content Placeholder 4">
            <a:extLst>
              <a:ext uri="{FF2B5EF4-FFF2-40B4-BE49-F238E27FC236}">
                <a16:creationId xmlns:a16="http://schemas.microsoft.com/office/drawing/2014/main" id="{5158C5FE-C523-308E-0E52-0FC52F9F6C16}"/>
              </a:ext>
            </a:extLst>
          </p:cNvPr>
          <p:cNvPicPr>
            <a:picLocks noGrp="1" noChangeAspect="1"/>
          </p:cNvPicPr>
          <p:nvPr>
            <p:ph idx="1"/>
          </p:nvPr>
        </p:nvPicPr>
        <p:blipFill>
          <a:blip r:embed="rId2"/>
          <a:stretch>
            <a:fillRect/>
          </a:stretch>
        </p:blipFill>
        <p:spPr>
          <a:xfrm>
            <a:off x="0" y="1414130"/>
            <a:ext cx="12192000" cy="5443869"/>
          </a:xfrm>
          <a:prstGeom prst="rect">
            <a:avLst/>
          </a:prstGeom>
        </p:spPr>
      </p:pic>
    </p:spTree>
    <p:extLst>
      <p:ext uri="{BB962C8B-B14F-4D97-AF65-F5344CB8AC3E}">
        <p14:creationId xmlns:p14="http://schemas.microsoft.com/office/powerpoint/2010/main" val="6597140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B1EBA0-6AE9-D90E-AE87-841E883E054F}"/>
              </a:ext>
            </a:extLst>
          </p:cNvPr>
          <p:cNvSpPr>
            <a:spLocks noGrp="1"/>
          </p:cNvSpPr>
          <p:nvPr>
            <p:ph idx="1"/>
          </p:nvPr>
        </p:nvSpPr>
        <p:spPr>
          <a:xfrm>
            <a:off x="838200" y="233916"/>
            <a:ext cx="10515600" cy="5943047"/>
          </a:xfrm>
        </p:spPr>
        <p:txBody>
          <a:bodyPr/>
          <a:lstStyle/>
          <a:p>
            <a:r>
              <a:rPr lang="en-US" b="1" dirty="0"/>
              <a:t>Unsatisfied need</a:t>
            </a:r>
            <a:r>
              <a:rPr lang="en-US" dirty="0"/>
              <a:t>. Motivation process begins when there is an unsatisfied need in a human being.</a:t>
            </a:r>
          </a:p>
          <a:p>
            <a:r>
              <a:rPr lang="en-US" b="1" dirty="0"/>
              <a:t>Tension</a:t>
            </a:r>
            <a:r>
              <a:rPr lang="en-US" dirty="0"/>
              <a:t>. The presence of unsatisfied need gives him tension.</a:t>
            </a:r>
          </a:p>
          <a:p>
            <a:r>
              <a:rPr lang="en-US" b="1" dirty="0"/>
              <a:t>Drive</a:t>
            </a:r>
            <a:r>
              <a:rPr lang="en-US" dirty="0"/>
              <a:t>. This tension creates an urge of drive in the human being an he starts looking for various alternatives to satisfy the drive.</a:t>
            </a:r>
          </a:p>
          <a:p>
            <a:r>
              <a:rPr lang="en-US" b="1" dirty="0"/>
              <a:t>Search Behavior.</a:t>
            </a:r>
            <a:r>
              <a:rPr lang="en-US" dirty="0"/>
              <a:t> After searching for alternatives, the human being starts behaving according to chosen option.</a:t>
            </a:r>
          </a:p>
          <a:p>
            <a:r>
              <a:rPr lang="en-US" b="1" dirty="0"/>
              <a:t>Satisfied need.</a:t>
            </a:r>
            <a:r>
              <a:rPr lang="en-US" dirty="0"/>
              <a:t> After behaving in a particular manner for a long time then he evaluates that whether the need is satisfied or not.</a:t>
            </a:r>
          </a:p>
          <a:p>
            <a:r>
              <a:rPr lang="en-US" b="1" dirty="0"/>
              <a:t>Reduction of tension</a:t>
            </a:r>
            <a:r>
              <a:rPr lang="en-US" dirty="0"/>
              <a:t>. After fulfilling the need the human being gets satisfied and his tension gets reduced.</a:t>
            </a:r>
          </a:p>
          <a:p>
            <a:pPr marL="0" indent="0">
              <a:buNone/>
            </a:pPr>
            <a:endParaRPr lang="en-IN" dirty="0"/>
          </a:p>
        </p:txBody>
      </p:sp>
    </p:spTree>
    <p:extLst>
      <p:ext uri="{BB962C8B-B14F-4D97-AF65-F5344CB8AC3E}">
        <p14:creationId xmlns:p14="http://schemas.microsoft.com/office/powerpoint/2010/main" val="5498670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1C551-801F-AB7A-A311-C02CE3BB413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3ADA7AC-C0EA-83D6-C879-A9C85A80BA24}"/>
              </a:ext>
            </a:extLst>
          </p:cNvPr>
          <p:cNvSpPr>
            <a:spLocks noGrp="1"/>
          </p:cNvSpPr>
          <p:nvPr>
            <p:ph idx="1"/>
          </p:nvPr>
        </p:nvSpPr>
        <p:spPr/>
        <p:txBody>
          <a:bodyPr/>
          <a:lstStyle/>
          <a:p>
            <a:r>
              <a:rPr lang="en-US" dirty="0"/>
              <a:t>For example, if an employee develops a need to earn more, this need will make him restless and he will start thinking how to satisfy his need. To satisfy his need he may think of working hard in organization and get promotion so he will start working hard. After sometime he will get incentives or increments or promotion which will satisfy his need.</a:t>
            </a:r>
            <a:endParaRPr lang="en-IN" dirty="0"/>
          </a:p>
        </p:txBody>
      </p:sp>
    </p:spTree>
    <p:extLst>
      <p:ext uri="{BB962C8B-B14F-4D97-AF65-F5344CB8AC3E}">
        <p14:creationId xmlns:p14="http://schemas.microsoft.com/office/powerpoint/2010/main" val="15393225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860E-FCBC-9B2D-B973-EC1F14E17830}"/>
              </a:ext>
            </a:extLst>
          </p:cNvPr>
          <p:cNvSpPr>
            <a:spLocks noGrp="1"/>
          </p:cNvSpPr>
          <p:nvPr>
            <p:ph type="title"/>
          </p:nvPr>
        </p:nvSpPr>
        <p:spPr/>
        <p:txBody>
          <a:bodyPr/>
          <a:lstStyle/>
          <a:p>
            <a:r>
              <a:rPr lang="en-IN" dirty="0"/>
              <a:t>Types of Motivation</a:t>
            </a:r>
          </a:p>
        </p:txBody>
      </p:sp>
      <p:sp>
        <p:nvSpPr>
          <p:cNvPr id="3" name="Content Placeholder 2">
            <a:extLst>
              <a:ext uri="{FF2B5EF4-FFF2-40B4-BE49-F238E27FC236}">
                <a16:creationId xmlns:a16="http://schemas.microsoft.com/office/drawing/2014/main" id="{8364A5B5-FA03-413D-32D2-93B3E6AEFA6A}"/>
              </a:ext>
            </a:extLst>
          </p:cNvPr>
          <p:cNvSpPr>
            <a:spLocks noGrp="1"/>
          </p:cNvSpPr>
          <p:nvPr>
            <p:ph idx="1"/>
          </p:nvPr>
        </p:nvSpPr>
        <p:spPr/>
        <p:txBody>
          <a:bodyPr/>
          <a:lstStyle/>
          <a:p>
            <a:r>
              <a:rPr lang="en-US" dirty="0"/>
              <a:t>The two types of motivation are:</a:t>
            </a:r>
          </a:p>
          <a:p>
            <a:endParaRPr lang="en-US" dirty="0"/>
          </a:p>
          <a:p>
            <a:r>
              <a:rPr lang="en-US" dirty="0"/>
              <a:t>Intrinsic motivation</a:t>
            </a:r>
          </a:p>
          <a:p>
            <a:r>
              <a:rPr lang="en-US" dirty="0"/>
              <a:t>Extrinsic motivation</a:t>
            </a:r>
            <a:endParaRPr lang="en-IN" dirty="0"/>
          </a:p>
        </p:txBody>
      </p:sp>
    </p:spTree>
    <p:extLst>
      <p:ext uri="{BB962C8B-B14F-4D97-AF65-F5344CB8AC3E}">
        <p14:creationId xmlns:p14="http://schemas.microsoft.com/office/powerpoint/2010/main" val="397784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6CDE-9F8B-A18C-385C-94CE2E54AC01}"/>
              </a:ext>
            </a:extLst>
          </p:cNvPr>
          <p:cNvSpPr>
            <a:spLocks noGrp="1"/>
          </p:cNvSpPr>
          <p:nvPr>
            <p:ph type="title"/>
          </p:nvPr>
        </p:nvSpPr>
        <p:spPr/>
        <p:txBody>
          <a:bodyPr/>
          <a:lstStyle/>
          <a:p>
            <a:r>
              <a:rPr lang="en-IN" dirty="0"/>
              <a:t>Max Wertheimer</a:t>
            </a:r>
          </a:p>
        </p:txBody>
      </p:sp>
      <p:sp>
        <p:nvSpPr>
          <p:cNvPr id="3" name="Content Placeholder 2">
            <a:extLst>
              <a:ext uri="{FF2B5EF4-FFF2-40B4-BE49-F238E27FC236}">
                <a16:creationId xmlns:a16="http://schemas.microsoft.com/office/drawing/2014/main" id="{ADD3417B-25AF-77EE-C7BE-3257953728F1}"/>
              </a:ext>
            </a:extLst>
          </p:cNvPr>
          <p:cNvSpPr>
            <a:spLocks noGrp="1"/>
          </p:cNvSpPr>
          <p:nvPr>
            <p:ph idx="1"/>
          </p:nvPr>
        </p:nvSpPr>
        <p:spPr/>
        <p:txBody>
          <a:bodyPr>
            <a:normAutofit lnSpcReduction="10000"/>
          </a:bodyPr>
          <a:lstStyle/>
          <a:p>
            <a:r>
              <a:rPr lang="en-US" dirty="0"/>
              <a:t>The inaugural article of Gestalt Psychology was Max Wertheimer’s </a:t>
            </a:r>
            <a:r>
              <a:rPr lang="en-US" i="1" dirty="0"/>
              <a:t>Experimental Studies of the Perception of Movement</a:t>
            </a:r>
            <a:r>
              <a:rPr lang="en-US" dirty="0"/>
              <a:t>, published in 1912.</a:t>
            </a:r>
          </a:p>
          <a:p>
            <a:r>
              <a:rPr lang="en-US" dirty="0"/>
              <a:t>Wertheimer, then at the Institute of Psychology in Frankfurt am Main, described a visual illusion called apparent motion in this article.</a:t>
            </a:r>
          </a:p>
          <a:p>
            <a:r>
              <a:rPr lang="en-US" dirty="0"/>
              <a:t>Apparent motion is the perception of movement that results from viewing a rapid sequence of static images, as happens in the movies or in flip books.</a:t>
            </a:r>
          </a:p>
          <a:p>
            <a:r>
              <a:rPr lang="en-US" dirty="0"/>
              <a:t>Wertheimer realized that the perception of the whole (the group of figures in a sequence) was radically different from the perception of its components (each static image).</a:t>
            </a:r>
          </a:p>
          <a:p>
            <a:pPr marL="0" indent="0">
              <a:buNone/>
            </a:pPr>
            <a:endParaRPr lang="en-US" dirty="0"/>
          </a:p>
          <a:p>
            <a:pPr marL="0" indent="0">
              <a:buNone/>
            </a:pPr>
            <a:endParaRPr lang="en-IN" dirty="0"/>
          </a:p>
        </p:txBody>
      </p:sp>
    </p:spTree>
    <p:extLst>
      <p:ext uri="{BB962C8B-B14F-4D97-AF65-F5344CB8AC3E}">
        <p14:creationId xmlns:p14="http://schemas.microsoft.com/office/powerpoint/2010/main" val="12830591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ypes of motivation">
            <a:extLst>
              <a:ext uri="{FF2B5EF4-FFF2-40B4-BE49-F238E27FC236}">
                <a16:creationId xmlns:a16="http://schemas.microsoft.com/office/drawing/2014/main" id="{E1FAE2E6-E09B-D135-136F-549C1D21B8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91386"/>
            <a:ext cx="12192000" cy="6528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9743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36D6D-B69C-DF33-7C69-D5064F94FD8E}"/>
              </a:ext>
            </a:extLst>
          </p:cNvPr>
          <p:cNvSpPr>
            <a:spLocks noGrp="1"/>
          </p:cNvSpPr>
          <p:nvPr>
            <p:ph type="title"/>
          </p:nvPr>
        </p:nvSpPr>
        <p:spPr/>
        <p:txBody>
          <a:bodyPr/>
          <a:lstStyle/>
          <a:p>
            <a:r>
              <a:rPr lang="en-IN" dirty="0"/>
              <a:t>Intrinsic motivation</a:t>
            </a:r>
          </a:p>
        </p:txBody>
      </p:sp>
      <p:sp>
        <p:nvSpPr>
          <p:cNvPr id="3" name="Content Placeholder 2">
            <a:extLst>
              <a:ext uri="{FF2B5EF4-FFF2-40B4-BE49-F238E27FC236}">
                <a16:creationId xmlns:a16="http://schemas.microsoft.com/office/drawing/2014/main" id="{A1D7378F-8CA1-9A10-D15B-8F7623602645}"/>
              </a:ext>
            </a:extLst>
          </p:cNvPr>
          <p:cNvSpPr>
            <a:spLocks noGrp="1"/>
          </p:cNvSpPr>
          <p:nvPr>
            <p:ph idx="1"/>
          </p:nvPr>
        </p:nvSpPr>
        <p:spPr/>
        <p:txBody>
          <a:bodyPr/>
          <a:lstStyle/>
          <a:p>
            <a:pPr fontAlgn="base"/>
            <a:r>
              <a:rPr lang="en-US" b="1" dirty="0">
                <a:hlinkClick r:id="rId2"/>
              </a:rPr>
              <a:t>Intrinsic motivation</a:t>
            </a:r>
            <a:r>
              <a:rPr lang="en-US" dirty="0"/>
              <a:t> can arise from self-generated factors that influence people’s behaviour. It is not created by external incentives.</a:t>
            </a:r>
          </a:p>
          <a:p>
            <a:pPr fontAlgn="base"/>
            <a:r>
              <a:rPr lang="en-US" dirty="0"/>
              <a:t>It can take the form of motivation by the work itself when individuals feel that their work is important, interesting and challenging and provides them with a reasonable degree of autonomy (freedom to act), opportunities to achieve and advance, and scope to use and develop their skills and abilities.</a:t>
            </a:r>
          </a:p>
          <a:p>
            <a:pPr marL="0" indent="0">
              <a:buNone/>
            </a:pPr>
            <a:endParaRPr lang="en-IN" dirty="0"/>
          </a:p>
        </p:txBody>
      </p:sp>
    </p:spTree>
    <p:extLst>
      <p:ext uri="{BB962C8B-B14F-4D97-AF65-F5344CB8AC3E}">
        <p14:creationId xmlns:p14="http://schemas.microsoft.com/office/powerpoint/2010/main" val="15464476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AAF50-BC32-27E9-E4A2-78D9A19DA5AC}"/>
              </a:ext>
            </a:extLst>
          </p:cNvPr>
          <p:cNvSpPr>
            <a:spLocks noGrp="1"/>
          </p:cNvSpPr>
          <p:nvPr>
            <p:ph type="title"/>
          </p:nvPr>
        </p:nvSpPr>
        <p:spPr/>
        <p:txBody>
          <a:bodyPr/>
          <a:lstStyle/>
          <a:p>
            <a:r>
              <a:rPr lang="en-IN" dirty="0"/>
              <a:t>Extrinsic motivation</a:t>
            </a:r>
          </a:p>
        </p:txBody>
      </p:sp>
      <p:sp>
        <p:nvSpPr>
          <p:cNvPr id="3" name="Content Placeholder 2">
            <a:extLst>
              <a:ext uri="{FF2B5EF4-FFF2-40B4-BE49-F238E27FC236}">
                <a16:creationId xmlns:a16="http://schemas.microsoft.com/office/drawing/2014/main" id="{2B8597A9-BC3C-CACC-CBD1-DECF2E0D21F0}"/>
              </a:ext>
            </a:extLst>
          </p:cNvPr>
          <p:cNvSpPr>
            <a:spLocks noGrp="1"/>
          </p:cNvSpPr>
          <p:nvPr>
            <p:ph idx="1"/>
          </p:nvPr>
        </p:nvSpPr>
        <p:spPr/>
        <p:txBody>
          <a:bodyPr/>
          <a:lstStyle/>
          <a:p>
            <a:pPr fontAlgn="base"/>
            <a:r>
              <a:rPr lang="en-US" b="1" dirty="0">
                <a:hlinkClick r:id="rId2"/>
              </a:rPr>
              <a:t>Extrinsic motivation</a:t>
            </a:r>
            <a:r>
              <a:rPr lang="en-US" dirty="0"/>
              <a:t> occurs when things are done to or for people to motivate them.</a:t>
            </a:r>
          </a:p>
          <a:p>
            <a:pPr fontAlgn="base"/>
            <a:r>
              <a:rPr lang="en-US" dirty="0"/>
              <a:t>These include rewards, such as incentives, increased pay, praise, or promotion; and punishments, such as disciplinary action, withholding pay, or criticism. Extrinsic motivators can have an immediate and powerful effect, but will not necessarily last long.</a:t>
            </a:r>
          </a:p>
          <a:p>
            <a:pPr marL="0" indent="0">
              <a:buNone/>
            </a:pPr>
            <a:endParaRPr lang="en-IN" dirty="0"/>
          </a:p>
        </p:txBody>
      </p:sp>
    </p:spTree>
    <p:extLst>
      <p:ext uri="{BB962C8B-B14F-4D97-AF65-F5344CB8AC3E}">
        <p14:creationId xmlns:p14="http://schemas.microsoft.com/office/powerpoint/2010/main" val="969700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086D6-31B5-5FEC-F4C0-F9B5C03288BE}"/>
              </a:ext>
            </a:extLst>
          </p:cNvPr>
          <p:cNvSpPr>
            <a:spLocks noGrp="1"/>
          </p:cNvSpPr>
          <p:nvPr>
            <p:ph type="title"/>
          </p:nvPr>
        </p:nvSpPr>
        <p:spPr/>
        <p:txBody>
          <a:bodyPr/>
          <a:lstStyle/>
          <a:p>
            <a:r>
              <a:rPr lang="en-IN" dirty="0"/>
              <a:t>Types of Motivation</a:t>
            </a:r>
          </a:p>
        </p:txBody>
      </p:sp>
      <p:sp>
        <p:nvSpPr>
          <p:cNvPr id="3" name="Content Placeholder 2">
            <a:extLst>
              <a:ext uri="{FF2B5EF4-FFF2-40B4-BE49-F238E27FC236}">
                <a16:creationId xmlns:a16="http://schemas.microsoft.com/office/drawing/2014/main" id="{2914CEFF-EDC7-0ABF-7A04-2687442B38AA}"/>
              </a:ext>
            </a:extLst>
          </p:cNvPr>
          <p:cNvSpPr>
            <a:spLocks noGrp="1"/>
          </p:cNvSpPr>
          <p:nvPr>
            <p:ph idx="1"/>
          </p:nvPr>
        </p:nvSpPr>
        <p:spPr/>
        <p:txBody>
          <a:bodyPr>
            <a:normAutofit fontScale="92500" lnSpcReduction="20000"/>
          </a:bodyPr>
          <a:lstStyle/>
          <a:p>
            <a:r>
              <a:rPr lang="en-US" b="1" dirty="0"/>
              <a:t>Achievement Motivation:  </a:t>
            </a:r>
            <a:r>
              <a:rPr lang="en-US" dirty="0"/>
              <a:t>It is the drive to pursue and attain goals. An individual with achievement motivation wishes to achieve objectives and advance up on the ladder of success. Here, accomplishment is important for its own shake and not for the rewards that accompany it. It is similar to ‘Kaizen’ approach of Japanese Management.</a:t>
            </a:r>
          </a:p>
          <a:p>
            <a:r>
              <a:rPr lang="en-US" b="1" dirty="0"/>
              <a:t>Affiliation Motivation:</a:t>
            </a:r>
            <a:r>
              <a:rPr lang="en-US" dirty="0"/>
              <a:t> It is a drive to relate to people on a social basis. Persons with affiliation motivation perform work better when they are complimented for their favorable attitudes and co-operation.</a:t>
            </a:r>
          </a:p>
          <a:p>
            <a:r>
              <a:rPr lang="en-US" b="1" dirty="0"/>
              <a:t>Competence Motivation:</a:t>
            </a:r>
            <a:r>
              <a:rPr lang="en-US" dirty="0"/>
              <a:t> It is the drive to be good at something, allowing the individual to perform high quality work. Competence motivated people seek job mastery, take pride in developing and using their problem-solving skills and strive to be creative when confronted with obstacles. They learn from their experience.</a:t>
            </a:r>
          </a:p>
          <a:p>
            <a:pPr marL="0" indent="0">
              <a:buNone/>
            </a:pPr>
            <a:endParaRPr lang="en-IN" dirty="0"/>
          </a:p>
        </p:txBody>
      </p:sp>
    </p:spTree>
    <p:extLst>
      <p:ext uri="{BB962C8B-B14F-4D97-AF65-F5344CB8AC3E}">
        <p14:creationId xmlns:p14="http://schemas.microsoft.com/office/powerpoint/2010/main" val="28175946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32DA5-F023-EEE5-ACB0-32A320D39511}"/>
              </a:ext>
            </a:extLst>
          </p:cNvPr>
          <p:cNvSpPr>
            <a:spLocks noGrp="1"/>
          </p:cNvSpPr>
          <p:nvPr>
            <p:ph idx="1"/>
          </p:nvPr>
        </p:nvSpPr>
        <p:spPr>
          <a:xfrm>
            <a:off x="838200" y="255180"/>
            <a:ext cx="10515600" cy="6453963"/>
          </a:xfrm>
        </p:spPr>
        <p:txBody>
          <a:bodyPr/>
          <a:lstStyle/>
          <a:p>
            <a:r>
              <a:rPr lang="en-US" b="1" dirty="0"/>
              <a:t>Power Motivation:</a:t>
            </a:r>
            <a:r>
              <a:rPr lang="en-US" dirty="0"/>
              <a:t> It is the drive to influence people and change situations. Power motivated people wish to create an impact on their organization and are willing to take risks to do so.</a:t>
            </a:r>
          </a:p>
          <a:p>
            <a:r>
              <a:rPr lang="en-US" b="1" dirty="0"/>
              <a:t>Attitude Motivation:</a:t>
            </a:r>
            <a:r>
              <a:rPr lang="en-US" dirty="0"/>
              <a:t> Attitude motivation is how people think and feel. It is their self confidence, their belief in themselves, their attitude to life. It is how they feel about the future and how they react to the past.</a:t>
            </a:r>
          </a:p>
          <a:p>
            <a:r>
              <a:rPr lang="en-US" b="1" dirty="0"/>
              <a:t>Incentive Motivation:</a:t>
            </a:r>
            <a:r>
              <a:rPr lang="en-US" dirty="0"/>
              <a:t> It is where a person or a team reaps a reward from an activity. It is “You do this and you get that”, attitude. It is the types of awards and prizes that drive people to work a little harder.</a:t>
            </a:r>
          </a:p>
          <a:p>
            <a:r>
              <a:rPr lang="en-US" b="1" dirty="0"/>
              <a:t>Fear Motivation:  </a:t>
            </a:r>
            <a:r>
              <a:rPr lang="en-US" dirty="0"/>
              <a:t>Fear motivation coercion’s a person to act against will. It is instantaneous and gets the job done quickly. It is helpful in the short run.</a:t>
            </a:r>
          </a:p>
          <a:p>
            <a:pPr marL="0" indent="0">
              <a:buNone/>
            </a:pPr>
            <a:endParaRPr lang="en-IN" dirty="0"/>
          </a:p>
        </p:txBody>
      </p:sp>
    </p:spTree>
    <p:extLst>
      <p:ext uri="{BB962C8B-B14F-4D97-AF65-F5344CB8AC3E}">
        <p14:creationId xmlns:p14="http://schemas.microsoft.com/office/powerpoint/2010/main" val="22817328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065E5-D381-2329-766B-EB21ADCDB566}"/>
              </a:ext>
            </a:extLst>
          </p:cNvPr>
          <p:cNvSpPr>
            <a:spLocks noGrp="1"/>
          </p:cNvSpPr>
          <p:nvPr>
            <p:ph type="title"/>
          </p:nvPr>
        </p:nvSpPr>
        <p:spPr/>
        <p:txBody>
          <a:bodyPr/>
          <a:lstStyle/>
          <a:p>
            <a:r>
              <a:rPr lang="en-IN" dirty="0"/>
              <a:t>Features of Motivation</a:t>
            </a:r>
          </a:p>
        </p:txBody>
      </p:sp>
      <p:sp>
        <p:nvSpPr>
          <p:cNvPr id="3" name="Content Placeholder 2">
            <a:extLst>
              <a:ext uri="{FF2B5EF4-FFF2-40B4-BE49-F238E27FC236}">
                <a16:creationId xmlns:a16="http://schemas.microsoft.com/office/drawing/2014/main" id="{7DB1380C-CB48-C7EF-8E0D-0CA27223C568}"/>
              </a:ext>
            </a:extLst>
          </p:cNvPr>
          <p:cNvSpPr>
            <a:spLocks noGrp="1"/>
          </p:cNvSpPr>
          <p:nvPr>
            <p:ph idx="1"/>
          </p:nvPr>
        </p:nvSpPr>
        <p:spPr/>
        <p:txBody>
          <a:bodyPr>
            <a:normAutofit fontScale="77500" lnSpcReduction="20000"/>
          </a:bodyPr>
          <a:lstStyle/>
          <a:p>
            <a:r>
              <a:rPr lang="en-US" b="1" dirty="0"/>
              <a:t>Motivation is a psychological phenomenon</a:t>
            </a:r>
            <a:r>
              <a:rPr lang="en-US" dirty="0"/>
              <a:t>. Motivation is an internal feeling which means it cannot be forced on employees. The internal feelings such as need, desire, aspirations etc. influence human behavior to behave in a particular manner. For example, desire to have a new house, respect and recognition etc.</a:t>
            </a:r>
          </a:p>
          <a:p>
            <a:r>
              <a:rPr lang="en-US" b="1" dirty="0"/>
              <a:t>Motivation produces goal directed behavior</a:t>
            </a:r>
            <a:r>
              <a:rPr lang="en-US" dirty="0"/>
              <a:t>. Motivation induces people to behave in such a manner so that they can achieve their goal. Motivated person need no supervision or direction. He will always work in desired manner. For example of a person has a motive to get promotion so he will work efficiently to get promotion.</a:t>
            </a:r>
          </a:p>
          <a:p>
            <a:r>
              <a:rPr lang="en-US" b="1" dirty="0"/>
              <a:t>Motivators can be positive as well as negative</a:t>
            </a:r>
            <a:r>
              <a:rPr lang="en-US" dirty="0"/>
              <a:t>. To motivate employees managers use various motivators. Some motivators are positive and some are negative few examples of positive motivators are promotion, increment, bonus, respect, recognition etc. if employee does not improve his performance with positive motivators then manager uses negative motivators such as warning, issue o memo, demotion, stopping increments etc. sometimes fear of negative motivators also induces person to behave in a desired manner.</a:t>
            </a:r>
          </a:p>
          <a:p>
            <a:pPr marL="0" indent="0">
              <a:buNone/>
            </a:pPr>
            <a:endParaRPr lang="en-IN" dirty="0"/>
          </a:p>
        </p:txBody>
      </p:sp>
    </p:spTree>
    <p:extLst>
      <p:ext uri="{BB962C8B-B14F-4D97-AF65-F5344CB8AC3E}">
        <p14:creationId xmlns:p14="http://schemas.microsoft.com/office/powerpoint/2010/main" val="4392260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315A08-D2B5-5627-7802-301A902432A4}"/>
              </a:ext>
            </a:extLst>
          </p:cNvPr>
          <p:cNvSpPr>
            <a:spLocks noGrp="1"/>
          </p:cNvSpPr>
          <p:nvPr>
            <p:ph idx="1"/>
          </p:nvPr>
        </p:nvSpPr>
        <p:spPr>
          <a:xfrm>
            <a:off x="838200" y="170121"/>
            <a:ext cx="10515600" cy="6006842"/>
          </a:xfrm>
        </p:spPr>
        <p:txBody>
          <a:bodyPr/>
          <a:lstStyle/>
          <a:p>
            <a:r>
              <a:rPr lang="en-US" b="1" dirty="0"/>
              <a:t>Motivation is a complex process</a:t>
            </a:r>
            <a:r>
              <a:rPr lang="en-US" dirty="0"/>
              <a:t>. Motivation is a complex and difficult task. In order to motivate people a manager must understand various types of human need. Human needs are mental feelings which can be measured accurately. If manager measures them accurately then also every person uses different approaches to satisfy his need. Some get satisfied with monetary incentives, some with non-monetary, some with positive and some with negative motivators. So it is not possible to make generalization in motivation.</a:t>
            </a:r>
          </a:p>
          <a:p>
            <a:r>
              <a:rPr lang="en-US" b="1" dirty="0"/>
              <a:t>Motivation is a dynamic and continuous process</a:t>
            </a:r>
            <a:r>
              <a:rPr lang="en-US" dirty="0"/>
              <a:t>. Human beings are ever-changing. Human needs are unlimited and go on changing continuously. Satisfaction of one need gives rise to another so managers have to continuously perform the function of motivation.</a:t>
            </a:r>
          </a:p>
          <a:p>
            <a:pPr marL="0" indent="0">
              <a:buNone/>
            </a:pPr>
            <a:endParaRPr lang="en-IN" dirty="0"/>
          </a:p>
        </p:txBody>
      </p:sp>
    </p:spTree>
    <p:extLst>
      <p:ext uri="{BB962C8B-B14F-4D97-AF65-F5344CB8AC3E}">
        <p14:creationId xmlns:p14="http://schemas.microsoft.com/office/powerpoint/2010/main" val="29864685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7D9B8-E0B7-4D7E-0F3C-EF17C958678F}"/>
              </a:ext>
            </a:extLst>
          </p:cNvPr>
          <p:cNvSpPr>
            <a:spLocks noGrp="1"/>
          </p:cNvSpPr>
          <p:nvPr>
            <p:ph type="title"/>
          </p:nvPr>
        </p:nvSpPr>
        <p:spPr/>
        <p:txBody>
          <a:bodyPr/>
          <a:lstStyle/>
          <a:p>
            <a:r>
              <a:rPr lang="en-IN" dirty="0"/>
              <a:t>Importance of Motivation</a:t>
            </a:r>
          </a:p>
        </p:txBody>
      </p:sp>
      <p:sp>
        <p:nvSpPr>
          <p:cNvPr id="3" name="Content Placeholder 2">
            <a:extLst>
              <a:ext uri="{FF2B5EF4-FFF2-40B4-BE49-F238E27FC236}">
                <a16:creationId xmlns:a16="http://schemas.microsoft.com/office/drawing/2014/main" id="{C434B1AF-AF5A-11C5-4A54-B49DE9156DD3}"/>
              </a:ext>
            </a:extLst>
          </p:cNvPr>
          <p:cNvSpPr>
            <a:spLocks noGrp="1"/>
          </p:cNvSpPr>
          <p:nvPr>
            <p:ph idx="1"/>
          </p:nvPr>
        </p:nvSpPr>
        <p:spPr/>
        <p:txBody>
          <a:bodyPr>
            <a:normAutofit fontScale="77500" lnSpcReduction="20000"/>
          </a:bodyPr>
          <a:lstStyle/>
          <a:p>
            <a:r>
              <a:rPr lang="en-US" dirty="0"/>
              <a:t>Motivation helps to change from negative attitude to positive attitude. Without motivation the employees try to perform minimum activities in the organization. But the motivation fills in the desire to perform to their maximum level. All the resources of the organization are of no use unless and until the employees use these resources. The motivated employees make best use of the resources.</a:t>
            </a:r>
          </a:p>
          <a:p>
            <a:r>
              <a:rPr lang="en-US" dirty="0"/>
              <a:t>Motivation improves performance level of employees. The motivation improves the efficiency level of employees which means the employees start performing the job to the best of their ability with minimum wastage of time and resources because motivated employees always go for best utilization of resources. The motivation bridges the gap between the ability to work   and willingness always improves efficiency.</a:t>
            </a:r>
          </a:p>
          <a:p>
            <a:r>
              <a:rPr lang="en-US" dirty="0"/>
              <a:t>Help in achieving the </a:t>
            </a:r>
            <a:r>
              <a:rPr lang="en-US" u="sng" dirty="0">
                <a:hlinkClick r:id="rId2" tooltip="Organizational Goals"/>
              </a:rPr>
              <a:t>organizational goals</a:t>
            </a:r>
            <a:r>
              <a:rPr lang="en-US" dirty="0"/>
              <a:t>. The motivated employees always try to achieve the organizational goal and contribute their best efforts for the realization of organizational goal as they know with the achievement of organizational goal only they can achieve their personal goal. All the employees contribute their efforts in one direction of accomplishment of goal.</a:t>
            </a:r>
          </a:p>
          <a:p>
            <a:pPr marL="0" indent="0">
              <a:buNone/>
            </a:pPr>
            <a:endParaRPr lang="en-IN" dirty="0"/>
          </a:p>
        </p:txBody>
      </p:sp>
    </p:spTree>
    <p:extLst>
      <p:ext uri="{BB962C8B-B14F-4D97-AF65-F5344CB8AC3E}">
        <p14:creationId xmlns:p14="http://schemas.microsoft.com/office/powerpoint/2010/main" val="12443012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B2E08B-D736-4D5B-8C0D-07F99F5F51F4}"/>
              </a:ext>
            </a:extLst>
          </p:cNvPr>
          <p:cNvSpPr>
            <a:spLocks noGrp="1"/>
          </p:cNvSpPr>
          <p:nvPr>
            <p:ph idx="1"/>
          </p:nvPr>
        </p:nvSpPr>
        <p:spPr>
          <a:xfrm>
            <a:off x="838200" y="116958"/>
            <a:ext cx="10515600" cy="6060005"/>
          </a:xfrm>
        </p:spPr>
        <p:txBody>
          <a:bodyPr>
            <a:normAutofit fontScale="92500" lnSpcReduction="20000"/>
          </a:bodyPr>
          <a:lstStyle/>
          <a:p>
            <a:r>
              <a:rPr lang="en-US" dirty="0"/>
              <a:t>Motivation creates supportive work environment. In motivation the relations between superior and subordinates are always improved. When the employees get their need satisfied or get the recognition and respect in the organization then they always offer a supportive hand to superiors. There is more co-operation and co-ordination in the organization and all the employees work with the team spirit.</a:t>
            </a:r>
          </a:p>
          <a:p>
            <a:r>
              <a:rPr lang="en-US" dirty="0"/>
              <a:t>Motivation helps the managers to introduce changes. The motivated employees show less resistance in accepting the changes according to changes in the business environment because they know if the changes are not implements in the organization, not only the organization will lose by this but the employees also will find it difficult to get their needs fulfilled. Motivated employees are always supportive and co-operative in accepting changes in the organization.</a:t>
            </a:r>
          </a:p>
          <a:p>
            <a:r>
              <a:rPr lang="en-US" dirty="0"/>
              <a:t>Reduction in Employee Turnover. The motivation creates confidence in the employees to get their need satisfied in the organization itself. They always select the alternative to remain in the organization and increase their earning rather than leaving the organization and increasing their earnings. With motivation employee turnovers are less because the satisfied employees never leave the job.</a:t>
            </a:r>
            <a:endParaRPr lang="en-IN" dirty="0"/>
          </a:p>
        </p:txBody>
      </p:sp>
    </p:spTree>
    <p:extLst>
      <p:ext uri="{BB962C8B-B14F-4D97-AF65-F5344CB8AC3E}">
        <p14:creationId xmlns:p14="http://schemas.microsoft.com/office/powerpoint/2010/main" val="35743098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681B0-595E-418E-B21D-CD6A1FA7794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D7AD1FC-8E83-17D1-958F-BC7F1E5A611A}"/>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t>               </a:t>
            </a:r>
            <a:r>
              <a:rPr lang="en-US" b="1" dirty="0"/>
              <a:t>Thank You and good luck for examination. </a:t>
            </a:r>
          </a:p>
          <a:p>
            <a:pPr marL="0" indent="0">
              <a:buNone/>
            </a:pPr>
            <a:r>
              <a:rPr lang="en-US" b="1" dirty="0"/>
              <a:t>                                 God bless you all </a:t>
            </a:r>
            <a:endParaRPr lang="en-IN" b="1" dirty="0"/>
          </a:p>
        </p:txBody>
      </p:sp>
    </p:spTree>
    <p:extLst>
      <p:ext uri="{BB962C8B-B14F-4D97-AF65-F5344CB8AC3E}">
        <p14:creationId xmlns:p14="http://schemas.microsoft.com/office/powerpoint/2010/main" val="900718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72077-A458-0086-B92C-BF28A86DFC57}"/>
              </a:ext>
            </a:extLst>
          </p:cNvPr>
          <p:cNvSpPr>
            <a:spLocks noGrp="1"/>
          </p:cNvSpPr>
          <p:nvPr>
            <p:ph type="title"/>
          </p:nvPr>
        </p:nvSpPr>
        <p:spPr/>
        <p:txBody>
          <a:bodyPr/>
          <a:lstStyle/>
          <a:p>
            <a:r>
              <a:rPr lang="en-IN" dirty="0"/>
              <a:t>Wolfgang Köhler</a:t>
            </a:r>
          </a:p>
        </p:txBody>
      </p:sp>
      <p:sp>
        <p:nvSpPr>
          <p:cNvPr id="3" name="Content Placeholder 2">
            <a:extLst>
              <a:ext uri="{FF2B5EF4-FFF2-40B4-BE49-F238E27FC236}">
                <a16:creationId xmlns:a16="http://schemas.microsoft.com/office/drawing/2014/main" id="{ABA270F0-A176-1385-19D9-042664EE075C}"/>
              </a:ext>
            </a:extLst>
          </p:cNvPr>
          <p:cNvSpPr>
            <a:spLocks noGrp="1"/>
          </p:cNvSpPr>
          <p:nvPr>
            <p:ph idx="1"/>
          </p:nvPr>
        </p:nvSpPr>
        <p:spPr/>
        <p:txBody>
          <a:bodyPr>
            <a:normAutofit fontScale="92500"/>
          </a:bodyPr>
          <a:lstStyle/>
          <a:p>
            <a:r>
              <a:rPr lang="en-US" dirty="0"/>
              <a:t>Wolfgang Köhler was particularly interested in physics and natural sciences.</a:t>
            </a:r>
          </a:p>
          <a:p>
            <a:r>
              <a:rPr lang="en-US" dirty="0"/>
              <a:t>He introduced the concept of psychophysical isomorphism – arguing that how a stimulus is received is influenced by the brain’s general state while perceiving it (</a:t>
            </a:r>
            <a:r>
              <a:rPr lang="en-US" dirty="0" err="1"/>
              <a:t>Shelvock</a:t>
            </a:r>
            <a:r>
              <a:rPr lang="en-US" dirty="0"/>
              <a:t>, 2016).</a:t>
            </a:r>
          </a:p>
          <a:p>
            <a:r>
              <a:rPr lang="en-US" dirty="0"/>
              <a:t>He believed that organic processes tend to evolve to a state of equilibrium – like soap bubbles, that start in various shapes but always change into perfect spheres because that is their minimum energy state.</a:t>
            </a:r>
          </a:p>
          <a:p>
            <a:r>
              <a:rPr lang="en-US" dirty="0"/>
              <a:t>In the same way, the human brain would “converge” towards a minimum energy state through a process of simplifying perception – a mechanism that he called </a:t>
            </a:r>
            <a:r>
              <a:rPr lang="en-US" dirty="0" err="1"/>
              <a:t>Pragnanz</a:t>
            </a:r>
            <a:r>
              <a:rPr lang="en-US" dirty="0"/>
              <a:t> (Rock &amp; Palmer, 1990).</a:t>
            </a:r>
          </a:p>
          <a:p>
            <a:pPr marL="0" indent="0">
              <a:buNone/>
            </a:pPr>
            <a:endParaRPr lang="en-IN" dirty="0"/>
          </a:p>
        </p:txBody>
      </p:sp>
    </p:spTree>
    <p:extLst>
      <p:ext uri="{BB962C8B-B14F-4D97-AF65-F5344CB8AC3E}">
        <p14:creationId xmlns:p14="http://schemas.microsoft.com/office/powerpoint/2010/main" val="451870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70354-04A6-2E31-0BB4-C450024D57CC}"/>
              </a:ext>
            </a:extLst>
          </p:cNvPr>
          <p:cNvSpPr>
            <a:spLocks noGrp="1"/>
          </p:cNvSpPr>
          <p:nvPr>
            <p:ph type="title"/>
          </p:nvPr>
        </p:nvSpPr>
        <p:spPr/>
        <p:txBody>
          <a:bodyPr/>
          <a:lstStyle/>
          <a:p>
            <a:r>
              <a:rPr lang="en-IN" dirty="0"/>
              <a:t>Kurt Koffka</a:t>
            </a:r>
          </a:p>
        </p:txBody>
      </p:sp>
      <p:sp>
        <p:nvSpPr>
          <p:cNvPr id="3" name="Content Placeholder 2">
            <a:extLst>
              <a:ext uri="{FF2B5EF4-FFF2-40B4-BE49-F238E27FC236}">
                <a16:creationId xmlns:a16="http://schemas.microsoft.com/office/drawing/2014/main" id="{350DCA1B-C7F1-33CB-C134-FE014ABD2F5E}"/>
              </a:ext>
            </a:extLst>
          </p:cNvPr>
          <p:cNvSpPr>
            <a:spLocks noGrp="1"/>
          </p:cNvSpPr>
          <p:nvPr>
            <p:ph idx="1"/>
          </p:nvPr>
        </p:nvSpPr>
        <p:spPr/>
        <p:txBody>
          <a:bodyPr/>
          <a:lstStyle/>
          <a:p>
            <a:r>
              <a:rPr lang="en-US" dirty="0"/>
              <a:t>Koffka contributed to expanding Gestalt applications beyond visual perception.</a:t>
            </a:r>
          </a:p>
          <a:p>
            <a:r>
              <a:rPr lang="en-US" dirty="0"/>
              <a:t>In his major article, </a:t>
            </a:r>
            <a:r>
              <a:rPr lang="en-US" i="1" dirty="0"/>
              <a:t>Principles of Gestalt psychology</a:t>
            </a:r>
            <a:r>
              <a:rPr lang="en-US" dirty="0"/>
              <a:t> (1935) he detailed the application of the Gestalt Laws to topics such as motor action, learning and memory, personality and society.</a:t>
            </a:r>
          </a:p>
          <a:p>
            <a:r>
              <a:rPr lang="en-US" dirty="0"/>
              <a:t>He also played a key role in taking the Gestalt Theory to the United States, to where he emigrated after the rise of Nazism in Germany.</a:t>
            </a:r>
          </a:p>
          <a:p>
            <a:pPr marL="0" indent="0">
              <a:buNone/>
            </a:pPr>
            <a:endParaRPr lang="en-IN" dirty="0"/>
          </a:p>
        </p:txBody>
      </p:sp>
    </p:spTree>
    <p:extLst>
      <p:ext uri="{BB962C8B-B14F-4D97-AF65-F5344CB8AC3E}">
        <p14:creationId xmlns:p14="http://schemas.microsoft.com/office/powerpoint/2010/main" val="1077710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8F9F0-0374-F66D-6C61-8525B1CD850F}"/>
              </a:ext>
            </a:extLst>
          </p:cNvPr>
          <p:cNvSpPr>
            <a:spLocks noGrp="1"/>
          </p:cNvSpPr>
          <p:nvPr>
            <p:ph type="title"/>
          </p:nvPr>
        </p:nvSpPr>
        <p:spPr/>
        <p:txBody>
          <a:bodyPr/>
          <a:lstStyle/>
          <a:p>
            <a:r>
              <a:rPr lang="en-IN" dirty="0"/>
              <a:t>Gestalt principles</a:t>
            </a:r>
          </a:p>
        </p:txBody>
      </p:sp>
      <p:sp>
        <p:nvSpPr>
          <p:cNvPr id="3" name="Content Placeholder 2">
            <a:extLst>
              <a:ext uri="{FF2B5EF4-FFF2-40B4-BE49-F238E27FC236}">
                <a16:creationId xmlns:a16="http://schemas.microsoft.com/office/drawing/2014/main" id="{780A629A-8AD0-506F-E255-61D4387BE807}"/>
              </a:ext>
            </a:extLst>
          </p:cNvPr>
          <p:cNvSpPr>
            <a:spLocks noGrp="1"/>
          </p:cNvSpPr>
          <p:nvPr>
            <p:ph idx="1"/>
          </p:nvPr>
        </p:nvSpPr>
        <p:spPr/>
        <p:txBody>
          <a:bodyPr>
            <a:normAutofit fontScale="92500" lnSpcReduction="20000"/>
          </a:bodyPr>
          <a:lstStyle/>
          <a:p>
            <a:r>
              <a:rPr lang="en-US" dirty="0"/>
              <a:t>Gestalt’s principles, or Laws of Perception, were formalized by Wertheimer in a treaty published in 1923, and further elaborated by Köhler, Koffka, and Metzger.</a:t>
            </a:r>
          </a:p>
          <a:p>
            <a:r>
              <a:rPr lang="en-US" dirty="0"/>
              <a:t>The principles are grounded on the human natural tendency of finding order in disorder – a process that happens in the brain, not in the sensory organs such as the eye.</a:t>
            </a:r>
          </a:p>
          <a:p>
            <a:r>
              <a:rPr lang="en-US" dirty="0"/>
              <a:t>According to Wertheimer, the mind “makes sense” of stimulus captured by the eyes following a predictable set of principles.</a:t>
            </a:r>
          </a:p>
          <a:p>
            <a:r>
              <a:rPr lang="en-US" dirty="0"/>
              <a:t>The brain applies these principles to enable individuals to perceive uniform forms rather than simply collections of unconnected images.</a:t>
            </a:r>
          </a:p>
          <a:p>
            <a:r>
              <a:rPr lang="en-US" dirty="0"/>
              <a:t>Although these principles operate in a predictable way, they are actually mental shortcuts to interpreting information.</a:t>
            </a:r>
          </a:p>
          <a:p>
            <a:pPr marL="0" indent="0">
              <a:buNone/>
            </a:pPr>
            <a:endParaRPr lang="en-IN" dirty="0"/>
          </a:p>
        </p:txBody>
      </p:sp>
    </p:spTree>
    <p:extLst>
      <p:ext uri="{BB962C8B-B14F-4D97-AF65-F5344CB8AC3E}">
        <p14:creationId xmlns:p14="http://schemas.microsoft.com/office/powerpoint/2010/main" val="359514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6B10F-1F51-3CBF-D526-D905B575A01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AAB5890-206C-2E9F-02CB-1D7A20B831DD}"/>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3610096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815</TotalTime>
  <Words>3872</Words>
  <Application>Microsoft Office PowerPoint</Application>
  <PresentationFormat>Widescreen</PresentationFormat>
  <Paragraphs>145</Paragraphs>
  <Slides>59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Arial</vt:lpstr>
      <vt:lpstr>Calibri</vt:lpstr>
      <vt:lpstr>Calibri Light</vt:lpstr>
      <vt:lpstr>Office Theme</vt:lpstr>
      <vt:lpstr>PowerPoint Presentation</vt:lpstr>
      <vt:lpstr>What is Gestalt Psychology?</vt:lpstr>
      <vt:lpstr>PowerPoint Presentation</vt:lpstr>
      <vt:lpstr>Gestalt Psychologists</vt:lpstr>
      <vt:lpstr>Max Wertheimer</vt:lpstr>
      <vt:lpstr>Wolfgang Köhler</vt:lpstr>
      <vt:lpstr>Kurt Koffka</vt:lpstr>
      <vt:lpstr>Gestalt principles</vt:lpstr>
      <vt:lpstr>PowerPoint Presentation</vt:lpstr>
      <vt:lpstr>How the Gestalt Approach Formed?</vt:lpstr>
      <vt:lpstr>PowerPoint Presentation</vt:lpstr>
      <vt:lpstr>Insight Learning Theory:</vt:lpstr>
      <vt:lpstr>PowerPoint Presentation</vt:lpstr>
      <vt:lpstr>KOHLER’S EXPERIMENTS</vt:lpstr>
      <vt:lpstr>PowerPoint Presentation</vt:lpstr>
      <vt:lpstr>PowerPoint Presentation</vt:lpstr>
      <vt:lpstr>PowerPoint Presentation</vt:lpstr>
      <vt:lpstr>PowerPoint Presentation</vt:lpstr>
      <vt:lpstr>STEPS IN INSIGHT LEARNING:</vt:lpstr>
      <vt:lpstr>PowerPoint Presentation</vt:lpstr>
      <vt:lpstr>GESTALT LAWS OF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EDUCATIONAL IMPLICATIONS OF GESTALT THEORY</vt:lpstr>
      <vt:lpstr>PowerPoint Presentation</vt:lpstr>
      <vt:lpstr>Transfer of Learning</vt:lpstr>
      <vt:lpstr>Definition of Transfer of learning</vt:lpstr>
      <vt:lpstr>Types of Transfer of learning or Training</vt:lpstr>
      <vt:lpstr>Positive Transfer:</vt:lpstr>
      <vt:lpstr>Negative Transfer:</vt:lpstr>
      <vt:lpstr>Zero Transfer</vt:lpstr>
      <vt:lpstr>PowerPoint Presentation</vt:lpstr>
      <vt:lpstr>Motivation – Definition, Process, Types, Features and Importance</vt:lpstr>
      <vt:lpstr>Definitions of  Motivation</vt:lpstr>
      <vt:lpstr>PowerPoint Presentation</vt:lpstr>
      <vt:lpstr>Process of Motivation</vt:lpstr>
      <vt:lpstr>PowerPoint Presentation</vt:lpstr>
      <vt:lpstr>PowerPoint Presentation</vt:lpstr>
      <vt:lpstr>Types of Motivation</vt:lpstr>
      <vt:lpstr>PowerPoint Presentation</vt:lpstr>
      <vt:lpstr>Intrinsic motivation</vt:lpstr>
      <vt:lpstr>Extrinsic motivation</vt:lpstr>
      <vt:lpstr>Types of Motivation</vt:lpstr>
      <vt:lpstr>PowerPoint Presentation</vt:lpstr>
      <vt:lpstr>Features of Motivation</vt:lpstr>
      <vt:lpstr>PowerPoint Presentation</vt:lpstr>
      <vt:lpstr>Importance of Motivation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Uttam Das</dc:creator>
  <cp:lastModifiedBy>Uttam Das</cp:lastModifiedBy>
  <cp:revision>222</cp:revision>
  <dcterms:created xsi:type="dcterms:W3CDTF">2025-09-05T09:51:38Z</dcterms:created>
  <dcterms:modified xsi:type="dcterms:W3CDTF">2025-12-14T16:56:46Z</dcterms:modified>
</cp:coreProperties>
</file>