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71" r:id="rId7"/>
    <p:sldId id="270" r:id="rId8"/>
    <p:sldId id="262" r:id="rId9"/>
    <p:sldId id="263" r:id="rId10"/>
    <p:sldId id="269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25E00-26BF-411E-A83B-F53435BD24AE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1CC-7A8A-486D-A860-977ADF1DBA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58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 Lesson Planning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1CC-7A8A-486D-A860-977ADF1DBAA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88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6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3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95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8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87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8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58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7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6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9E0AB6-5ECC-4388-A779-5591EDCF7102}" type="datetimeFigureOut">
              <a:rPr lang="en-IN" smtClean="0"/>
              <a:t>12-12-2025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DCEF3E-7AA0-4B2E-8E02-E4F2290B7C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76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D2D141-8917-8307-E03B-3C2F9EF0153C}"/>
              </a:ext>
            </a:extLst>
          </p:cNvPr>
          <p:cNvSpPr txBox="1"/>
          <p:nvPr/>
        </p:nvSpPr>
        <p:spPr>
          <a:xfrm>
            <a:off x="1479001" y="411747"/>
            <a:ext cx="9514389" cy="546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>
                <a:latin typeface="Arial Black" panose="020B0A04020102020204" pitchFamily="34" charset="0"/>
              </a:rPr>
              <a:t>Unit: 5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Models Lesson Planning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Herbartian Approach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RCEM Approach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5E Model</a:t>
            </a:r>
            <a:endParaRPr lang="en-IN" sz="3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4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231DF-CEB0-A004-C62C-F3CE247E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2" y="321276"/>
            <a:ext cx="11491783" cy="61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50CE77-A867-4539-4874-51D7616FC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74163"/>
              </p:ext>
            </p:extLst>
          </p:nvPr>
        </p:nvGraphicFramePr>
        <p:xfrm>
          <a:off x="394856" y="276811"/>
          <a:ext cx="11471565" cy="6281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635">
                  <a:extLst>
                    <a:ext uri="{9D8B030D-6E8A-4147-A177-3AD203B41FA5}">
                      <a16:colId xmlns:a16="http://schemas.microsoft.com/office/drawing/2014/main" val="516811982"/>
                    </a:ext>
                  </a:extLst>
                </a:gridCol>
                <a:gridCol w="5133109">
                  <a:extLst>
                    <a:ext uri="{9D8B030D-6E8A-4147-A177-3AD203B41FA5}">
                      <a16:colId xmlns:a16="http://schemas.microsoft.com/office/drawing/2014/main" val="3706327449"/>
                    </a:ext>
                  </a:extLst>
                </a:gridCol>
                <a:gridCol w="4779821">
                  <a:extLst>
                    <a:ext uri="{9D8B030D-6E8A-4147-A177-3AD203B41FA5}">
                      <a16:colId xmlns:a16="http://schemas.microsoft.com/office/drawing/2014/main" val="704647157"/>
                    </a:ext>
                  </a:extLst>
                </a:gridCol>
              </a:tblGrid>
              <a:tr h="202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Behavior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Behavior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326704219"/>
                  </a:ext>
                </a:extLst>
              </a:tr>
              <a:tr h="1992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Engage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Motivates and creates interest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Taps into students' existing knowledge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Raises questions and encourages responses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Acts as a facilitator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Listens attentively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Asks questions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I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Shows interest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Engages in activities and forms hypotheses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3871631234"/>
                  </a:ext>
                </a:extLst>
              </a:tr>
              <a:tr h="1992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Explore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Observes and listens to student interactions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Asks inquiry-based questions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Provides time for reflection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Encourages cooperative learning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Participates in activities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I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Listens and shares ideas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Records observations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Discusses alternatives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721838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42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CC5F-8F65-8ED0-31AD-596EBA18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C06554-5116-F0B6-4106-CAD4D224D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40562"/>
              </p:ext>
            </p:extLst>
          </p:nvPr>
        </p:nvGraphicFramePr>
        <p:xfrm>
          <a:off x="274320" y="112656"/>
          <a:ext cx="11711733" cy="6565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516811982"/>
                    </a:ext>
                  </a:extLst>
                </a:gridCol>
                <a:gridCol w="5223510">
                  <a:extLst>
                    <a:ext uri="{9D8B030D-6E8A-4147-A177-3AD203B41FA5}">
                      <a16:colId xmlns:a16="http://schemas.microsoft.com/office/drawing/2014/main" val="3706327449"/>
                    </a:ext>
                  </a:extLst>
                </a:gridCol>
                <a:gridCol w="4922313">
                  <a:extLst>
                    <a:ext uri="{9D8B030D-6E8A-4147-A177-3AD203B41FA5}">
                      <a16:colId xmlns:a16="http://schemas.microsoft.com/office/drawing/2014/main" val="704647157"/>
                    </a:ext>
                  </a:extLst>
                </a:gridCol>
              </a:tblGrid>
              <a:tr h="506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Behavior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Behavior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326704219"/>
                  </a:ext>
                </a:extLst>
              </a:tr>
              <a:tr h="346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Provides definitions and explanations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Listens and builds on student discussions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Asks for clarification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Uses prior knowledge to enhance learning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Explains in own words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I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Applies new concepts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I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Uses formal terms and definitions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Engages positively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2427587247"/>
                  </a:ext>
                </a:extLst>
              </a:tr>
              <a:tr h="2479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Elaborate</a:t>
                      </a:r>
                      <a:endParaRPr lang="en-IN" sz="2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Encourages application in various contexts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Uses new terms and definitions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Explains and questions effectively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Applies concepts to new scenarios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Extends understanding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Uses formal language and terms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197725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8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CB858-92D2-0CEC-C4E4-3C1CFCDF4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E2B95D-8F38-D650-6806-CFF82882F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64761"/>
              </p:ext>
            </p:extLst>
          </p:nvPr>
        </p:nvGraphicFramePr>
        <p:xfrm>
          <a:off x="394856" y="403108"/>
          <a:ext cx="11381133" cy="5991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348">
                  <a:extLst>
                    <a:ext uri="{9D8B030D-6E8A-4147-A177-3AD203B41FA5}">
                      <a16:colId xmlns:a16="http://schemas.microsoft.com/office/drawing/2014/main" val="516811982"/>
                    </a:ext>
                  </a:extLst>
                </a:gridCol>
                <a:gridCol w="5092644">
                  <a:extLst>
                    <a:ext uri="{9D8B030D-6E8A-4147-A177-3AD203B41FA5}">
                      <a16:colId xmlns:a16="http://schemas.microsoft.com/office/drawing/2014/main" val="3706327449"/>
                    </a:ext>
                  </a:extLst>
                </a:gridCol>
                <a:gridCol w="4742141">
                  <a:extLst>
                    <a:ext uri="{9D8B030D-6E8A-4147-A177-3AD203B41FA5}">
                      <a16:colId xmlns:a16="http://schemas.microsoft.com/office/drawing/2014/main" val="704647157"/>
                    </a:ext>
                  </a:extLst>
                </a:gridCol>
              </a:tblGrid>
              <a:tr h="996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Behavior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Behavior</a:t>
                      </a:r>
                      <a:endParaRPr lang="en-IN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326704219"/>
                  </a:ext>
                </a:extLst>
              </a:tr>
              <a:tr h="499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Evaluate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Observes and assesses student behaviours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Encourages self-assessment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Asks open-ended questions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Provides reasonable conclusions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Demonstrates understanding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IN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Evaluates own progress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Responds to open-ended questions</a:t>
                      </a:r>
                      <a:endParaRPr lang="en-IN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8" marR="47548" marT="47548" marB="47548"/>
                </a:tc>
                <a:extLst>
                  <a:ext uri="{0D108BD9-81ED-4DB2-BD59-A6C34878D82A}">
                    <a16:rowId xmlns:a16="http://schemas.microsoft.com/office/drawing/2014/main" val="311982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6ECA3-3F78-31C9-205E-419C8488E902}"/>
              </a:ext>
            </a:extLst>
          </p:cNvPr>
          <p:cNvSpPr txBox="1"/>
          <p:nvPr/>
        </p:nvSpPr>
        <p:spPr>
          <a:xfrm>
            <a:off x="277790" y="350519"/>
            <a:ext cx="11678856" cy="572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Herbartian Approach: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Herbartian Approach is based on the idea that students learn new things better when they connect them with what they already know.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this approach, the teacher provides all the information because the student is seen as a clean slate in the beginning.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new knowledge is linked with the student’s previous knowledge or experiences, learning becomes easier and stays in the memory for a longer time.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5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10BAB3-EBBF-B129-0A26-C27A92CF4704}"/>
              </a:ext>
            </a:extLst>
          </p:cNvPr>
          <p:cNvSpPr txBox="1"/>
          <p:nvPr/>
        </p:nvSpPr>
        <p:spPr>
          <a:xfrm>
            <a:off x="748145" y="768926"/>
            <a:ext cx="10868891" cy="463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Herbartian Lesson Plan Model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Date………..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Class……….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Period……..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Subject……..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No………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Topic...........</a:t>
            </a:r>
          </a:p>
        </p:txBody>
      </p:sp>
    </p:spTree>
    <p:extLst>
      <p:ext uri="{BB962C8B-B14F-4D97-AF65-F5344CB8AC3E}">
        <p14:creationId xmlns:p14="http://schemas.microsoft.com/office/powerpoint/2010/main" val="151447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2F781-79C8-1102-5785-92B80D713491}"/>
              </a:ext>
            </a:extLst>
          </p:cNvPr>
          <p:cNvSpPr txBox="1"/>
          <p:nvPr/>
        </p:nvSpPr>
        <p:spPr>
          <a:xfrm>
            <a:off x="738939" y="96273"/>
            <a:ext cx="10972800" cy="662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Herbartian Lesson Plan Model</a:t>
            </a:r>
            <a:endParaRPr lang="en-IN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lesson (a) General Objectives (b) Specific Objectives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knowledge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the aim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Black-board summary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Recapitulation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Home-work</a:t>
            </a:r>
          </a:p>
        </p:txBody>
      </p:sp>
    </p:spTree>
    <p:extLst>
      <p:ext uri="{BB962C8B-B14F-4D97-AF65-F5344CB8AC3E}">
        <p14:creationId xmlns:p14="http://schemas.microsoft.com/office/powerpoint/2010/main" val="105602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A0C48-206E-AA4C-C3D5-E6FB38DC7068}"/>
              </a:ext>
            </a:extLst>
          </p:cNvPr>
          <p:cNvSpPr txBox="1"/>
          <p:nvPr/>
        </p:nvSpPr>
        <p:spPr>
          <a:xfrm>
            <a:off x="398362" y="212728"/>
            <a:ext cx="11529934" cy="647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RCEM Lesson Plan Model: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RCEM Lesson Plan Model was developed by the Regional College of Education, Mysore.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systematic approach to lesson planning based on clearly defined behavioral objectives.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are linked with specific learning experiences for better clarity.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uses a modified form of Bloom’s Taxonomy, focusing on mental abilities such as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knowledge, understanding, application, and creativity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80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A2359-1620-B49D-24D4-2D9E6B06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09498C-446B-6F0D-49F8-3370E2F06C99}"/>
              </a:ext>
            </a:extLst>
          </p:cNvPr>
          <p:cNvSpPr txBox="1"/>
          <p:nvPr/>
        </p:nvSpPr>
        <p:spPr>
          <a:xfrm>
            <a:off x="339047" y="328773"/>
            <a:ext cx="11435137" cy="644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RCEM Lesson Plan Model:</a:t>
            </a:r>
          </a:p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RCEM Model follows a Three-Step Approach</a:t>
            </a:r>
          </a:p>
          <a:p>
            <a:r>
              <a:rPr lang="en-IN" dirty="0"/>
              <a:t> </a:t>
            </a:r>
          </a:p>
          <a:p>
            <a:endParaRPr lang="en-IN" b="1" dirty="0"/>
          </a:p>
          <a:p>
            <a:r>
              <a:rPr lang="en-IN" b="1" dirty="0">
                <a:latin typeface="Arial Black" panose="020B0A04020102020204" pitchFamily="34" charset="0"/>
              </a:rPr>
              <a:t>                </a:t>
            </a:r>
            <a:r>
              <a:rPr lang="en-US" sz="2800" b="1" dirty="0">
                <a:latin typeface="Arial Black" panose="020B0A04020102020204" pitchFamily="34" charset="0"/>
              </a:rPr>
              <a:t>Input                      Process                     </a:t>
            </a:r>
            <a:r>
              <a:rPr lang="en-IN" sz="2800" b="1" dirty="0">
                <a:latin typeface="Arial Black" panose="020B0A04020102020204" pitchFamily="34" charset="0"/>
              </a:rPr>
              <a:t>Output</a:t>
            </a:r>
          </a:p>
          <a:p>
            <a:endParaRPr lang="en-I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Content analysis,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sequencing, and stating objectives.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Teacher-student interaction, relationship, mechanism, questioning, activities, and communication.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Evaluation of learning outcomes and assessment.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Overall, it makes classroom teaching more engaging and effective</a:t>
            </a:r>
          </a:p>
          <a:p>
            <a:pPr>
              <a:lnSpc>
                <a:spcPct val="150000"/>
              </a:lnSpc>
            </a:pP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1B5FEC-B283-96C9-229D-90A99F8F621B}"/>
              </a:ext>
            </a:extLst>
          </p:cNvPr>
          <p:cNvCxnSpPr>
            <a:cxnSpLocks/>
          </p:cNvCxnSpPr>
          <p:nvPr/>
        </p:nvCxnSpPr>
        <p:spPr>
          <a:xfrm>
            <a:off x="2013733" y="1859622"/>
            <a:ext cx="81371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3504C14D-4F59-3777-8372-1B42522C5755}"/>
              </a:ext>
            </a:extLst>
          </p:cNvPr>
          <p:cNvSpPr/>
          <p:nvPr/>
        </p:nvSpPr>
        <p:spPr>
          <a:xfrm>
            <a:off x="1952086" y="1859622"/>
            <a:ext cx="215757" cy="3904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22A071A-9B00-7329-FAF2-0C88D6FFED3C}"/>
              </a:ext>
            </a:extLst>
          </p:cNvPr>
          <p:cNvSpPr/>
          <p:nvPr/>
        </p:nvSpPr>
        <p:spPr>
          <a:xfrm>
            <a:off x="6061749" y="1859622"/>
            <a:ext cx="215757" cy="3904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756BCE2-B127-5BDA-B8B6-68F095958D9C}"/>
              </a:ext>
            </a:extLst>
          </p:cNvPr>
          <p:cNvSpPr/>
          <p:nvPr/>
        </p:nvSpPr>
        <p:spPr>
          <a:xfrm>
            <a:off x="9976202" y="1859622"/>
            <a:ext cx="215757" cy="390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987A45A-D726-EB58-FEF3-988680872D60}"/>
              </a:ext>
            </a:extLst>
          </p:cNvPr>
          <p:cNvSpPr/>
          <p:nvPr/>
        </p:nvSpPr>
        <p:spPr>
          <a:xfrm>
            <a:off x="6445323" y="1561673"/>
            <a:ext cx="253424" cy="2157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2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8CC6-09C7-8041-9DD7-468FD915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665A9B-1A9B-CD8D-ABE8-AA7BF8B95D29}"/>
              </a:ext>
            </a:extLst>
          </p:cNvPr>
          <p:cNvSpPr txBox="1"/>
          <p:nvPr/>
        </p:nvSpPr>
        <p:spPr>
          <a:xfrm>
            <a:off x="706582" y="644237"/>
            <a:ext cx="10993582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RCEM Lesson Plan Model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School: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Topic/Lesson: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</a:t>
            </a:r>
          </a:p>
        </p:txBody>
      </p:sp>
    </p:spTree>
    <p:extLst>
      <p:ext uri="{BB962C8B-B14F-4D97-AF65-F5344CB8AC3E}">
        <p14:creationId xmlns:p14="http://schemas.microsoft.com/office/powerpoint/2010/main" val="21859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1FDEA8-A54E-4E88-0962-47961911C8E3}"/>
              </a:ext>
            </a:extLst>
          </p:cNvPr>
          <p:cNvSpPr txBox="1"/>
          <p:nvPr/>
        </p:nvSpPr>
        <p:spPr>
          <a:xfrm>
            <a:off x="607409" y="212025"/>
            <a:ext cx="11346873" cy="647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RCEM Lesson Plan Model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Knowledge: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the Aim/Topic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Board Summary: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Assignment: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3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3E70AC-26EF-60D1-9AC7-69848AB107DD}"/>
              </a:ext>
            </a:extLst>
          </p:cNvPr>
          <p:cNvSpPr txBox="1"/>
          <p:nvPr/>
        </p:nvSpPr>
        <p:spPr>
          <a:xfrm>
            <a:off x="770562" y="1388961"/>
            <a:ext cx="10685123" cy="323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5E Lesson Plan Model</a:t>
            </a:r>
          </a:p>
          <a:p>
            <a:pPr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5E lesson plan framework includes five distinct phases, each playing a crucial role in creating an engaging and effective learning experience. </a:t>
            </a:r>
          </a:p>
        </p:txBody>
      </p:sp>
    </p:spTree>
    <p:extLst>
      <p:ext uri="{BB962C8B-B14F-4D97-AF65-F5344CB8AC3E}">
        <p14:creationId xmlns:p14="http://schemas.microsoft.com/office/powerpoint/2010/main" val="42354150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231</TotalTime>
  <Words>555</Words>
  <Application>Microsoft Office PowerPoint</Application>
  <PresentationFormat>Widescreen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ADLaM Display</vt:lpstr>
      <vt:lpstr>Arial</vt:lpstr>
      <vt:lpstr>Arial Black</vt:lpstr>
      <vt:lpstr>Calibri</vt:lpstr>
      <vt:lpstr>Corbel</vt:lpstr>
      <vt:lpstr>Symbol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 Mahomed Shumsuz Zaman</dc:creator>
  <cp:lastModifiedBy>Abu Mahomed Shumsuz Zaman</cp:lastModifiedBy>
  <cp:revision>8</cp:revision>
  <dcterms:created xsi:type="dcterms:W3CDTF">2025-12-04T06:39:37Z</dcterms:created>
  <dcterms:modified xsi:type="dcterms:W3CDTF">2025-12-12T09:14:38Z</dcterms:modified>
</cp:coreProperties>
</file>