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12/9/2025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oursmartclass.com/continuous-and-comprehensive-evaluation-cce-a-complete-guide-to-modern-assessme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Learning_management_syste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72AB3-DA4A-88E0-07EB-4B8639A23BF8}"/>
              </a:ext>
            </a:extLst>
          </p:cNvPr>
          <p:cNvSpPr>
            <a:spLocks noGrp="1"/>
          </p:cNvSpPr>
          <p:nvPr>
            <p:ph type="ctrTitle"/>
          </p:nvPr>
        </p:nvSpPr>
        <p:spPr>
          <a:xfrm>
            <a:off x="1487113" y="630750"/>
            <a:ext cx="9001462" cy="1375031"/>
          </a:xfrm>
        </p:spPr>
        <p:txBody>
          <a:bodyPr>
            <a:normAutofit fontScale="90000"/>
          </a:bodyPr>
          <a:lstStyle/>
          <a:p>
            <a:r>
              <a:rPr lang="en-IN" dirty="0">
                <a:latin typeface="Times New Roman" panose="02020603050405020304" pitchFamily="18" charset="0"/>
                <a:cs typeface="Times New Roman" panose="02020603050405020304" pitchFamily="18" charset="0"/>
              </a:rPr>
              <a:t>Global perspective in teaching and learning</a:t>
            </a:r>
          </a:p>
        </p:txBody>
      </p:sp>
      <p:sp>
        <p:nvSpPr>
          <p:cNvPr id="3" name="Subtitle 2">
            <a:extLst>
              <a:ext uri="{FF2B5EF4-FFF2-40B4-BE49-F238E27FC236}">
                <a16:creationId xmlns:a16="http://schemas.microsoft.com/office/drawing/2014/main" id="{07BC46AB-AB6F-2875-625B-B1A4FEEA0701}"/>
              </a:ext>
            </a:extLst>
          </p:cNvPr>
          <p:cNvSpPr>
            <a:spLocks noGrp="1"/>
          </p:cNvSpPr>
          <p:nvPr>
            <p:ph type="subTitle" idx="1"/>
          </p:nvPr>
        </p:nvSpPr>
        <p:spPr/>
        <p:txBody>
          <a:bodyPr>
            <a:normAutofit/>
          </a:bodyPr>
          <a:lstStyle/>
          <a:p>
            <a:pPr algn="r"/>
            <a:r>
              <a:rPr lang="en-IN" sz="3200" dirty="0">
                <a:latin typeface="Times New Roman" panose="02020603050405020304" pitchFamily="18" charset="0"/>
                <a:cs typeface="Times New Roman" panose="02020603050405020304" pitchFamily="18" charset="0"/>
              </a:rPr>
              <a:t>Prepared by- </a:t>
            </a:r>
            <a:r>
              <a:rPr lang="en-IN" sz="3200" dirty="0" err="1">
                <a:latin typeface="Times New Roman" panose="02020603050405020304" pitchFamily="18" charset="0"/>
                <a:cs typeface="Times New Roman" panose="02020603050405020304" pitchFamily="18" charset="0"/>
              </a:rPr>
              <a:t>Angkana</a:t>
            </a:r>
            <a:r>
              <a:rPr lang="en-IN" sz="3200" dirty="0">
                <a:latin typeface="Times New Roman" panose="02020603050405020304" pitchFamily="18" charset="0"/>
                <a:cs typeface="Times New Roman" panose="02020603050405020304" pitchFamily="18" charset="0"/>
              </a:rPr>
              <a:t> Gogoi </a:t>
            </a:r>
          </a:p>
          <a:p>
            <a:pPr algn="r"/>
            <a:r>
              <a:rPr lang="en-IN" sz="3200"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1026598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85187C-8F21-2F46-088C-DB7169EE7CE4}"/>
              </a:ext>
            </a:extLst>
          </p:cNvPr>
          <p:cNvSpPr>
            <a:spLocks noGrp="1"/>
          </p:cNvSpPr>
          <p:nvPr>
            <p:ph idx="1"/>
          </p:nvPr>
        </p:nvSpPr>
        <p:spPr>
          <a:xfrm>
            <a:off x="913795" y="786581"/>
            <a:ext cx="10353762" cy="5338916"/>
          </a:xfrm>
        </p:spPr>
        <p:txBody>
          <a:bodyPr>
            <a:normAutofit lnSpcReduction="10000"/>
          </a:bodyPr>
          <a:lstStyle/>
          <a:p>
            <a:pPr algn="just" fontAlgn="base"/>
            <a:r>
              <a:rPr lang="en-US" sz="2800" b="1" dirty="0">
                <a:effectLst/>
                <a:latin typeface="Times New Roman" panose="02020603050405020304" pitchFamily="18" charset="0"/>
                <a:cs typeface="Times New Roman" panose="02020603050405020304" pitchFamily="18" charset="0"/>
              </a:rPr>
              <a:t>Assessment and Evaluation Reforms</a:t>
            </a:r>
          </a:p>
          <a:p>
            <a:pPr marL="0" indent="0" algn="just" fontAlgn="base">
              <a:buNone/>
            </a:pPr>
            <a:r>
              <a:rPr lang="en-US" sz="2800" dirty="0">
                <a:effectLst/>
                <a:latin typeface="Times New Roman" panose="02020603050405020304" pitchFamily="18" charset="0"/>
                <a:cs typeface="Times New Roman" panose="02020603050405020304" pitchFamily="18" charset="0"/>
              </a:rPr>
              <a:t>	Traditional assessment methods often emphasize rote learning rather than understanding. To enhance quality:</a:t>
            </a:r>
          </a:p>
          <a:p>
            <a:pPr fontAlgn="base"/>
            <a:r>
              <a:rPr lang="en-US" sz="2800" dirty="0">
                <a:effectLst/>
                <a:latin typeface="Times New Roman" panose="02020603050405020304" pitchFamily="18" charset="0"/>
                <a:cs typeface="Times New Roman" panose="02020603050405020304" pitchFamily="18" charset="0"/>
              </a:rPr>
              <a:t>Implement </a:t>
            </a:r>
            <a:r>
              <a:rPr lang="en-US" sz="2800" dirty="0">
                <a:effectLst/>
                <a:latin typeface="Times New Roman" panose="02020603050405020304" pitchFamily="18" charset="0"/>
                <a:cs typeface="Times New Roman" panose="02020603050405020304" pitchFamily="18" charset="0"/>
                <a:hlinkClick r:id="rId2"/>
              </a:rPr>
              <a:t>Continuous and Comprehensive Evaluation (CCE)</a:t>
            </a:r>
            <a:endParaRPr lang="en-US" sz="2800" dirty="0">
              <a:effectLst/>
              <a:latin typeface="Times New Roman" panose="02020603050405020304" pitchFamily="18" charset="0"/>
              <a:cs typeface="Times New Roman" panose="02020603050405020304" pitchFamily="18" charset="0"/>
            </a:endParaRPr>
          </a:p>
          <a:p>
            <a:pPr algn="just" fontAlgn="base"/>
            <a:r>
              <a:rPr lang="en-US" sz="2800" dirty="0">
                <a:effectLst/>
                <a:latin typeface="Times New Roman" panose="02020603050405020304" pitchFamily="18" charset="0"/>
                <a:cs typeface="Times New Roman" panose="02020603050405020304" pitchFamily="18" charset="0"/>
              </a:rPr>
              <a:t>Focus on competency-based assessment</a:t>
            </a:r>
          </a:p>
          <a:p>
            <a:pPr algn="just" fontAlgn="base"/>
            <a:r>
              <a:rPr lang="en-US" sz="2800" dirty="0">
                <a:effectLst/>
                <a:latin typeface="Times New Roman" panose="02020603050405020304" pitchFamily="18" charset="0"/>
                <a:cs typeface="Times New Roman" panose="02020603050405020304" pitchFamily="18" charset="0"/>
              </a:rPr>
              <a:t>Use formative assessments for learning improvement</a:t>
            </a:r>
          </a:p>
          <a:p>
            <a:pPr algn="just" fontAlgn="base"/>
            <a:r>
              <a:rPr lang="en-US" sz="2800" dirty="0">
                <a:effectLst/>
                <a:latin typeface="Times New Roman" panose="02020603050405020304" pitchFamily="18" charset="0"/>
                <a:cs typeface="Times New Roman" panose="02020603050405020304" pitchFamily="18" charset="0"/>
              </a:rPr>
              <a:t>Introduce digital portfolios and rubrics-based evaluation</a:t>
            </a:r>
          </a:p>
          <a:p>
            <a:pPr marL="0" indent="0" algn="just" fontAlgn="base">
              <a:buNone/>
            </a:pPr>
            <a:r>
              <a:rPr lang="en-US" sz="2800" dirty="0">
                <a:effectLst/>
                <a:latin typeface="Times New Roman" panose="02020603050405020304" pitchFamily="18" charset="0"/>
                <a:cs typeface="Times New Roman" panose="02020603050405020304" pitchFamily="18" charset="0"/>
              </a:rPr>
              <a:t>	These reforms encourage creativity, analytical thinking, and problem-solving skills among students.</a:t>
            </a:r>
          </a:p>
          <a:p>
            <a:pPr marL="0" indent="0" algn="just">
              <a:buNone/>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1371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F3DB1F-4835-B090-42E6-6E3D357229C5}"/>
              </a:ext>
            </a:extLst>
          </p:cNvPr>
          <p:cNvSpPr>
            <a:spLocks noGrp="1"/>
          </p:cNvSpPr>
          <p:nvPr>
            <p:ph idx="1"/>
          </p:nvPr>
        </p:nvSpPr>
        <p:spPr>
          <a:xfrm>
            <a:off x="913795" y="580103"/>
            <a:ext cx="10353762" cy="5761703"/>
          </a:xfrm>
        </p:spPr>
        <p:txBody>
          <a:bodyPr>
            <a:normAutofit fontScale="92500"/>
          </a:bodyPr>
          <a:lstStyle/>
          <a:p>
            <a:pPr algn="just" fontAlgn="base"/>
            <a:r>
              <a:rPr lang="en-US" sz="2800" b="1" dirty="0">
                <a:effectLst/>
                <a:latin typeface="Times New Roman" panose="02020603050405020304" pitchFamily="18" charset="0"/>
                <a:cs typeface="Times New Roman" panose="02020603050405020304" pitchFamily="18" charset="0"/>
              </a:rPr>
              <a:t>Quality Assurance Mechanisms</a:t>
            </a:r>
          </a:p>
          <a:p>
            <a:pPr marL="0" indent="0" algn="just" fontAlgn="base">
              <a:buNone/>
            </a:pPr>
            <a:r>
              <a:rPr lang="en-US" sz="2800" dirty="0">
                <a:effectLst/>
                <a:latin typeface="Times New Roman" panose="02020603050405020304" pitchFamily="18" charset="0"/>
                <a:cs typeface="Times New Roman" panose="02020603050405020304" pitchFamily="18" charset="0"/>
              </a:rPr>
              <a:t>	Quality assurance ensures that educational standards are maintained and continuously improved. Institutions can achieve this by:</a:t>
            </a:r>
          </a:p>
          <a:p>
            <a:pPr algn="just" fontAlgn="base"/>
            <a:r>
              <a:rPr lang="en-US" sz="2800" dirty="0">
                <a:effectLst/>
                <a:latin typeface="Times New Roman" panose="02020603050405020304" pitchFamily="18" charset="0"/>
                <a:cs typeface="Times New Roman" panose="02020603050405020304" pitchFamily="18" charset="0"/>
              </a:rPr>
              <a:t>Establishing Internal Quality Assurance Cells (IQAC)</a:t>
            </a:r>
          </a:p>
          <a:p>
            <a:pPr algn="just" fontAlgn="base"/>
            <a:r>
              <a:rPr lang="en-US" sz="2800" dirty="0">
                <a:effectLst/>
                <a:latin typeface="Times New Roman" panose="02020603050405020304" pitchFamily="18" charset="0"/>
                <a:cs typeface="Times New Roman" panose="02020603050405020304" pitchFamily="18" charset="0"/>
              </a:rPr>
              <a:t>Conducting accreditation through national and international agencies (e.g., NAAC, NBA)</a:t>
            </a:r>
          </a:p>
          <a:p>
            <a:pPr algn="just" fontAlgn="base"/>
            <a:r>
              <a:rPr lang="en-US" sz="2800" dirty="0">
                <a:effectLst/>
                <a:latin typeface="Times New Roman" panose="02020603050405020304" pitchFamily="18" charset="0"/>
                <a:cs typeface="Times New Roman" panose="02020603050405020304" pitchFamily="18" charset="0"/>
              </a:rPr>
              <a:t>Engaging in external peer reviews</a:t>
            </a:r>
          </a:p>
          <a:p>
            <a:pPr algn="just" fontAlgn="base"/>
            <a:r>
              <a:rPr lang="en-US" sz="2800" dirty="0">
                <a:effectLst/>
                <a:latin typeface="Times New Roman" panose="02020603050405020304" pitchFamily="18" charset="0"/>
                <a:cs typeface="Times New Roman" panose="02020603050405020304" pitchFamily="18" charset="0"/>
              </a:rPr>
              <a:t>Collecting regular feedback from stakeholders</a:t>
            </a:r>
          </a:p>
          <a:p>
            <a:pPr marL="0" indent="0" algn="just" fontAlgn="base">
              <a:buNone/>
            </a:pPr>
            <a:r>
              <a:rPr lang="en-US" sz="2800" dirty="0">
                <a:effectLst/>
                <a:latin typeface="Times New Roman" panose="02020603050405020304" pitchFamily="18" charset="0"/>
                <a:cs typeface="Times New Roman" panose="02020603050405020304" pitchFamily="18" charset="0"/>
              </a:rPr>
              <a:t>	These mechanisms ensure accountability, transparency, and continuous progress in education.</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4984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19EA56-DA9C-CA65-6E4B-0EEDF9B507EA}"/>
              </a:ext>
            </a:extLst>
          </p:cNvPr>
          <p:cNvSpPr>
            <a:spLocks noGrp="1"/>
          </p:cNvSpPr>
          <p:nvPr>
            <p:ph idx="1"/>
          </p:nvPr>
        </p:nvSpPr>
        <p:spPr>
          <a:xfrm>
            <a:off x="913795" y="619432"/>
            <a:ext cx="10353762" cy="5171768"/>
          </a:xfrm>
        </p:spPr>
        <p:txBody>
          <a:bodyPr>
            <a:normAutofit lnSpcReduction="10000"/>
          </a:bodyPr>
          <a:lstStyle/>
          <a:p>
            <a:pPr algn="just" fontAlgn="base"/>
            <a:r>
              <a:rPr lang="en-US" sz="2800" b="1" dirty="0">
                <a:effectLst/>
                <a:latin typeface="Times New Roman" panose="02020603050405020304" pitchFamily="18" charset="0"/>
                <a:cs typeface="Times New Roman" panose="02020603050405020304" pitchFamily="18" charset="0"/>
              </a:rPr>
              <a:t> Promoting Research and Innovation</a:t>
            </a:r>
          </a:p>
          <a:p>
            <a:pPr marL="0" indent="0" algn="just" fontAlgn="base">
              <a:buNone/>
            </a:pPr>
            <a:r>
              <a:rPr lang="en-US" sz="2800" dirty="0">
                <a:effectLst/>
                <a:latin typeface="Times New Roman" panose="02020603050405020304" pitchFamily="18" charset="0"/>
                <a:cs typeface="Times New Roman" panose="02020603050405020304" pitchFamily="18" charset="0"/>
              </a:rPr>
              <a:t>	Educational competitiveness thrives on innovation. Institutions must:</a:t>
            </a:r>
          </a:p>
          <a:p>
            <a:pPr algn="just" fontAlgn="base"/>
            <a:r>
              <a:rPr lang="en-US" sz="2800" dirty="0">
                <a:effectLst/>
                <a:latin typeface="Times New Roman" panose="02020603050405020304" pitchFamily="18" charset="0"/>
                <a:cs typeface="Times New Roman" panose="02020603050405020304" pitchFamily="18" charset="0"/>
              </a:rPr>
              <a:t>Encourage student and teacher-led research</a:t>
            </a:r>
          </a:p>
          <a:p>
            <a:pPr algn="just" fontAlgn="base"/>
            <a:r>
              <a:rPr lang="en-US" sz="2800" dirty="0">
                <a:effectLst/>
                <a:latin typeface="Times New Roman" panose="02020603050405020304" pitchFamily="18" charset="0"/>
                <a:cs typeface="Times New Roman" panose="02020603050405020304" pitchFamily="18" charset="0"/>
              </a:rPr>
              <a:t>Provide research grants and incubation centers</a:t>
            </a:r>
          </a:p>
          <a:p>
            <a:pPr algn="just" fontAlgn="base"/>
            <a:r>
              <a:rPr lang="en-US" sz="2800" dirty="0">
                <a:effectLst/>
                <a:latin typeface="Times New Roman" panose="02020603050405020304" pitchFamily="18" charset="0"/>
                <a:cs typeface="Times New Roman" panose="02020603050405020304" pitchFamily="18" charset="0"/>
              </a:rPr>
              <a:t>Foster collaboration with industries and research institutions</a:t>
            </a:r>
          </a:p>
          <a:p>
            <a:pPr algn="just" fontAlgn="base"/>
            <a:r>
              <a:rPr lang="en-US" sz="2800" dirty="0">
                <a:effectLst/>
                <a:latin typeface="Times New Roman" panose="02020603050405020304" pitchFamily="18" charset="0"/>
                <a:cs typeface="Times New Roman" panose="02020603050405020304" pitchFamily="18" charset="0"/>
              </a:rPr>
              <a:t>Publish in peer-reviewed journals and conferences</a:t>
            </a:r>
          </a:p>
          <a:p>
            <a:pPr marL="0" indent="0" algn="just" fontAlgn="base">
              <a:buNone/>
            </a:pPr>
            <a:r>
              <a:rPr lang="en-US" sz="2800" dirty="0">
                <a:effectLst/>
                <a:latin typeface="Times New Roman" panose="02020603050405020304" pitchFamily="18" charset="0"/>
                <a:cs typeface="Times New Roman" panose="02020603050405020304" pitchFamily="18" charset="0"/>
              </a:rPr>
              <a:t>	Research-oriented learning cultivates critical thinking and problem-solving abilities essential for global competitiveness.</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6399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E8C043-D7F5-D2B9-5C1B-670B3175B61E}"/>
              </a:ext>
            </a:extLst>
          </p:cNvPr>
          <p:cNvSpPr>
            <a:spLocks noGrp="1"/>
          </p:cNvSpPr>
          <p:nvPr>
            <p:ph idx="1"/>
          </p:nvPr>
        </p:nvSpPr>
        <p:spPr>
          <a:xfrm>
            <a:off x="913795" y="363794"/>
            <a:ext cx="10353762" cy="6037006"/>
          </a:xfrm>
        </p:spPr>
        <p:txBody>
          <a:bodyPr>
            <a:normAutofit/>
          </a:bodyPr>
          <a:lstStyle/>
          <a:p>
            <a:pPr algn="just" fontAlgn="base"/>
            <a:r>
              <a:rPr lang="en-US" sz="2800" b="1" dirty="0">
                <a:effectLst/>
                <a:latin typeface="Times New Roman" panose="02020603050405020304" pitchFamily="18" charset="0"/>
                <a:cs typeface="Times New Roman" panose="02020603050405020304" pitchFamily="18" charset="0"/>
              </a:rPr>
              <a:t>Strengthening Public-Private Partnerships (PPP)</a:t>
            </a:r>
          </a:p>
          <a:p>
            <a:pPr marL="0" indent="0" algn="just" fontAlgn="base">
              <a:buNone/>
            </a:pPr>
            <a:r>
              <a:rPr lang="en-US" sz="2800" dirty="0">
                <a:effectLst/>
                <a:latin typeface="Times New Roman" panose="02020603050405020304" pitchFamily="18" charset="0"/>
                <a:cs typeface="Times New Roman" panose="02020603050405020304" pitchFamily="18" charset="0"/>
              </a:rPr>
              <a:t>	Collaboration between the government, private sector, and civil society can significantly improve education quality.</a:t>
            </a:r>
            <a:br>
              <a:rPr lang="en-US" sz="2800" dirty="0">
                <a:effectLst/>
                <a:latin typeface="Times New Roman" panose="02020603050405020304" pitchFamily="18" charset="0"/>
                <a:cs typeface="Times New Roman" panose="02020603050405020304" pitchFamily="18" charset="0"/>
              </a:rPr>
            </a:br>
            <a:r>
              <a:rPr lang="en-US" sz="2800" dirty="0">
                <a:effectLst/>
                <a:latin typeface="Times New Roman" panose="02020603050405020304" pitchFamily="18" charset="0"/>
                <a:cs typeface="Times New Roman" panose="02020603050405020304" pitchFamily="18" charset="0"/>
              </a:rPr>
              <a:t>PPP can help:</a:t>
            </a:r>
          </a:p>
          <a:p>
            <a:pPr algn="just" fontAlgn="base"/>
            <a:r>
              <a:rPr lang="en-US" sz="2800" dirty="0">
                <a:effectLst/>
                <a:latin typeface="Times New Roman" panose="02020603050405020304" pitchFamily="18" charset="0"/>
                <a:cs typeface="Times New Roman" panose="02020603050405020304" pitchFamily="18" charset="0"/>
              </a:rPr>
              <a:t>Mobilize resources for infrastructure and technology</a:t>
            </a:r>
          </a:p>
          <a:p>
            <a:pPr algn="just" fontAlgn="base"/>
            <a:r>
              <a:rPr lang="en-US" sz="2800" dirty="0">
                <a:effectLst/>
                <a:latin typeface="Times New Roman" panose="02020603050405020304" pitchFamily="18" charset="0"/>
                <a:cs typeface="Times New Roman" panose="02020603050405020304" pitchFamily="18" charset="0"/>
              </a:rPr>
              <a:t>Design skill-based vocational programs</a:t>
            </a:r>
          </a:p>
          <a:p>
            <a:pPr algn="just" fontAlgn="base"/>
            <a:r>
              <a:rPr lang="en-US" sz="2800" dirty="0">
                <a:effectLst/>
                <a:latin typeface="Times New Roman" panose="02020603050405020304" pitchFamily="18" charset="0"/>
                <a:cs typeface="Times New Roman" panose="02020603050405020304" pitchFamily="18" charset="0"/>
              </a:rPr>
              <a:t>Share best practices and innovations</a:t>
            </a:r>
          </a:p>
          <a:p>
            <a:pPr algn="just" fontAlgn="base"/>
            <a:r>
              <a:rPr lang="en-US" sz="2800" dirty="0">
                <a:effectLst/>
                <a:latin typeface="Times New Roman" panose="02020603050405020304" pitchFamily="18" charset="0"/>
                <a:cs typeface="Times New Roman" panose="02020603050405020304" pitchFamily="18" charset="0"/>
              </a:rPr>
              <a:t>Enhance access to marginalized communities</a:t>
            </a:r>
          </a:p>
          <a:p>
            <a:pPr marL="0" indent="0" algn="just" fontAlgn="base">
              <a:buNone/>
            </a:pPr>
            <a:r>
              <a:rPr lang="en-US" sz="2800" dirty="0">
                <a:effectLst/>
                <a:latin typeface="Times New Roman" panose="02020603050405020304" pitchFamily="18" charset="0"/>
                <a:cs typeface="Times New Roman" panose="02020603050405020304" pitchFamily="18" charset="0"/>
              </a:rPr>
              <a:t>	These partnerships foster an inclusive and sustainable education ecosystem.</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2050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24A5B6-D6AD-0CCB-7292-39E33C9F992D}"/>
              </a:ext>
            </a:extLst>
          </p:cNvPr>
          <p:cNvSpPr>
            <a:spLocks noGrp="1"/>
          </p:cNvSpPr>
          <p:nvPr>
            <p:ph idx="1"/>
          </p:nvPr>
        </p:nvSpPr>
        <p:spPr>
          <a:xfrm>
            <a:off x="913795" y="353961"/>
            <a:ext cx="10353762" cy="6076336"/>
          </a:xfrm>
        </p:spPr>
        <p:txBody>
          <a:bodyPr>
            <a:normAutofit/>
          </a:bodyPr>
          <a:lstStyle/>
          <a:p>
            <a:pPr algn="just" fontAlgn="base"/>
            <a:r>
              <a:rPr lang="en-US" sz="2800" b="1" dirty="0">
                <a:effectLst/>
                <a:latin typeface="Times New Roman" panose="02020603050405020304" pitchFamily="18" charset="0"/>
                <a:cs typeface="Times New Roman" panose="02020603050405020304" pitchFamily="18" charset="0"/>
              </a:rPr>
              <a:t>Globalization and International Collaboration</a:t>
            </a:r>
          </a:p>
          <a:p>
            <a:pPr marL="0" indent="0" fontAlgn="base">
              <a:buNone/>
            </a:pPr>
            <a:r>
              <a:rPr lang="en-US" sz="2800" dirty="0">
                <a:effectLst/>
                <a:latin typeface="Times New Roman" panose="02020603050405020304" pitchFamily="18" charset="0"/>
                <a:cs typeface="Times New Roman" panose="02020603050405020304" pitchFamily="18" charset="0"/>
              </a:rPr>
              <a:t>	Global exposure and exchange programs improve educational competitiveness.</a:t>
            </a:r>
            <a:br>
              <a:rPr lang="en-US" sz="2800" dirty="0">
                <a:effectLst/>
                <a:latin typeface="Times New Roman" panose="02020603050405020304" pitchFamily="18" charset="0"/>
                <a:cs typeface="Times New Roman" panose="02020603050405020304" pitchFamily="18" charset="0"/>
              </a:rPr>
            </a:br>
            <a:r>
              <a:rPr lang="en-US" sz="2800" dirty="0">
                <a:effectLst/>
                <a:latin typeface="Times New Roman" panose="02020603050405020304" pitchFamily="18" charset="0"/>
                <a:cs typeface="Times New Roman" panose="02020603050405020304" pitchFamily="18" charset="0"/>
              </a:rPr>
              <a:t>Ways to achieve this include:</a:t>
            </a:r>
          </a:p>
          <a:p>
            <a:pPr algn="just" fontAlgn="base"/>
            <a:r>
              <a:rPr lang="en-US" sz="2800" dirty="0">
                <a:effectLst/>
                <a:latin typeface="Times New Roman" panose="02020603050405020304" pitchFamily="18" charset="0"/>
                <a:cs typeface="Times New Roman" panose="02020603050405020304" pitchFamily="18" charset="0"/>
              </a:rPr>
              <a:t>Student and faculty exchange programs</a:t>
            </a:r>
          </a:p>
          <a:p>
            <a:pPr algn="just" fontAlgn="base"/>
            <a:r>
              <a:rPr lang="en-US" sz="2800" dirty="0">
                <a:effectLst/>
                <a:latin typeface="Times New Roman" panose="02020603050405020304" pitchFamily="18" charset="0"/>
                <a:cs typeface="Times New Roman" panose="02020603050405020304" pitchFamily="18" charset="0"/>
              </a:rPr>
              <a:t>Joint degree and research programs</a:t>
            </a:r>
          </a:p>
          <a:p>
            <a:pPr algn="just" fontAlgn="base"/>
            <a:r>
              <a:rPr lang="en-US" sz="2800" dirty="0">
                <a:effectLst/>
                <a:latin typeface="Times New Roman" panose="02020603050405020304" pitchFamily="18" charset="0"/>
                <a:cs typeface="Times New Roman" panose="02020603050405020304" pitchFamily="18" charset="0"/>
              </a:rPr>
              <a:t>International accreditation and ranking participation</a:t>
            </a:r>
          </a:p>
          <a:p>
            <a:pPr algn="just" fontAlgn="base"/>
            <a:r>
              <a:rPr lang="en-US" sz="2800" dirty="0">
                <a:effectLst/>
                <a:latin typeface="Times New Roman" panose="02020603050405020304" pitchFamily="18" charset="0"/>
                <a:cs typeface="Times New Roman" panose="02020603050405020304" pitchFamily="18" charset="0"/>
              </a:rPr>
              <a:t>Cross-cultural competency training</a:t>
            </a:r>
          </a:p>
          <a:p>
            <a:pPr marL="0" indent="0" algn="just" fontAlgn="base">
              <a:buNone/>
            </a:pPr>
            <a:r>
              <a:rPr lang="en-US" sz="2800" dirty="0">
                <a:effectLst/>
                <a:latin typeface="Times New Roman" panose="02020603050405020304" pitchFamily="18" charset="0"/>
                <a:cs typeface="Times New Roman" panose="02020603050405020304" pitchFamily="18" charset="0"/>
              </a:rPr>
              <a:t>	Global collaboration prepares learners to thrive in multicultural environments and enhances institutional prestige.</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6773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89190-A788-4CA5-03AA-B65F5A338CA8}"/>
              </a:ext>
            </a:extLst>
          </p:cNvPr>
          <p:cNvSpPr>
            <a:spLocks noGrp="1"/>
          </p:cNvSpPr>
          <p:nvPr>
            <p:ph type="title"/>
          </p:nvPr>
        </p:nvSpPr>
        <p:spPr/>
        <p:txBody>
          <a:bodyPr/>
          <a:lstStyle/>
          <a:p>
            <a:pPr algn="l"/>
            <a:r>
              <a:rPr lang="en-IN" dirty="0">
                <a:latin typeface="Times New Roman" panose="02020603050405020304" pitchFamily="18" charset="0"/>
                <a:cs typeface="Times New Roman" panose="02020603050405020304" pitchFamily="18" charset="0"/>
              </a:rPr>
              <a:t>Challenges </a:t>
            </a:r>
          </a:p>
        </p:txBody>
      </p:sp>
      <p:sp>
        <p:nvSpPr>
          <p:cNvPr id="3" name="Content Placeholder 2">
            <a:extLst>
              <a:ext uri="{FF2B5EF4-FFF2-40B4-BE49-F238E27FC236}">
                <a16:creationId xmlns:a16="http://schemas.microsoft.com/office/drawing/2014/main" id="{BD192106-BFE5-71CD-E220-B9F279FB099E}"/>
              </a:ext>
            </a:extLst>
          </p:cNvPr>
          <p:cNvSpPr>
            <a:spLocks noGrp="1"/>
          </p:cNvSpPr>
          <p:nvPr>
            <p:ph idx="1"/>
          </p:nvPr>
        </p:nvSpPr>
        <p:spPr/>
        <p:txBody>
          <a:bodyPr>
            <a:normAutofit/>
          </a:bodyPr>
          <a:lstStyle/>
          <a:p>
            <a:pPr algn="just" fontAlgn="base"/>
            <a:r>
              <a:rPr lang="en-US" sz="2800" dirty="0">
                <a:effectLst/>
                <a:latin typeface="Times New Roman" panose="02020603050405020304" pitchFamily="18" charset="0"/>
                <a:cs typeface="Times New Roman" panose="02020603050405020304" pitchFamily="18" charset="0"/>
              </a:rPr>
              <a:t>Inequitable access to quality education</a:t>
            </a:r>
          </a:p>
          <a:p>
            <a:pPr algn="just" fontAlgn="base"/>
            <a:r>
              <a:rPr lang="en-US" sz="2800" dirty="0">
                <a:effectLst/>
                <a:latin typeface="Times New Roman" panose="02020603050405020304" pitchFamily="18" charset="0"/>
                <a:cs typeface="Times New Roman" panose="02020603050405020304" pitchFamily="18" charset="0"/>
              </a:rPr>
              <a:t>Shortage of trained teachers</a:t>
            </a:r>
          </a:p>
          <a:p>
            <a:pPr algn="just" fontAlgn="base"/>
            <a:r>
              <a:rPr lang="en-US" sz="2800" dirty="0">
                <a:effectLst/>
                <a:latin typeface="Times New Roman" panose="02020603050405020304" pitchFamily="18" charset="0"/>
                <a:cs typeface="Times New Roman" panose="02020603050405020304" pitchFamily="18" charset="0"/>
              </a:rPr>
              <a:t>Poor infrastructure and digital divide</a:t>
            </a:r>
          </a:p>
          <a:p>
            <a:pPr algn="just" fontAlgn="base"/>
            <a:r>
              <a:rPr lang="en-US" sz="2800" dirty="0">
                <a:effectLst/>
                <a:latin typeface="Times New Roman" panose="02020603050405020304" pitchFamily="18" charset="0"/>
                <a:cs typeface="Times New Roman" panose="02020603050405020304" pitchFamily="18" charset="0"/>
              </a:rPr>
              <a:t>Rigid curricula and outdated pedagogy</a:t>
            </a:r>
          </a:p>
          <a:p>
            <a:pPr algn="just" fontAlgn="base"/>
            <a:r>
              <a:rPr lang="en-US" sz="2800" dirty="0">
                <a:effectLst/>
                <a:latin typeface="Times New Roman" panose="02020603050405020304" pitchFamily="18" charset="0"/>
                <a:cs typeface="Times New Roman" panose="02020603050405020304" pitchFamily="18" charset="0"/>
              </a:rPr>
              <a:t>Lack of accountability and assessment reforms</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439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348A7F-AB3C-E474-4623-6C2CBD8328CB}"/>
              </a:ext>
            </a:extLst>
          </p:cNvPr>
          <p:cNvSpPr>
            <a:spLocks noGrp="1"/>
          </p:cNvSpPr>
          <p:nvPr>
            <p:ph idx="1"/>
          </p:nvPr>
        </p:nvSpPr>
        <p:spPr>
          <a:xfrm>
            <a:off x="913795" y="786581"/>
            <a:ext cx="10353762" cy="5004619"/>
          </a:xfrm>
        </p:spPr>
        <p:txBody>
          <a:bodyPr>
            <a:normAutofit/>
          </a:bodyPr>
          <a:lstStyle/>
          <a:p>
            <a:pPr marL="457200" lvl="1" indent="0" algn="just">
              <a:buNone/>
            </a:pPr>
            <a:r>
              <a:rPr lang="en-US" sz="3000" dirty="0">
                <a:latin typeface="Times New Roman" panose="02020603050405020304" pitchFamily="18" charset="0"/>
                <a:cs typeface="Times New Roman" panose="02020603050405020304" pitchFamily="18" charset="0"/>
              </a:rPr>
              <a:t>	A global perspective in education refers to an approach that helps learners move beyond local or national boundaries to understand the wider, interconnected world. It aims to develop students who are informed, open-minded, culturally sensitive, and capable of contributing responsibly to a diverse global society.</a:t>
            </a:r>
            <a:endParaRPr lang="en-I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86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C3866-09D5-BA1A-E618-96CC151113E2}"/>
              </a:ext>
            </a:extLst>
          </p:cNvPr>
          <p:cNvSpPr>
            <a:spLocks noGrp="1"/>
          </p:cNvSpPr>
          <p:nvPr>
            <p:ph type="title"/>
          </p:nvPr>
        </p:nvSpPr>
        <p:spPr/>
        <p:txBody>
          <a:bodyPr/>
          <a:lstStyle/>
          <a:p>
            <a:pPr algn="l"/>
            <a:r>
              <a:rPr lang="en-IN" dirty="0">
                <a:latin typeface="Times New Roman" panose="02020603050405020304" pitchFamily="18" charset="0"/>
                <a:cs typeface="Times New Roman" panose="02020603050405020304" pitchFamily="18" charset="0"/>
              </a:rPr>
              <a:t>Key features</a:t>
            </a:r>
          </a:p>
        </p:txBody>
      </p:sp>
      <p:sp>
        <p:nvSpPr>
          <p:cNvPr id="3" name="Content Placeholder 2">
            <a:extLst>
              <a:ext uri="{FF2B5EF4-FFF2-40B4-BE49-F238E27FC236}">
                <a16:creationId xmlns:a16="http://schemas.microsoft.com/office/drawing/2014/main" id="{700850C9-F496-21B4-4A81-D5A14104A3EE}"/>
              </a:ext>
            </a:extLst>
          </p:cNvPr>
          <p:cNvSpPr>
            <a:spLocks noGrp="1"/>
          </p:cNvSpPr>
          <p:nvPr>
            <p:ph idx="1"/>
          </p:nvPr>
        </p:nvSpPr>
        <p:spPr/>
        <p:txBody>
          <a:bodyPr>
            <a:normAutofit lnSpcReduction="10000"/>
          </a:bodyPr>
          <a:lstStyle/>
          <a:p>
            <a:pPr algn="just"/>
            <a:r>
              <a:rPr lang="en-US" sz="2800" b="1" dirty="0">
                <a:latin typeface="Times New Roman" panose="02020603050405020304" pitchFamily="18" charset="0"/>
                <a:cs typeface="Times New Roman" panose="02020603050405020304" pitchFamily="18" charset="0"/>
              </a:rPr>
              <a:t>Interconnected Learning: </a:t>
            </a:r>
            <a:r>
              <a:rPr lang="en-US" sz="2800" dirty="0">
                <a:latin typeface="Times New Roman" panose="02020603050405020304" pitchFamily="18" charset="0"/>
                <a:cs typeface="Times New Roman" panose="02020603050405020304" pitchFamily="18" charset="0"/>
              </a:rPr>
              <a:t>Emphasizes how countries, communities, cultures, and economies are interdependent in today’s world.</a:t>
            </a:r>
          </a:p>
          <a:p>
            <a:pPr algn="just"/>
            <a:r>
              <a:rPr lang="en-US" sz="2800" b="1" dirty="0">
                <a:latin typeface="Times New Roman" panose="02020603050405020304" pitchFamily="18" charset="0"/>
                <a:cs typeface="Times New Roman" panose="02020603050405020304" pitchFamily="18" charset="0"/>
              </a:rPr>
              <a:t>Cultural Empathy: </a:t>
            </a:r>
            <a:r>
              <a:rPr lang="en-US" sz="2800" dirty="0">
                <a:latin typeface="Times New Roman" panose="02020603050405020304" pitchFamily="18" charset="0"/>
                <a:cs typeface="Times New Roman" panose="02020603050405020304" pitchFamily="18" charset="0"/>
              </a:rPr>
              <a:t>Encourages respect for diverse viewpoints, traditions, and lifestyles, helping students appreciate global diversity.</a:t>
            </a:r>
          </a:p>
          <a:p>
            <a:pPr algn="just"/>
            <a:r>
              <a:rPr lang="en-US" sz="2800" b="1" dirty="0">
                <a:latin typeface="Times New Roman" panose="02020603050405020304" pitchFamily="18" charset="0"/>
                <a:cs typeface="Times New Roman" panose="02020603050405020304" pitchFamily="18" charset="0"/>
              </a:rPr>
              <a:t>Critical Thinking: </a:t>
            </a:r>
            <a:r>
              <a:rPr lang="en-US" sz="2800" dirty="0">
                <a:latin typeface="Times New Roman" panose="02020603050405020304" pitchFamily="18" charset="0"/>
                <a:cs typeface="Times New Roman" panose="02020603050405020304" pitchFamily="18" charset="0"/>
              </a:rPr>
              <a:t>Promotes the ability to analyze global issues such as climate change, inequality, health crises, and conflicts with depth and understanding.</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613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F6B0CB-9F52-5416-9D06-476099422528}"/>
              </a:ext>
            </a:extLst>
          </p:cNvPr>
          <p:cNvSpPr>
            <a:spLocks noGrp="1"/>
          </p:cNvSpPr>
          <p:nvPr>
            <p:ph idx="1"/>
          </p:nvPr>
        </p:nvSpPr>
        <p:spPr>
          <a:xfrm>
            <a:off x="913795" y="884903"/>
            <a:ext cx="10353762" cy="4906297"/>
          </a:xfrm>
        </p:spPr>
        <p:txBody>
          <a:bodyPr>
            <a:normAutofit/>
          </a:bodyPr>
          <a:lstStyle/>
          <a:p>
            <a:pPr algn="just"/>
            <a:r>
              <a:rPr lang="en-US" sz="2800" b="1" dirty="0">
                <a:latin typeface="Times New Roman" panose="02020603050405020304" pitchFamily="18" charset="0"/>
                <a:cs typeface="Times New Roman" panose="02020603050405020304" pitchFamily="18" charset="0"/>
              </a:rPr>
              <a:t>International Curriculum: </a:t>
            </a:r>
            <a:r>
              <a:rPr lang="en-US" sz="2800" dirty="0">
                <a:latin typeface="Times New Roman" panose="02020603050405020304" pitchFamily="18" charset="0"/>
                <a:cs typeface="Times New Roman" panose="02020603050405020304" pitchFamily="18" charset="0"/>
              </a:rPr>
              <a:t>Integrates global themes, case studies, and international examples within existing subjects.</a:t>
            </a:r>
          </a:p>
          <a:p>
            <a:pPr algn="just"/>
            <a:r>
              <a:rPr lang="en-US" sz="2800" b="1" dirty="0">
                <a:latin typeface="Times New Roman" panose="02020603050405020304" pitchFamily="18" charset="0"/>
                <a:cs typeface="Times New Roman" panose="02020603050405020304" pitchFamily="18" charset="0"/>
              </a:rPr>
              <a:t>Use of Technology: </a:t>
            </a:r>
            <a:r>
              <a:rPr lang="en-US" sz="2800" dirty="0">
                <a:latin typeface="Times New Roman" panose="02020603050405020304" pitchFamily="18" charset="0"/>
                <a:cs typeface="Times New Roman" panose="02020603050405020304" pitchFamily="18" charset="0"/>
              </a:rPr>
              <a:t>Expands learning through digital tools, virtual exchanges, and global classrooms that connect students across borders.</a:t>
            </a:r>
          </a:p>
          <a:p>
            <a:pPr algn="just"/>
            <a:r>
              <a:rPr lang="en-US" sz="2800" b="1" dirty="0">
                <a:latin typeface="Times New Roman" panose="02020603050405020304" pitchFamily="18" charset="0"/>
                <a:cs typeface="Times New Roman" panose="02020603050405020304" pitchFamily="18" charset="0"/>
              </a:rPr>
              <a:t>Focus Areas: </a:t>
            </a:r>
            <a:r>
              <a:rPr lang="en-US" sz="2800" dirty="0">
                <a:latin typeface="Times New Roman" panose="02020603050405020304" pitchFamily="18" charset="0"/>
                <a:cs typeface="Times New Roman" panose="02020603050405020304" pitchFamily="18" charset="0"/>
              </a:rPr>
              <a:t>Includes human rights, sustainability, peace and conflict resolution, global citizenship, and social justice.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929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4689FE-2B6F-F97A-0713-107476626FE3}"/>
              </a:ext>
            </a:extLst>
          </p:cNvPr>
          <p:cNvSpPr>
            <a:spLocks noGrp="1"/>
          </p:cNvSpPr>
          <p:nvPr>
            <p:ph idx="1"/>
          </p:nvPr>
        </p:nvSpPr>
        <p:spPr>
          <a:xfrm>
            <a:off x="913795" y="757084"/>
            <a:ext cx="10353762" cy="5034116"/>
          </a:xfrm>
        </p:spPr>
        <p:txBody>
          <a:bodyPr>
            <a:normAutofit/>
          </a:bodyPr>
          <a:lstStyle/>
          <a:p>
            <a:pPr algn="just"/>
            <a:r>
              <a:rPr lang="en-US" sz="2800" b="1" dirty="0">
                <a:latin typeface="Times New Roman" panose="02020603050405020304" pitchFamily="18" charset="0"/>
                <a:cs typeface="Times New Roman" panose="02020603050405020304" pitchFamily="18" charset="0"/>
              </a:rPr>
              <a:t>Skill Development: </a:t>
            </a:r>
            <a:r>
              <a:rPr lang="en-US" sz="2800" dirty="0">
                <a:latin typeface="Times New Roman" panose="02020603050405020304" pitchFamily="18" charset="0"/>
                <a:cs typeface="Times New Roman" panose="02020603050405020304" pitchFamily="18" charset="0"/>
              </a:rPr>
              <a:t>Equips learners with communication skills, adaptability, problem-solving abilities, and global awareness needed for a globalized workforce.</a:t>
            </a:r>
          </a:p>
          <a:p>
            <a:pPr algn="just"/>
            <a:r>
              <a:rPr lang="en-US" sz="2800" b="1" dirty="0">
                <a:latin typeface="Times New Roman" panose="02020603050405020304" pitchFamily="18" charset="0"/>
                <a:cs typeface="Times New Roman" panose="02020603050405020304" pitchFamily="18" charset="0"/>
              </a:rPr>
              <a:t>Social Responsibility: </a:t>
            </a:r>
            <a:r>
              <a:rPr lang="en-US" sz="2800" dirty="0">
                <a:latin typeface="Times New Roman" panose="02020603050405020304" pitchFamily="18" charset="0"/>
                <a:cs typeface="Times New Roman" panose="02020603050405020304" pitchFamily="18" charset="0"/>
              </a:rPr>
              <a:t>Encourages students to take ethical actions and contribute positively to society at both local and global levels.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52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0C1B2-19A1-522C-854C-21147402AE0B}"/>
              </a:ext>
            </a:extLst>
          </p:cNvPr>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Enhancing quality and competitiveness in education</a:t>
            </a:r>
          </a:p>
        </p:txBody>
      </p:sp>
      <p:sp>
        <p:nvSpPr>
          <p:cNvPr id="3" name="Content Placeholder 2">
            <a:extLst>
              <a:ext uri="{FF2B5EF4-FFF2-40B4-BE49-F238E27FC236}">
                <a16:creationId xmlns:a16="http://schemas.microsoft.com/office/drawing/2014/main" id="{9B07BE5E-9078-1982-EEFA-1EE91103CC54}"/>
              </a:ext>
            </a:extLst>
          </p:cNvPr>
          <p:cNvSpPr>
            <a:spLocks noGrp="1"/>
          </p:cNvSpPr>
          <p:nvPr>
            <p:ph idx="1"/>
          </p:nvPr>
        </p:nvSpPr>
        <p:spPr>
          <a:xfrm>
            <a:off x="913795" y="1935921"/>
            <a:ext cx="10353762" cy="3855279"/>
          </a:xfrm>
        </p:spPr>
        <p:txBody>
          <a:bodyPr>
            <a:normAutofit/>
          </a:bodyPr>
          <a:lstStyle/>
          <a:p>
            <a:pPr algn="just" fontAlgn="base"/>
            <a:r>
              <a:rPr lang="en-US" sz="2800" dirty="0">
                <a:effectLst/>
                <a:latin typeface="Times New Roman" panose="02020603050405020304" pitchFamily="18" charset="0"/>
                <a:cs typeface="Times New Roman" panose="02020603050405020304" pitchFamily="18" charset="0"/>
              </a:rPr>
              <a:t>Quality education ensures that students acquire the necessary skills, knowledge, and values, while competitiveness enables educational institutions to maintain high standards and global relevance.</a:t>
            </a:r>
          </a:p>
          <a:p>
            <a:pPr algn="just" fontAlgn="base"/>
            <a:r>
              <a:rPr lang="en-US" sz="2800" dirty="0">
                <a:effectLst/>
                <a:latin typeface="Times New Roman" panose="02020603050405020304" pitchFamily="18" charset="0"/>
                <a:cs typeface="Times New Roman" panose="02020603050405020304" pitchFamily="18" charset="0"/>
              </a:rPr>
              <a:t>Enhancing quality and competitiveness in education is not just about producing high academic results; it involves nurturing creativity, critical thinking, digital literacy, and lifelong learning skills.</a:t>
            </a:r>
          </a:p>
        </p:txBody>
      </p:sp>
    </p:spTree>
    <p:extLst>
      <p:ext uri="{BB962C8B-B14F-4D97-AF65-F5344CB8AC3E}">
        <p14:creationId xmlns:p14="http://schemas.microsoft.com/office/powerpoint/2010/main" val="3909673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4456-5176-E798-B938-1C7008296E22}"/>
              </a:ext>
            </a:extLst>
          </p:cNvPr>
          <p:cNvSpPr>
            <a:spLocks noGrp="1"/>
          </p:cNvSpPr>
          <p:nvPr>
            <p:ph type="title"/>
          </p:nvPr>
        </p:nvSpPr>
        <p:spPr>
          <a:xfrm>
            <a:off x="913795" y="216310"/>
            <a:ext cx="10353761" cy="865238"/>
          </a:xfrm>
        </p:spPr>
        <p:txBody>
          <a:bodyPr>
            <a:normAutofit fontScale="90000"/>
          </a:bodyPr>
          <a:lstStyle/>
          <a:p>
            <a:pPr algn="l"/>
            <a:r>
              <a:rPr lang="en-IN" dirty="0">
                <a:effectLst/>
                <a:latin typeface="Times New Roman" panose="02020603050405020304" pitchFamily="18" charset="0"/>
                <a:cs typeface="Times New Roman" panose="02020603050405020304" pitchFamily="18" charset="0"/>
              </a:rPr>
              <a:t>Key Strategies</a:t>
            </a:r>
            <a:br>
              <a:rPr lang="en-IN" dirty="0">
                <a:effectLst/>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A0E11DE-5AB8-B984-241C-5B8D3BA6BB28}"/>
              </a:ext>
            </a:extLst>
          </p:cNvPr>
          <p:cNvSpPr>
            <a:spLocks noGrp="1"/>
          </p:cNvSpPr>
          <p:nvPr>
            <p:ph idx="1"/>
          </p:nvPr>
        </p:nvSpPr>
        <p:spPr>
          <a:xfrm>
            <a:off x="913795" y="953729"/>
            <a:ext cx="10353762" cy="5535561"/>
          </a:xfrm>
        </p:spPr>
        <p:txBody>
          <a:bodyPr>
            <a:normAutofit fontScale="92500" lnSpcReduction="20000"/>
          </a:bodyPr>
          <a:lstStyle/>
          <a:p>
            <a:pPr algn="just" fontAlgn="base"/>
            <a:r>
              <a:rPr lang="en-US" sz="2800" b="1" dirty="0">
                <a:effectLst/>
                <a:latin typeface="Times New Roman" panose="02020603050405020304" pitchFamily="18" charset="0"/>
                <a:cs typeface="Times New Roman" panose="02020603050405020304" pitchFamily="18" charset="0"/>
              </a:rPr>
              <a:t>Curriculum Innovation and Reform</a:t>
            </a:r>
          </a:p>
          <a:p>
            <a:pPr marL="0" indent="0" algn="just" fontAlgn="base">
              <a:buNone/>
            </a:pPr>
            <a:r>
              <a:rPr lang="en-US" sz="2800" dirty="0">
                <a:effectLst/>
                <a:latin typeface="Times New Roman" panose="02020603050405020304" pitchFamily="18" charset="0"/>
                <a:cs typeface="Times New Roman" panose="02020603050405020304" pitchFamily="18" charset="0"/>
              </a:rPr>
              <a:t>	A dynamic and flexible curriculum is the foundation of quality education. It should:</a:t>
            </a:r>
          </a:p>
          <a:p>
            <a:pPr algn="just" fontAlgn="base"/>
            <a:r>
              <a:rPr lang="en-US" sz="2800" dirty="0">
                <a:effectLst/>
                <a:latin typeface="Times New Roman" panose="02020603050405020304" pitchFamily="18" charset="0"/>
                <a:cs typeface="Times New Roman" panose="02020603050405020304" pitchFamily="18" charset="0"/>
              </a:rPr>
              <a:t>Promote interdisciplinary learning</a:t>
            </a:r>
          </a:p>
          <a:p>
            <a:pPr algn="just" fontAlgn="base"/>
            <a:r>
              <a:rPr lang="en-US" sz="2800" dirty="0">
                <a:effectLst/>
                <a:latin typeface="Times New Roman" panose="02020603050405020304" pitchFamily="18" charset="0"/>
                <a:cs typeface="Times New Roman" panose="02020603050405020304" pitchFamily="18" charset="0"/>
              </a:rPr>
              <a:t>Include emerging areas like Artificial Intelligence, Environmental Studies, and Financial Literacy</a:t>
            </a:r>
          </a:p>
          <a:p>
            <a:pPr algn="just" fontAlgn="base"/>
            <a:r>
              <a:rPr lang="en-US" sz="2800" dirty="0">
                <a:effectLst/>
                <a:latin typeface="Times New Roman" panose="02020603050405020304" pitchFamily="18" charset="0"/>
                <a:cs typeface="Times New Roman" panose="02020603050405020304" pitchFamily="18" charset="0"/>
              </a:rPr>
              <a:t>Integrate values, ethics, and civic education</a:t>
            </a:r>
          </a:p>
          <a:p>
            <a:pPr algn="just" fontAlgn="base"/>
            <a:r>
              <a:rPr lang="en-US" sz="2800" dirty="0">
                <a:effectLst/>
                <a:latin typeface="Times New Roman" panose="02020603050405020304" pitchFamily="18" charset="0"/>
                <a:cs typeface="Times New Roman" panose="02020603050405020304" pitchFamily="18" charset="0"/>
              </a:rPr>
              <a:t>Encourage experiential and project-based learning</a:t>
            </a:r>
          </a:p>
          <a:p>
            <a:pPr marL="0" indent="0" algn="just" fontAlgn="base">
              <a:buNone/>
            </a:pPr>
            <a:r>
              <a:rPr lang="en-US" sz="2800" dirty="0">
                <a:effectLst/>
                <a:latin typeface="Times New Roman" panose="02020603050405020304" pitchFamily="18" charset="0"/>
                <a:cs typeface="Times New Roman" panose="02020603050405020304" pitchFamily="18" charset="0"/>
              </a:rPr>
              <a:t>	Curriculum reform must align with National Education Policy and Global Learning Frameworks to ensure that learners remain competitive in the international field.</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000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E6961-7558-3C57-C05E-4F405F4E8B11}"/>
              </a:ext>
            </a:extLst>
          </p:cNvPr>
          <p:cNvSpPr>
            <a:spLocks noGrp="1"/>
          </p:cNvSpPr>
          <p:nvPr>
            <p:ph idx="1"/>
          </p:nvPr>
        </p:nvSpPr>
        <p:spPr>
          <a:xfrm>
            <a:off x="913795" y="521110"/>
            <a:ext cx="10353762" cy="5820696"/>
          </a:xfrm>
        </p:spPr>
        <p:txBody>
          <a:bodyPr>
            <a:normAutofit fontScale="92500" lnSpcReduction="20000"/>
          </a:bodyPr>
          <a:lstStyle/>
          <a:p>
            <a:pPr algn="just" fontAlgn="base"/>
            <a:r>
              <a:rPr lang="en-US" sz="2800" b="1" dirty="0">
                <a:effectLst/>
                <a:latin typeface="Times New Roman" panose="02020603050405020304" pitchFamily="18" charset="0"/>
                <a:cs typeface="Times New Roman" panose="02020603050405020304" pitchFamily="18" charset="0"/>
              </a:rPr>
              <a:t>Teacher Professional Development</a:t>
            </a:r>
          </a:p>
          <a:p>
            <a:pPr marL="0" indent="0" algn="just" fontAlgn="base">
              <a:buNone/>
            </a:pPr>
            <a:r>
              <a:rPr lang="en-US" sz="2800" dirty="0">
                <a:effectLst/>
                <a:latin typeface="Times New Roman" panose="02020603050405020304" pitchFamily="18" charset="0"/>
                <a:cs typeface="Times New Roman" panose="02020603050405020304" pitchFamily="18" charset="0"/>
              </a:rPr>
              <a:t>Teachers are the backbone of the education system. Enhancing quality in education largely depends on their competence, motivation, and professional-growth.</a:t>
            </a:r>
            <a:br>
              <a:rPr lang="en-US" sz="2800" dirty="0">
                <a:effectLst/>
                <a:latin typeface="Times New Roman" panose="02020603050405020304" pitchFamily="18" charset="0"/>
                <a:cs typeface="Times New Roman" panose="02020603050405020304" pitchFamily="18" charset="0"/>
              </a:rPr>
            </a:br>
            <a:r>
              <a:rPr lang="en-US" sz="2800" dirty="0">
                <a:effectLst/>
                <a:latin typeface="Times New Roman" panose="02020603050405020304" pitchFamily="18" charset="0"/>
                <a:cs typeface="Times New Roman" panose="02020603050405020304" pitchFamily="18" charset="0"/>
              </a:rPr>
              <a:t>Strategies include:</a:t>
            </a:r>
          </a:p>
          <a:p>
            <a:pPr algn="just" fontAlgn="base"/>
            <a:r>
              <a:rPr lang="en-US" sz="2800" dirty="0">
                <a:effectLst/>
                <a:latin typeface="Times New Roman" panose="02020603050405020304" pitchFamily="18" charset="0"/>
                <a:cs typeface="Times New Roman" panose="02020603050405020304" pitchFamily="18" charset="0"/>
              </a:rPr>
              <a:t>Regular in-service training programs</a:t>
            </a:r>
          </a:p>
          <a:p>
            <a:pPr algn="just" fontAlgn="base"/>
            <a:r>
              <a:rPr lang="en-US" sz="2800" dirty="0">
                <a:effectLst/>
                <a:latin typeface="Times New Roman" panose="02020603050405020304" pitchFamily="18" charset="0"/>
                <a:cs typeface="Times New Roman" panose="02020603050405020304" pitchFamily="18" charset="0"/>
              </a:rPr>
              <a:t>Workshops on digital pedagogy and assessment methods</a:t>
            </a:r>
          </a:p>
          <a:p>
            <a:pPr algn="just" fontAlgn="base"/>
            <a:r>
              <a:rPr lang="en-US" sz="2800" dirty="0">
                <a:effectLst/>
                <a:latin typeface="Times New Roman" panose="02020603050405020304" pitchFamily="18" charset="0"/>
                <a:cs typeface="Times New Roman" panose="02020603050405020304" pitchFamily="18" charset="0"/>
              </a:rPr>
              <a:t>Mentorship and peer-learning initiatives</a:t>
            </a:r>
          </a:p>
          <a:p>
            <a:pPr algn="just" fontAlgn="base"/>
            <a:r>
              <a:rPr lang="en-US" sz="2800" dirty="0">
                <a:effectLst/>
                <a:latin typeface="Times New Roman" panose="02020603050405020304" pitchFamily="18" charset="0"/>
                <a:cs typeface="Times New Roman" panose="02020603050405020304" pitchFamily="18" charset="0"/>
              </a:rPr>
              <a:t>Incentives for innovation in teaching</a:t>
            </a:r>
          </a:p>
          <a:p>
            <a:pPr marL="0" indent="0" algn="just" fontAlgn="base">
              <a:buNone/>
            </a:pPr>
            <a:r>
              <a:rPr lang="en-US" sz="2800" dirty="0">
                <a:effectLst/>
                <a:latin typeface="Times New Roman" panose="02020603050405020304" pitchFamily="18" charset="0"/>
                <a:cs typeface="Times New Roman" panose="02020603050405020304" pitchFamily="18" charset="0"/>
              </a:rPr>
              <a:t>	Continuous professional development ensures that teachers remain updated with modern teaching-learning practices and contribute effectively to classroom excellence.</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472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02FFA-F1A0-7041-9D88-F965E8150ABC}"/>
              </a:ext>
            </a:extLst>
          </p:cNvPr>
          <p:cNvSpPr>
            <a:spLocks noGrp="1"/>
          </p:cNvSpPr>
          <p:nvPr>
            <p:ph idx="1"/>
          </p:nvPr>
        </p:nvSpPr>
        <p:spPr>
          <a:xfrm>
            <a:off x="913795" y="678425"/>
            <a:ext cx="10353762" cy="5771535"/>
          </a:xfrm>
        </p:spPr>
        <p:txBody>
          <a:bodyPr>
            <a:normAutofit lnSpcReduction="10000"/>
          </a:bodyPr>
          <a:lstStyle/>
          <a:p>
            <a:pPr algn="just" fontAlgn="base"/>
            <a:r>
              <a:rPr lang="en-US" sz="2800" b="1" dirty="0">
                <a:effectLst/>
                <a:latin typeface="Times New Roman" panose="02020603050405020304" pitchFamily="18" charset="0"/>
                <a:cs typeface="Times New Roman" panose="02020603050405020304" pitchFamily="18" charset="0"/>
              </a:rPr>
              <a:t>Technology Integration in Education</a:t>
            </a:r>
          </a:p>
          <a:p>
            <a:pPr marL="0" indent="0" algn="just" fontAlgn="base">
              <a:buNone/>
            </a:pPr>
            <a:r>
              <a:rPr lang="en-US" sz="2800" dirty="0">
                <a:effectLst/>
                <a:latin typeface="Times New Roman" panose="02020603050405020304" pitchFamily="18" charset="0"/>
                <a:cs typeface="Times New Roman" panose="02020603050405020304" pitchFamily="18" charset="0"/>
              </a:rPr>
              <a:t>	The digital transformation of education plays a pivotal role in ensuring quality and competitiveness. Technology enables:</a:t>
            </a:r>
          </a:p>
          <a:p>
            <a:pPr algn="just" fontAlgn="base"/>
            <a:r>
              <a:rPr lang="en-US" sz="2800" dirty="0">
                <a:effectLst/>
                <a:latin typeface="Times New Roman" panose="02020603050405020304" pitchFamily="18" charset="0"/>
                <a:cs typeface="Times New Roman" panose="02020603050405020304" pitchFamily="18" charset="0"/>
              </a:rPr>
              <a:t>Personalized learning through adaptive learning software</a:t>
            </a:r>
          </a:p>
          <a:p>
            <a:pPr algn="just" fontAlgn="base"/>
            <a:r>
              <a:rPr lang="en-US" sz="2800" dirty="0">
                <a:effectLst/>
                <a:latin typeface="Times New Roman" panose="02020603050405020304" pitchFamily="18" charset="0"/>
                <a:cs typeface="Times New Roman" panose="02020603050405020304" pitchFamily="18" charset="0"/>
              </a:rPr>
              <a:t>Online learning platforms for remote and flexible education</a:t>
            </a:r>
          </a:p>
          <a:p>
            <a:pPr algn="just" fontAlgn="base"/>
            <a:r>
              <a:rPr lang="en-US" sz="2800" dirty="0">
                <a:effectLst/>
                <a:latin typeface="Times New Roman" panose="02020603050405020304" pitchFamily="18" charset="0"/>
                <a:cs typeface="Times New Roman" panose="02020603050405020304" pitchFamily="18" charset="0"/>
              </a:rPr>
              <a:t>Digital assessment tools for performance analysis</a:t>
            </a:r>
          </a:p>
          <a:p>
            <a:pPr algn="just" fontAlgn="base"/>
            <a:r>
              <a:rPr lang="en-US" sz="2800" dirty="0">
                <a:effectLst/>
                <a:latin typeface="Times New Roman" panose="02020603050405020304" pitchFamily="18" charset="0"/>
                <a:cs typeface="Times New Roman" panose="02020603050405020304" pitchFamily="18" charset="0"/>
              </a:rPr>
              <a:t>Data-driven decision-making for institutional improvement</a:t>
            </a:r>
          </a:p>
          <a:p>
            <a:pPr marL="0" indent="0" algn="just" fontAlgn="base">
              <a:buNone/>
            </a:pPr>
            <a:r>
              <a:rPr lang="en-US" sz="2800" dirty="0">
                <a:effectLst/>
                <a:latin typeface="Times New Roman" panose="02020603050405020304" pitchFamily="18" charset="0"/>
                <a:cs typeface="Times New Roman" panose="02020603050405020304" pitchFamily="18" charset="0"/>
              </a:rPr>
              <a:t>	Using tools like AI-based tutoring systems, </a:t>
            </a:r>
            <a:r>
              <a:rPr lang="en-US" sz="2800" dirty="0">
                <a:effectLst/>
                <a:latin typeface="Times New Roman" panose="02020603050405020304" pitchFamily="18" charset="0"/>
                <a:cs typeface="Times New Roman" panose="02020603050405020304" pitchFamily="18" charset="0"/>
                <a:hlinkClick r:id="rId2"/>
              </a:rPr>
              <a:t>LMS (Learning Management Systems)</a:t>
            </a:r>
            <a:r>
              <a:rPr lang="en-US" sz="2800" dirty="0">
                <a:effectLst/>
                <a:latin typeface="Times New Roman" panose="02020603050405020304" pitchFamily="18" charset="0"/>
                <a:cs typeface="Times New Roman" panose="02020603050405020304" pitchFamily="18" charset="0"/>
              </a:rPr>
              <a:t>, and interactive e-content bridges learning gaps and promotes inclusive education.</a:t>
            </a:r>
          </a:p>
          <a:p>
            <a:pPr marL="0" indent="0" algn="just">
              <a:buNone/>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37724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52</TotalTime>
  <Words>845</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Bookman Old Style</vt:lpstr>
      <vt:lpstr>Rockwell</vt:lpstr>
      <vt:lpstr>Times New Roman</vt:lpstr>
      <vt:lpstr>Damask</vt:lpstr>
      <vt:lpstr>Global perspective in teaching and learning</vt:lpstr>
      <vt:lpstr>PowerPoint Presentation</vt:lpstr>
      <vt:lpstr>Key features</vt:lpstr>
      <vt:lpstr>PowerPoint Presentation</vt:lpstr>
      <vt:lpstr>PowerPoint Presentation</vt:lpstr>
      <vt:lpstr>Enhancing quality and competitiveness in education</vt:lpstr>
      <vt:lpstr>Key Strategies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Challenges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1</cp:revision>
  <dcterms:created xsi:type="dcterms:W3CDTF">2025-12-09T04:04:09Z</dcterms:created>
  <dcterms:modified xsi:type="dcterms:W3CDTF">2025-12-09T04:56:42Z</dcterms:modified>
</cp:coreProperties>
</file>