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64" r:id="rId4"/>
    <p:sldId id="263" r:id="rId5"/>
    <p:sldId id="257" r:id="rId6"/>
    <p:sldId id="265" r:id="rId7"/>
    <p:sldId id="258" r:id="rId8"/>
    <p:sldId id="259" r:id="rId9"/>
    <p:sldId id="260"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12/8/2025</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15DD8-CDBE-C068-6772-E73C5441409A}"/>
              </a:ext>
            </a:extLst>
          </p:cNvPr>
          <p:cNvSpPr>
            <a:spLocks noGrp="1"/>
          </p:cNvSpPr>
          <p:nvPr>
            <p:ph type="ctrTitle"/>
          </p:nvPr>
        </p:nvSpPr>
        <p:spPr>
          <a:xfrm>
            <a:off x="1595269" y="422787"/>
            <a:ext cx="9001462" cy="1809136"/>
          </a:xfrm>
        </p:spPr>
        <p:txBody>
          <a:bodyPr/>
          <a:lstStyle/>
          <a:p>
            <a:r>
              <a:rPr lang="en-IN" dirty="0">
                <a:latin typeface="Times New Roman" panose="02020603050405020304" pitchFamily="18" charset="0"/>
                <a:cs typeface="Times New Roman" panose="02020603050405020304" pitchFamily="18" charset="0"/>
              </a:rPr>
              <a:t>Internationalization of education</a:t>
            </a:r>
          </a:p>
        </p:txBody>
      </p:sp>
      <p:sp>
        <p:nvSpPr>
          <p:cNvPr id="3" name="Subtitle 2">
            <a:extLst>
              <a:ext uri="{FF2B5EF4-FFF2-40B4-BE49-F238E27FC236}">
                <a16:creationId xmlns:a16="http://schemas.microsoft.com/office/drawing/2014/main" id="{C6D00E7A-2709-1ECA-0B66-31388E1EFB94}"/>
              </a:ext>
            </a:extLst>
          </p:cNvPr>
          <p:cNvSpPr>
            <a:spLocks noGrp="1"/>
          </p:cNvSpPr>
          <p:nvPr>
            <p:ph type="subTitle" idx="1"/>
          </p:nvPr>
        </p:nvSpPr>
        <p:spPr>
          <a:xfrm>
            <a:off x="1860740" y="4034657"/>
            <a:ext cx="9001462" cy="1655762"/>
          </a:xfrm>
        </p:spPr>
        <p:txBody>
          <a:bodyPr>
            <a:normAutofit/>
          </a:bodyPr>
          <a:lstStyle/>
          <a:p>
            <a:pPr algn="r"/>
            <a:r>
              <a:rPr lang="en-IN" sz="3200" dirty="0">
                <a:latin typeface="Times New Roman" panose="02020603050405020304" pitchFamily="18" charset="0"/>
                <a:cs typeface="Times New Roman" panose="02020603050405020304" pitchFamily="18" charset="0"/>
              </a:rPr>
              <a:t>Prepared by- </a:t>
            </a:r>
            <a:r>
              <a:rPr lang="en-IN" sz="3200" dirty="0" err="1">
                <a:latin typeface="Times New Roman" panose="02020603050405020304" pitchFamily="18" charset="0"/>
                <a:cs typeface="Times New Roman" panose="02020603050405020304" pitchFamily="18" charset="0"/>
              </a:rPr>
              <a:t>Angkana</a:t>
            </a:r>
            <a:r>
              <a:rPr lang="en-IN" sz="3200" dirty="0">
                <a:latin typeface="Times New Roman" panose="02020603050405020304" pitchFamily="18" charset="0"/>
                <a:cs typeface="Times New Roman" panose="02020603050405020304" pitchFamily="18" charset="0"/>
              </a:rPr>
              <a:t> Gogoi</a:t>
            </a:r>
          </a:p>
          <a:p>
            <a:pPr algn="r"/>
            <a:r>
              <a:rPr lang="en-IN" sz="3200" dirty="0">
                <a:latin typeface="Times New Roman" panose="02020603050405020304" pitchFamily="18" charset="0"/>
                <a:cs typeface="Times New Roman" panose="02020603050405020304" pitchFamily="18" charset="0"/>
              </a:rPr>
              <a:t>Assistant Professor, NAMCE</a:t>
            </a:r>
          </a:p>
        </p:txBody>
      </p:sp>
    </p:spTree>
    <p:extLst>
      <p:ext uri="{BB962C8B-B14F-4D97-AF65-F5344CB8AC3E}">
        <p14:creationId xmlns:p14="http://schemas.microsoft.com/office/powerpoint/2010/main" val="1195109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7D2DBB-98D0-4BBA-CCF1-85B31E03ACD3}"/>
              </a:ext>
            </a:extLst>
          </p:cNvPr>
          <p:cNvSpPr>
            <a:spLocks noGrp="1"/>
          </p:cNvSpPr>
          <p:nvPr>
            <p:ph idx="1"/>
          </p:nvPr>
        </p:nvSpPr>
        <p:spPr>
          <a:xfrm>
            <a:off x="913795" y="698090"/>
            <a:ext cx="10353762" cy="5093110"/>
          </a:xfrm>
        </p:spPr>
        <p:txBody>
          <a:bodyPr>
            <a:normAutofit/>
          </a:bodyPr>
          <a:lstStyle/>
          <a:p>
            <a:pPr algn="just"/>
            <a:r>
              <a:rPr lang="en-US" sz="3200" dirty="0">
                <a:latin typeface="Times New Roman" panose="02020603050405020304" pitchFamily="18" charset="0"/>
                <a:cs typeface="Times New Roman" panose="02020603050405020304" pitchFamily="18" charset="0"/>
              </a:rPr>
              <a:t>India is attempting to promote internationalization at home in order to increase inward mobility of students and reduce outward mobility of students. As NEP 2020 has prioritized internationalization of education, various positive measures will be adopted in the near future to overcome the barriers to internationalization and to make India a global destination for higher education and gain recognition as Vishwa Guru.</a:t>
            </a:r>
            <a:endParaRPr lang="en-IN" sz="3200" dirty="0"/>
          </a:p>
        </p:txBody>
      </p:sp>
    </p:spTree>
    <p:extLst>
      <p:ext uri="{BB962C8B-B14F-4D97-AF65-F5344CB8AC3E}">
        <p14:creationId xmlns:p14="http://schemas.microsoft.com/office/powerpoint/2010/main" val="1270359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9CBE8-2EC5-FED8-E9D5-76BE3FB2EF53}"/>
              </a:ext>
            </a:extLst>
          </p:cNvPr>
          <p:cNvSpPr>
            <a:spLocks noGrp="1"/>
          </p:cNvSpPr>
          <p:nvPr>
            <p:ph type="title"/>
          </p:nvPr>
        </p:nvSpPr>
        <p:spPr>
          <a:xfrm>
            <a:off x="844969" y="157316"/>
            <a:ext cx="10353761" cy="737419"/>
          </a:xfrm>
        </p:spPr>
        <p:txBody>
          <a:bodyPr/>
          <a:lstStyle/>
          <a:p>
            <a:pPr algn="l"/>
            <a:r>
              <a:rPr lang="en-IN" dirty="0">
                <a:latin typeface="Times New Roman" panose="02020603050405020304" pitchFamily="18" charset="0"/>
                <a:cs typeface="Times New Roman" panose="02020603050405020304" pitchFamily="18" charset="0"/>
              </a:rPr>
              <a:t>introduction</a:t>
            </a:r>
            <a:endParaRPr lang="en-IN" dirty="0"/>
          </a:p>
        </p:txBody>
      </p:sp>
      <p:sp>
        <p:nvSpPr>
          <p:cNvPr id="3" name="Content Placeholder 2">
            <a:extLst>
              <a:ext uri="{FF2B5EF4-FFF2-40B4-BE49-F238E27FC236}">
                <a16:creationId xmlns:a16="http://schemas.microsoft.com/office/drawing/2014/main" id="{D1821EE9-66A7-12B3-5E9A-BA7E13485E7C}"/>
              </a:ext>
            </a:extLst>
          </p:cNvPr>
          <p:cNvSpPr>
            <a:spLocks noGrp="1"/>
          </p:cNvSpPr>
          <p:nvPr>
            <p:ph idx="1"/>
          </p:nvPr>
        </p:nvSpPr>
        <p:spPr>
          <a:xfrm>
            <a:off x="919119" y="1125793"/>
            <a:ext cx="10353762" cy="5574891"/>
          </a:xfrm>
        </p:spPr>
        <p:txBody>
          <a:bodyPr>
            <a:normAutofit/>
          </a:bodyPr>
          <a:lstStyle/>
          <a:p>
            <a:pPr marL="0" indent="0" algn="just">
              <a:buNone/>
            </a:pPr>
            <a:r>
              <a:rPr lang="en-US" sz="2800" dirty="0">
                <a:latin typeface="Times New Roman" panose="02020603050405020304" pitchFamily="18" charset="0"/>
                <a:cs typeface="Times New Roman" panose="02020603050405020304" pitchFamily="18" charset="0"/>
              </a:rPr>
              <a:t>	Internationalization of education refers to the processes of imparting knowledge, skills and values that have universal application so as to create global citizens. It aims to improve the quality of education to meet the dynamic needs of global knowledge society. In the past decade, internationalization of education has emerged as an important national goal for many countries worldwide. National Education Policy 2020 (NEP 2020) has realized India as a global study destination. </a:t>
            </a:r>
            <a:endParaRPr lang="en-IN" sz="2800" dirty="0"/>
          </a:p>
        </p:txBody>
      </p:sp>
    </p:spTree>
    <p:extLst>
      <p:ext uri="{BB962C8B-B14F-4D97-AF65-F5344CB8AC3E}">
        <p14:creationId xmlns:p14="http://schemas.microsoft.com/office/powerpoint/2010/main" val="2799459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2D86B5-C14A-F285-FFC1-F5094F7959C4}"/>
              </a:ext>
            </a:extLst>
          </p:cNvPr>
          <p:cNvSpPr>
            <a:spLocks noGrp="1"/>
          </p:cNvSpPr>
          <p:nvPr>
            <p:ph idx="1"/>
          </p:nvPr>
        </p:nvSpPr>
        <p:spPr>
          <a:xfrm>
            <a:off x="913795" y="639097"/>
            <a:ext cx="10353762" cy="5152103"/>
          </a:xfrm>
        </p:spPr>
        <p:txBody>
          <a:bodyPr>
            <a:normAutofit/>
          </a:bodyPr>
          <a:lstStyle/>
          <a:p>
            <a:pPr marL="0" indent="0" algn="just">
              <a:buNone/>
            </a:pPr>
            <a:r>
              <a:rPr lang="en-US" sz="2800" dirty="0">
                <a:latin typeface="Times New Roman" panose="02020603050405020304" pitchFamily="18" charset="0"/>
                <a:cs typeface="Times New Roman" panose="02020603050405020304" pitchFamily="18" charset="0"/>
              </a:rPr>
              <a:t>This policy has formulated many recommendations for active academic and research interactions among the various education systems around the world. However, implementing these recommendations is quite challenging at present due to the problems such as poor quality of faculty as compared to global standards, skill gap of graduates, lack of international perspectives etc., plaguing the Indian higher education sector. </a:t>
            </a:r>
            <a:endParaRPr lang="en-IN" sz="2800" dirty="0"/>
          </a:p>
        </p:txBody>
      </p:sp>
    </p:spTree>
    <p:extLst>
      <p:ext uri="{BB962C8B-B14F-4D97-AF65-F5344CB8AC3E}">
        <p14:creationId xmlns:p14="http://schemas.microsoft.com/office/powerpoint/2010/main" val="2654249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86EF9-6DC6-9BE0-DFBF-527D41BC9E1A}"/>
              </a:ext>
            </a:extLst>
          </p:cNvPr>
          <p:cNvSpPr>
            <a:spLocks noGrp="1"/>
          </p:cNvSpPr>
          <p:nvPr>
            <p:ph type="title"/>
          </p:nvPr>
        </p:nvSpPr>
        <p:spPr>
          <a:xfrm>
            <a:off x="913796" y="265471"/>
            <a:ext cx="10353761" cy="1326321"/>
          </a:xfrm>
        </p:spPr>
        <p:txBody>
          <a:bodyPr/>
          <a:lstStyle/>
          <a:p>
            <a:pPr algn="l"/>
            <a:r>
              <a:rPr lang="en-IN" dirty="0">
                <a:latin typeface="Times New Roman" panose="02020603050405020304" pitchFamily="18" charset="0"/>
                <a:cs typeface="Times New Roman" panose="02020603050405020304" pitchFamily="18" charset="0"/>
              </a:rPr>
              <a:t>Aims/goals</a:t>
            </a:r>
          </a:p>
        </p:txBody>
      </p:sp>
      <p:sp>
        <p:nvSpPr>
          <p:cNvPr id="3" name="Content Placeholder 2">
            <a:extLst>
              <a:ext uri="{FF2B5EF4-FFF2-40B4-BE49-F238E27FC236}">
                <a16:creationId xmlns:a16="http://schemas.microsoft.com/office/drawing/2014/main" id="{2785FE01-0ED4-0C77-3D83-3A5CA6621D78}"/>
              </a:ext>
            </a:extLst>
          </p:cNvPr>
          <p:cNvSpPr>
            <a:spLocks noGrp="1"/>
          </p:cNvSpPr>
          <p:nvPr>
            <p:ph idx="1"/>
          </p:nvPr>
        </p:nvSpPr>
        <p:spPr>
          <a:xfrm>
            <a:off x="913796" y="1818968"/>
            <a:ext cx="10353762" cy="3293806"/>
          </a:xfrm>
        </p:spPr>
        <p:txBody>
          <a:bodyPr>
            <a:normAutofit/>
          </a:bodyPr>
          <a:lstStyle/>
          <a:p>
            <a:r>
              <a:rPr lang="en-IN" sz="3200" dirty="0">
                <a:latin typeface="Times New Roman" panose="02020603050405020304" pitchFamily="18" charset="0"/>
                <a:cs typeface="Times New Roman" panose="02020603050405020304" pitchFamily="18" charset="0"/>
              </a:rPr>
              <a:t>To enhance the quality of education</a:t>
            </a:r>
          </a:p>
          <a:p>
            <a:r>
              <a:rPr lang="en-IN" sz="3200" dirty="0">
                <a:latin typeface="Times New Roman" panose="02020603050405020304" pitchFamily="18" charset="0"/>
                <a:cs typeface="Times New Roman" panose="02020603050405020304" pitchFamily="18" charset="0"/>
              </a:rPr>
              <a:t>To get global exposure</a:t>
            </a:r>
          </a:p>
          <a:p>
            <a:r>
              <a:rPr lang="en-IN" sz="3200" dirty="0">
                <a:latin typeface="Times New Roman" panose="02020603050405020304" pitchFamily="18" charset="0"/>
                <a:cs typeface="Times New Roman" panose="02020603050405020304" pitchFamily="18" charset="0"/>
              </a:rPr>
              <a:t>To improve research &amp; innovation</a:t>
            </a:r>
          </a:p>
          <a:p>
            <a:r>
              <a:rPr lang="en-IN" sz="3200" dirty="0">
                <a:latin typeface="Times New Roman" panose="02020603050405020304" pitchFamily="18" charset="0"/>
                <a:cs typeface="Times New Roman" panose="02020603050405020304" pitchFamily="18" charset="0"/>
              </a:rPr>
              <a:t>To achieve global citizenship</a:t>
            </a:r>
          </a:p>
        </p:txBody>
      </p:sp>
    </p:spTree>
    <p:extLst>
      <p:ext uri="{BB962C8B-B14F-4D97-AF65-F5344CB8AC3E}">
        <p14:creationId xmlns:p14="http://schemas.microsoft.com/office/powerpoint/2010/main" val="460626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6C992-1957-8C21-4F07-7FB8D45361BA}"/>
              </a:ext>
            </a:extLst>
          </p:cNvPr>
          <p:cNvSpPr>
            <a:spLocks noGrp="1"/>
          </p:cNvSpPr>
          <p:nvPr>
            <p:ph type="title"/>
          </p:nvPr>
        </p:nvSpPr>
        <p:spPr>
          <a:xfrm>
            <a:off x="628659" y="78658"/>
            <a:ext cx="10353761" cy="1326321"/>
          </a:xfrm>
        </p:spPr>
        <p:txBody>
          <a:bodyPr/>
          <a:lstStyle/>
          <a:p>
            <a:pPr algn="l"/>
            <a:r>
              <a:rPr lang="en-US" dirty="0">
                <a:latin typeface="Times New Roman" panose="02020603050405020304" pitchFamily="18" charset="0"/>
                <a:cs typeface="Times New Roman" panose="02020603050405020304" pitchFamily="18" charset="0"/>
              </a:rPr>
              <a:t>Challenges to Internationalization of Education in India: </a:t>
            </a: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D284F27-8085-5EEA-838B-6E9531C49370}"/>
              </a:ext>
            </a:extLst>
          </p:cNvPr>
          <p:cNvSpPr>
            <a:spLocks noGrp="1"/>
          </p:cNvSpPr>
          <p:nvPr>
            <p:ph idx="1"/>
          </p:nvPr>
        </p:nvSpPr>
        <p:spPr>
          <a:xfrm>
            <a:off x="766311" y="1297858"/>
            <a:ext cx="10353762" cy="5132439"/>
          </a:xfrm>
        </p:spPr>
        <p:txBody>
          <a:bodyPr>
            <a:normAutofit/>
          </a:bodyPr>
          <a:lstStyle/>
          <a:p>
            <a:pPr algn="just"/>
            <a:r>
              <a:rPr lang="en-US" sz="2800" b="1" dirty="0">
                <a:solidFill>
                  <a:srgbClr val="FFFF00"/>
                </a:solidFill>
                <a:latin typeface="Times New Roman" panose="02020603050405020304" pitchFamily="18" charset="0"/>
                <a:cs typeface="Times New Roman" panose="02020603050405020304" pitchFamily="18" charset="0"/>
              </a:rPr>
              <a:t>Language barrier</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Though English is the medium of instruction in higher education institutes of India, it often acts as a barrier to learning. So, instruction needs to be bilingual and at the same time efforts must be made to encourage students to acquire fluency in English and also other languages such as regional language and foreign languages. </a:t>
            </a:r>
          </a:p>
          <a:p>
            <a:pPr algn="just"/>
            <a:r>
              <a:rPr lang="en-US" sz="2800" b="1" dirty="0">
                <a:solidFill>
                  <a:srgbClr val="FFFF00"/>
                </a:solidFill>
                <a:latin typeface="Times New Roman" panose="02020603050405020304" pitchFamily="18" charset="0"/>
                <a:cs typeface="Times New Roman" panose="02020603050405020304" pitchFamily="18" charset="0"/>
              </a:rPr>
              <a:t>Lack of fund: </a:t>
            </a:r>
            <a:r>
              <a:rPr lang="en-US" sz="2800" dirty="0">
                <a:latin typeface="Times New Roman" panose="02020603050405020304" pitchFamily="18" charset="0"/>
                <a:cs typeface="Times New Roman" panose="02020603050405020304" pitchFamily="18" charset="0"/>
              </a:rPr>
              <a:t>Indian universities lack the funds required to invite international faculty for faculty development programs or to interact and collaborate with students. </a:t>
            </a:r>
          </a:p>
        </p:txBody>
      </p:sp>
    </p:spTree>
    <p:extLst>
      <p:ext uri="{BB962C8B-B14F-4D97-AF65-F5344CB8AC3E}">
        <p14:creationId xmlns:p14="http://schemas.microsoft.com/office/powerpoint/2010/main" val="1591178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5DB8E2-9B1C-CB68-28AA-B3F07DA34171}"/>
              </a:ext>
            </a:extLst>
          </p:cNvPr>
          <p:cNvSpPr>
            <a:spLocks noGrp="1"/>
          </p:cNvSpPr>
          <p:nvPr>
            <p:ph idx="1"/>
          </p:nvPr>
        </p:nvSpPr>
        <p:spPr>
          <a:xfrm>
            <a:off x="913795" y="491613"/>
            <a:ext cx="10353762" cy="5653548"/>
          </a:xfrm>
        </p:spPr>
        <p:txBody>
          <a:bodyPr>
            <a:normAutofit fontScale="92500"/>
          </a:bodyPr>
          <a:lstStyle/>
          <a:p>
            <a:pPr algn="just"/>
            <a:r>
              <a:rPr lang="en-US" sz="2800" b="1" dirty="0">
                <a:solidFill>
                  <a:srgbClr val="FFFF00"/>
                </a:solidFill>
                <a:latin typeface="Times New Roman" panose="02020603050405020304" pitchFamily="18" charset="0"/>
                <a:cs typeface="Times New Roman" panose="02020603050405020304" pitchFamily="18" charset="0"/>
              </a:rPr>
              <a:t>Educational policies and regulation: </a:t>
            </a:r>
            <a:r>
              <a:rPr lang="en-US" sz="2800" dirty="0">
                <a:latin typeface="Times New Roman" panose="02020603050405020304" pitchFamily="18" charset="0"/>
                <a:cs typeface="Times New Roman" panose="02020603050405020304" pitchFamily="18" charset="0"/>
              </a:rPr>
              <a:t>Internationalization at home entails making changes in educational policies at the state and central government level to encourage international students to study in Indian Universities. International students will study in Indian universities, only if they have a good global ranking and offer programs that equip students with the knowledge and skills required in the 21st century. </a:t>
            </a:r>
          </a:p>
          <a:p>
            <a:pPr algn="just"/>
            <a:r>
              <a:rPr lang="en-US" sz="2800" b="1" dirty="0">
                <a:solidFill>
                  <a:srgbClr val="FFFF00"/>
                </a:solidFill>
                <a:latin typeface="Times New Roman" panose="02020603050405020304" pitchFamily="18" charset="0"/>
                <a:cs typeface="Times New Roman" panose="02020603050405020304" pitchFamily="18" charset="0"/>
              </a:rPr>
              <a:t>Curricular activities: </a:t>
            </a:r>
            <a:r>
              <a:rPr lang="en-US" sz="2800" dirty="0">
                <a:latin typeface="Times New Roman" panose="02020603050405020304" pitchFamily="18" charset="0"/>
                <a:cs typeface="Times New Roman" panose="02020603050405020304" pitchFamily="18" charset="0"/>
              </a:rPr>
              <a:t>Changes in curricular and co-curricular activities have to be made so that multiculturalism can become an integral part of education at the tertiary level. This is challenging task because it involves evolution and transformation of beliefs of diverse people involved in education sector. </a:t>
            </a:r>
          </a:p>
          <a:p>
            <a:pPr marL="0" indent="0" algn="just">
              <a:buNone/>
            </a:pPr>
            <a:endParaRPr lang="en-IN" sz="2800" dirty="0">
              <a:latin typeface="Times New Roman" panose="02020603050405020304" pitchFamily="18" charset="0"/>
              <a:cs typeface="Times New Roman" panose="02020603050405020304" pitchFamily="18" charset="0"/>
            </a:endParaRPr>
          </a:p>
          <a:p>
            <a:pPr algn="just"/>
            <a:endParaRPr lang="en-IN" sz="2800" dirty="0"/>
          </a:p>
        </p:txBody>
      </p:sp>
    </p:spTree>
    <p:extLst>
      <p:ext uri="{BB962C8B-B14F-4D97-AF65-F5344CB8AC3E}">
        <p14:creationId xmlns:p14="http://schemas.microsoft.com/office/powerpoint/2010/main" val="902084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5C9359-8187-1249-2D3B-73B6C66BA6AD}"/>
              </a:ext>
            </a:extLst>
          </p:cNvPr>
          <p:cNvSpPr>
            <a:spLocks noGrp="1"/>
          </p:cNvSpPr>
          <p:nvPr>
            <p:ph idx="1"/>
          </p:nvPr>
        </p:nvSpPr>
        <p:spPr>
          <a:xfrm>
            <a:off x="919119" y="648930"/>
            <a:ext cx="10353762" cy="5712542"/>
          </a:xfrm>
        </p:spPr>
        <p:txBody>
          <a:bodyPr>
            <a:normAutofit/>
          </a:bodyPr>
          <a:lstStyle/>
          <a:p>
            <a:pPr algn="just"/>
            <a:r>
              <a:rPr lang="en-US" sz="2800" b="1" dirty="0">
                <a:solidFill>
                  <a:srgbClr val="FFFF00"/>
                </a:solidFill>
                <a:latin typeface="Times New Roman" panose="02020603050405020304" pitchFamily="18" charset="0"/>
                <a:cs typeface="Times New Roman" panose="02020603050405020304" pitchFamily="18" charset="0"/>
              </a:rPr>
              <a:t>Quality of faculty: </a:t>
            </a:r>
            <a:r>
              <a:rPr lang="en-US" sz="2800" dirty="0">
                <a:latin typeface="Times New Roman" panose="02020603050405020304" pitchFamily="18" charset="0"/>
                <a:cs typeface="Times New Roman" panose="02020603050405020304" pitchFamily="18" charset="0"/>
              </a:rPr>
              <a:t>The ranking and quality of programs can be improved by improving the quality of faculty. Quality improvement of faculty involves providing them training and opportunities for personal and professional growth.</a:t>
            </a:r>
          </a:p>
          <a:p>
            <a:pPr algn="just"/>
            <a:r>
              <a:rPr lang="en-US" sz="2800" b="1" dirty="0">
                <a:solidFill>
                  <a:srgbClr val="FFFF00"/>
                </a:solidFill>
                <a:latin typeface="Times New Roman" panose="02020603050405020304" pitchFamily="18" charset="0"/>
                <a:cs typeface="Times New Roman" panose="02020603050405020304" pitchFamily="18" charset="0"/>
              </a:rPr>
              <a:t>Brain drain: </a:t>
            </a:r>
            <a:r>
              <a:rPr lang="en-US" sz="2800" dirty="0">
                <a:latin typeface="Times New Roman" panose="02020603050405020304" pitchFamily="18" charset="0"/>
                <a:cs typeface="Times New Roman" panose="02020603050405020304" pitchFamily="18" charset="0"/>
              </a:rPr>
              <a:t>Developing nations often lose highly trained staff and students to better-resourced countries, depleting local knowledge and capacity.</a:t>
            </a:r>
          </a:p>
          <a:p>
            <a:pPr algn="just"/>
            <a:r>
              <a:rPr lang="en-US" sz="2800" b="1" dirty="0">
                <a:solidFill>
                  <a:srgbClr val="FFFF00"/>
                </a:solidFill>
                <a:latin typeface="Times New Roman" panose="02020603050405020304" pitchFamily="18" charset="0"/>
                <a:cs typeface="Times New Roman" panose="02020603050405020304" pitchFamily="18" charset="0"/>
              </a:rPr>
              <a:t>Geopolitical factors: </a:t>
            </a:r>
            <a:r>
              <a:rPr lang="en-US" sz="2800" dirty="0">
                <a:latin typeface="Times New Roman" panose="02020603050405020304" pitchFamily="18" charset="0"/>
                <a:cs typeface="Times New Roman" panose="02020603050405020304" pitchFamily="18" charset="0"/>
              </a:rPr>
              <a:t>Political instability and global crisis disrupt collaborations and create uncertainty for international initiatives.</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4634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9FBEE-CA59-A63C-6272-D7906E9D01F9}"/>
              </a:ext>
            </a:extLst>
          </p:cNvPr>
          <p:cNvSpPr>
            <a:spLocks noGrp="1"/>
          </p:cNvSpPr>
          <p:nvPr>
            <p:ph type="title"/>
          </p:nvPr>
        </p:nvSpPr>
        <p:spPr>
          <a:xfrm>
            <a:off x="815473" y="186813"/>
            <a:ext cx="10353761" cy="1326321"/>
          </a:xfrm>
        </p:spPr>
        <p:txBody>
          <a:bodyPr/>
          <a:lstStyle/>
          <a:p>
            <a:pPr algn="l"/>
            <a:r>
              <a:rPr lang="en-US" dirty="0">
                <a:latin typeface="Times New Roman" panose="02020603050405020304" pitchFamily="18" charset="0"/>
                <a:cs typeface="Times New Roman" panose="02020603050405020304" pitchFamily="18" charset="0"/>
              </a:rPr>
              <a:t>Strategies for Internationalization of Education: </a:t>
            </a: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5B15E72-794A-D748-08D1-982A614F5B0B}"/>
              </a:ext>
            </a:extLst>
          </p:cNvPr>
          <p:cNvSpPr>
            <a:spLocks noGrp="1"/>
          </p:cNvSpPr>
          <p:nvPr>
            <p:ph idx="1"/>
          </p:nvPr>
        </p:nvSpPr>
        <p:spPr>
          <a:xfrm>
            <a:off x="913795" y="1651819"/>
            <a:ext cx="10353762" cy="4817807"/>
          </a:xfrm>
        </p:spPr>
        <p:txBody>
          <a:bodyPr>
            <a:normAutofit/>
          </a:bodyPr>
          <a:lstStyle/>
          <a:p>
            <a:pPr algn="just"/>
            <a:r>
              <a:rPr lang="en-IN" sz="3200" dirty="0">
                <a:latin typeface="Times New Roman" panose="02020603050405020304" pitchFamily="18" charset="0"/>
                <a:cs typeface="Times New Roman" panose="02020603050405020304" pitchFamily="18" charset="0"/>
              </a:rPr>
              <a:t>Develop clear, strategic policies and sustainable funding models.</a:t>
            </a:r>
          </a:p>
          <a:p>
            <a:pPr algn="just"/>
            <a:r>
              <a:rPr lang="en-IN" sz="3200" dirty="0">
                <a:latin typeface="Times New Roman" panose="02020603050405020304" pitchFamily="18" charset="0"/>
                <a:cs typeface="Times New Roman" panose="02020603050405020304" pitchFamily="18" charset="0"/>
              </a:rPr>
              <a:t>Invest in digital infrastructure and online learning.</a:t>
            </a:r>
          </a:p>
          <a:p>
            <a:pPr algn="just"/>
            <a:r>
              <a:rPr lang="en-IN" sz="3200" dirty="0">
                <a:latin typeface="Times New Roman" panose="02020603050405020304" pitchFamily="18" charset="0"/>
                <a:cs typeface="Times New Roman" panose="02020603050405020304" pitchFamily="18" charset="0"/>
              </a:rPr>
              <a:t>Foster intercultural competence and support services.</a:t>
            </a:r>
          </a:p>
          <a:p>
            <a:pPr algn="just"/>
            <a:r>
              <a:rPr lang="en-IN" sz="3200" dirty="0">
                <a:latin typeface="Times New Roman" panose="02020603050405020304" pitchFamily="18" charset="0"/>
                <a:cs typeface="Times New Roman" panose="02020603050405020304" pitchFamily="18" charset="0"/>
              </a:rPr>
              <a:t>Build national capacity to retain talent and improve quality.</a:t>
            </a:r>
          </a:p>
          <a:p>
            <a:pPr algn="just"/>
            <a:r>
              <a:rPr lang="en-IN" sz="3200" dirty="0">
                <a:latin typeface="Times New Roman" panose="02020603050405020304" pitchFamily="18" charset="0"/>
                <a:cs typeface="Times New Roman" panose="02020603050405020304" pitchFamily="18" charset="0"/>
              </a:rPr>
              <a:t>Improve the quality of faculty.</a:t>
            </a:r>
          </a:p>
          <a:p>
            <a:pPr algn="just"/>
            <a:endParaRPr lang="en-IN" sz="3200" dirty="0">
              <a:latin typeface="Times New Roman" panose="02020603050405020304" pitchFamily="18" charset="0"/>
              <a:cs typeface="Times New Roman" panose="02020603050405020304" pitchFamily="18" charset="0"/>
            </a:endParaRPr>
          </a:p>
          <a:p>
            <a:pPr algn="just"/>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5406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C6766-A023-7312-A367-40CD25CE1AEE}"/>
              </a:ext>
            </a:extLst>
          </p:cNvPr>
          <p:cNvSpPr>
            <a:spLocks noGrp="1"/>
          </p:cNvSpPr>
          <p:nvPr>
            <p:ph type="title"/>
          </p:nvPr>
        </p:nvSpPr>
        <p:spPr>
          <a:xfrm>
            <a:off x="913795" y="78658"/>
            <a:ext cx="10353761" cy="1326321"/>
          </a:xfrm>
        </p:spPr>
        <p:txBody>
          <a:bodyPr/>
          <a:lstStyle/>
          <a:p>
            <a:pPr algn="l"/>
            <a:r>
              <a:rPr lang="en-IN"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0BE584AA-1C8F-AE46-579E-FA3EB4AC123B}"/>
              </a:ext>
            </a:extLst>
          </p:cNvPr>
          <p:cNvSpPr>
            <a:spLocks noGrp="1"/>
          </p:cNvSpPr>
          <p:nvPr>
            <p:ph idx="1"/>
          </p:nvPr>
        </p:nvSpPr>
        <p:spPr>
          <a:xfrm>
            <a:off x="913795" y="1140543"/>
            <a:ext cx="10353762" cy="5004618"/>
          </a:xfrm>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	With the advent of globalization, education is also increasingly being looked upon as a marketable commodity by nations and as an asset by students that will make them employable globally. In this context, internationalization of education has gained a lot of importance in the past decades across the globe. Internationalization of education in India entails introducing various legislative measures and incentives to attract international students and institutions. </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18549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742332"/>
      </a:dk2>
      <a:lt2>
        <a:srgbClr val="EE91A0"/>
      </a:lt2>
      <a:accent1>
        <a:srgbClr val="E03754"/>
      </a:accent1>
      <a:accent2>
        <a:srgbClr val="E86C2E"/>
      </a:accent2>
      <a:accent3>
        <a:srgbClr val="DAB250"/>
      </a:accent3>
      <a:accent4>
        <a:srgbClr val="60C4AA"/>
      </a:accent4>
      <a:accent5>
        <a:srgbClr val="51A9DB"/>
      </a:accent5>
      <a:accent6>
        <a:srgbClr val="976AC9"/>
      </a:accent6>
      <a:hlink>
        <a:srgbClr val="D5445E"/>
      </a:hlink>
      <a:folHlink>
        <a:srgbClr val="E17C8E"/>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6B2E858E-683F-40D9-B4CB-284D097F3AC0}"/>
    </a:ext>
  </a:extLst>
</a:theme>
</file>

<file path=docProps/app.xml><?xml version="1.0" encoding="utf-8"?>
<Properties xmlns="http://schemas.openxmlformats.org/officeDocument/2006/extended-properties" xmlns:vt="http://schemas.openxmlformats.org/officeDocument/2006/docPropsVTypes">
  <Template>TM04033921[[fn=Damask]]</Template>
  <TotalTime>134</TotalTime>
  <Words>649</Words>
  <Application>Microsoft Office PowerPoint</Application>
  <PresentationFormat>Widescreen</PresentationFormat>
  <Paragraphs>28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Bookman Old Style</vt:lpstr>
      <vt:lpstr>Rockwell</vt:lpstr>
      <vt:lpstr>Times New Roman</vt:lpstr>
      <vt:lpstr>Damask</vt:lpstr>
      <vt:lpstr>Internationalization of education</vt:lpstr>
      <vt:lpstr>introduction</vt:lpstr>
      <vt:lpstr>PowerPoint Presentation</vt:lpstr>
      <vt:lpstr>Aims/goals</vt:lpstr>
      <vt:lpstr>Challenges to Internationalization of Education in India: </vt:lpstr>
      <vt:lpstr>PowerPoint Presentation</vt:lpstr>
      <vt:lpstr>PowerPoint Presentation</vt:lpstr>
      <vt:lpstr>Strategies for Internationalization of Education: </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Darpan Gogoi</dc:creator>
  <cp:lastModifiedBy>Darpan Gogoi</cp:lastModifiedBy>
  <cp:revision>5</cp:revision>
  <dcterms:created xsi:type="dcterms:W3CDTF">2025-12-07T07:14:30Z</dcterms:created>
  <dcterms:modified xsi:type="dcterms:W3CDTF">2025-12-08T04:33:48Z</dcterms:modified>
</cp:coreProperties>
</file>