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9" r:id="rId3"/>
    <p:sldId id="257" r:id="rId4"/>
    <p:sldId id="260" r:id="rId5"/>
    <p:sldId id="261" r:id="rId6"/>
    <p:sldId id="262" r:id="rId7"/>
    <p:sldId id="271" r:id="rId8"/>
    <p:sldId id="263" r:id="rId9"/>
    <p:sldId id="264" r:id="rId10"/>
    <p:sldId id="265" r:id="rId11"/>
    <p:sldId id="272" r:id="rId12"/>
    <p:sldId id="266" r:id="rId13"/>
    <p:sldId id="273" r:id="rId14"/>
    <p:sldId id="267" r:id="rId15"/>
    <p:sldId id="268" r:id="rId16"/>
    <p:sldId id="270"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43" autoAdjust="0"/>
    <p:restoredTop sz="94660"/>
  </p:normalViewPr>
  <p:slideViewPr>
    <p:cSldViewPr snapToGrid="0">
      <p:cViewPr varScale="1">
        <p:scale>
          <a:sx n="78" d="100"/>
          <a:sy n="78" d="100"/>
        </p:scale>
        <p:origin x="883"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IN"/>
            </a:p>
          </p:txBody>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IN"/>
            </a:p>
          </p:txBody>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IN"/>
            </a:p>
          </p:txBody>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IN"/>
            </a:p>
          </p:txBody>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12/8/2025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IN"/>
              </a:p>
            </p:txBody>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n-IN"/>
              </a:p>
            </p:txBody>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IN"/>
              </a:p>
            </p:txBody>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IN"/>
              </a:p>
            </p:txBody>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IN"/>
              </a:p>
            </p:txBody>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12/8/2025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effectLst>
            <a:outerShdw blurRad="177800" dist="38100" dir="2700000" algn="tl">
              <a:srgbClr val="000000">
                <a:alpha val="24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effectLst>
            <a:outerShdw blurRad="152400" dist="38100" dir="2700000" algn="tl">
              <a:srgbClr val="000000">
                <a:alpha val="36000"/>
              </a:srgbClr>
            </a:outerShdw>
          </a:effectLst>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effectLst>
            <a:outerShdw blurRad="152400" dist="38100" dir="2700000" algn="tl">
              <a:srgbClr val="000000">
                <a:alpha val="36000"/>
              </a:srgbClr>
            </a:outerShdw>
          </a:effectLst>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effectLst>
            <a:outerShdw blurRad="152400" dist="38100" dir="2700000" algn="tl">
              <a:srgbClr val="000000">
                <a:alpha val="36000"/>
              </a:srgbClr>
            </a:outerShdw>
          </a:effectLst>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152400" dist="38100" dir="2700000" algn="tl">
              <a:srgbClr val="000000">
                <a:alpha val="36000"/>
              </a:srgbClr>
            </a:outerShdw>
          </a:effectLst>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152400" dist="38100" dir="2700000" algn="tl">
              <a:srgbClr val="000000">
                <a:alpha val="36000"/>
              </a:srgbClr>
            </a:outerShdw>
          </a:effectLst>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A9D52-AF20-CF07-E334-43F3F56C52A1}"/>
              </a:ext>
            </a:extLst>
          </p:cNvPr>
          <p:cNvSpPr>
            <a:spLocks noGrp="1"/>
          </p:cNvSpPr>
          <p:nvPr>
            <p:ph type="ctrTitle"/>
          </p:nvPr>
        </p:nvSpPr>
        <p:spPr>
          <a:xfrm>
            <a:off x="2900516" y="647957"/>
            <a:ext cx="7591271" cy="1210340"/>
          </a:xfrm>
        </p:spPr>
        <p:txBody>
          <a:bodyPr>
            <a:normAutofit fontScale="90000"/>
          </a:bodyPr>
          <a:lstStyle/>
          <a:p>
            <a:pPr algn="r"/>
            <a:r>
              <a:rPr lang="en-IN" sz="5400" dirty="0"/>
              <a:t>Causes of globalization</a:t>
            </a:r>
          </a:p>
        </p:txBody>
      </p:sp>
      <p:sp>
        <p:nvSpPr>
          <p:cNvPr id="3" name="Subtitle 2">
            <a:extLst>
              <a:ext uri="{FF2B5EF4-FFF2-40B4-BE49-F238E27FC236}">
                <a16:creationId xmlns:a16="http://schemas.microsoft.com/office/drawing/2014/main" id="{38905354-7A91-116B-3214-504D6A4CF75F}"/>
              </a:ext>
            </a:extLst>
          </p:cNvPr>
          <p:cNvSpPr>
            <a:spLocks noGrp="1"/>
          </p:cNvSpPr>
          <p:nvPr>
            <p:ph type="subTitle" idx="1"/>
          </p:nvPr>
        </p:nvSpPr>
        <p:spPr/>
        <p:txBody>
          <a:bodyPr>
            <a:normAutofit/>
          </a:bodyPr>
          <a:lstStyle/>
          <a:p>
            <a:pPr algn="r"/>
            <a:r>
              <a:rPr lang="en-IN" sz="2800" dirty="0">
                <a:latin typeface="Times New Roman" panose="02020603050405020304" pitchFamily="18" charset="0"/>
                <a:cs typeface="Times New Roman" panose="02020603050405020304" pitchFamily="18" charset="0"/>
              </a:rPr>
              <a:t>Prepared by- </a:t>
            </a:r>
            <a:r>
              <a:rPr lang="en-IN" sz="2800" dirty="0" err="1">
                <a:latin typeface="Times New Roman" panose="02020603050405020304" pitchFamily="18" charset="0"/>
                <a:cs typeface="Times New Roman" panose="02020603050405020304" pitchFamily="18" charset="0"/>
              </a:rPr>
              <a:t>Angkana</a:t>
            </a:r>
            <a:r>
              <a:rPr lang="en-IN" sz="2800" dirty="0">
                <a:latin typeface="Times New Roman" panose="02020603050405020304" pitchFamily="18" charset="0"/>
                <a:cs typeface="Times New Roman" panose="02020603050405020304" pitchFamily="18" charset="0"/>
              </a:rPr>
              <a:t> Gogoi</a:t>
            </a:r>
          </a:p>
          <a:p>
            <a:pPr algn="r"/>
            <a:r>
              <a:rPr lang="en-IN" sz="2800" dirty="0">
                <a:latin typeface="Times New Roman" panose="02020603050405020304" pitchFamily="18" charset="0"/>
                <a:cs typeface="Times New Roman" panose="02020603050405020304" pitchFamily="18" charset="0"/>
              </a:rPr>
              <a:t>Assistant professor, </a:t>
            </a:r>
            <a:r>
              <a:rPr lang="en-IN" sz="2800" dirty="0" err="1">
                <a:latin typeface="Times New Roman" panose="02020603050405020304" pitchFamily="18" charset="0"/>
                <a:cs typeface="Times New Roman" panose="02020603050405020304" pitchFamily="18" charset="0"/>
              </a:rPr>
              <a:t>namce</a:t>
            </a: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69191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0190425-40E8-4C4C-A3E5-786852756D37}"/>
              </a:ext>
            </a:extLst>
          </p:cNvPr>
          <p:cNvSpPr>
            <a:spLocks noGrp="1"/>
          </p:cNvSpPr>
          <p:nvPr>
            <p:ph idx="1"/>
          </p:nvPr>
        </p:nvSpPr>
        <p:spPr>
          <a:xfrm>
            <a:off x="1141412" y="462116"/>
            <a:ext cx="9905999" cy="6096000"/>
          </a:xfrm>
        </p:spPr>
        <p:txBody>
          <a:bodyPr>
            <a:normAutofit/>
          </a:bodyPr>
          <a:lstStyle/>
          <a:p>
            <a:pPr algn="just"/>
            <a:r>
              <a:rPr lang="en-US" sz="2800" b="1" dirty="0">
                <a:latin typeface="Times New Roman" panose="02020603050405020304" pitchFamily="18" charset="0"/>
                <a:cs typeface="Times New Roman" panose="02020603050405020304" pitchFamily="18" charset="0"/>
              </a:rPr>
              <a:t>Privatization: </a:t>
            </a:r>
            <a:r>
              <a:rPr lang="en-US" sz="2800" dirty="0">
                <a:latin typeface="Times New Roman" panose="02020603050405020304" pitchFamily="18" charset="0"/>
                <a:cs typeface="Times New Roman" panose="02020603050405020304" pitchFamily="18" charset="0"/>
              </a:rPr>
              <a:t>The privatization of higher education is a recent intervention as a result of globalization and has paved the way for quantitative growth. In privatization system education is considered as a trading good where education is treated as a product and the students as consumers. The concept of the student as a consumer and education as a product has failed to acknowledge the importance of education as a social tool and runs counter to the creation of knowledge-based society, with democratic, tolerant, and active citizens.</a:t>
            </a:r>
          </a:p>
        </p:txBody>
      </p:sp>
    </p:spTree>
    <p:extLst>
      <p:ext uri="{BB962C8B-B14F-4D97-AF65-F5344CB8AC3E}">
        <p14:creationId xmlns:p14="http://schemas.microsoft.com/office/powerpoint/2010/main" val="10106016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94A817-8053-7B8D-48F6-C47D7B6C27B6}"/>
              </a:ext>
            </a:extLst>
          </p:cNvPr>
          <p:cNvSpPr>
            <a:spLocks noGrp="1"/>
          </p:cNvSpPr>
          <p:nvPr>
            <p:ph idx="1"/>
          </p:nvPr>
        </p:nvSpPr>
        <p:spPr>
          <a:xfrm>
            <a:off x="1141412" y="698090"/>
            <a:ext cx="9905999" cy="5093111"/>
          </a:xfrm>
        </p:spPr>
        <p:txBody>
          <a:bodyPr>
            <a:normAutofit/>
          </a:bodyPr>
          <a:lstStyle/>
          <a:p>
            <a:pPr algn="just"/>
            <a:r>
              <a:rPr lang="en-US" sz="2800" b="1" dirty="0">
                <a:latin typeface="Times New Roman" panose="02020603050405020304" pitchFamily="18" charset="0"/>
                <a:cs typeface="Times New Roman" panose="02020603050405020304" pitchFamily="18" charset="0"/>
              </a:rPr>
              <a:t>Commoditization of education: </a:t>
            </a:r>
            <a:r>
              <a:rPr lang="en-US" sz="2800" dirty="0">
                <a:latin typeface="Times New Roman" panose="02020603050405020304" pitchFamily="18" charset="0"/>
                <a:cs typeface="Times New Roman" panose="02020603050405020304" pitchFamily="18" charset="0"/>
              </a:rPr>
              <a:t>Globalization has changed the concept of education as a noble way of social service into a salable and purchasable commodity or good. Now it is becoming a marketing commodity and a multi-billion-dollar business. Foreign universities are trying to have a share of Indian educational markets, and have prepared for this during the last decade or more. This shift from education as a social good to marketable commodity is against the Indian culture and sufferers in these changes will be poor and disadvantaged people of India.</a:t>
            </a:r>
            <a:endParaRPr lang="en-IN" sz="2800" dirty="0">
              <a:latin typeface="Times New Roman" panose="02020603050405020304" pitchFamily="18" charset="0"/>
              <a:cs typeface="Times New Roman" panose="02020603050405020304" pitchFamily="18" charset="0"/>
            </a:endParaRPr>
          </a:p>
          <a:p>
            <a:pPr algn="just"/>
            <a:endParaRPr lang="en-IN" sz="2800" dirty="0"/>
          </a:p>
        </p:txBody>
      </p:sp>
    </p:spTree>
    <p:extLst>
      <p:ext uri="{BB962C8B-B14F-4D97-AF65-F5344CB8AC3E}">
        <p14:creationId xmlns:p14="http://schemas.microsoft.com/office/powerpoint/2010/main" val="22904362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82363D-B327-D384-9095-920548031B99}"/>
              </a:ext>
            </a:extLst>
          </p:cNvPr>
          <p:cNvSpPr>
            <a:spLocks noGrp="1"/>
          </p:cNvSpPr>
          <p:nvPr>
            <p:ph idx="1"/>
          </p:nvPr>
        </p:nvSpPr>
        <p:spPr>
          <a:xfrm>
            <a:off x="1013592" y="934065"/>
            <a:ext cx="9905999" cy="4375355"/>
          </a:xfrm>
        </p:spPr>
        <p:txBody>
          <a:bodyPr>
            <a:normAutofit/>
          </a:bodyPr>
          <a:lstStyle/>
          <a:p>
            <a:pPr algn="just"/>
            <a:r>
              <a:rPr lang="en-US" sz="2800" dirty="0">
                <a:latin typeface="Times New Roman" panose="02020603050405020304" pitchFamily="18" charset="0"/>
                <a:cs typeface="Times New Roman" panose="02020603050405020304" pitchFamily="18" charset="0"/>
              </a:rPr>
              <a:t> </a:t>
            </a:r>
            <a:r>
              <a:rPr lang="en-US" sz="2800" b="1" dirty="0">
                <a:latin typeface="Times New Roman" panose="02020603050405020304" pitchFamily="18" charset="0"/>
                <a:cs typeface="Times New Roman" panose="02020603050405020304" pitchFamily="18" charset="0"/>
              </a:rPr>
              <a:t>Cultural imperialism: </a:t>
            </a:r>
            <a:r>
              <a:rPr lang="en-US" sz="2800" dirty="0">
                <a:latin typeface="Times New Roman" panose="02020603050405020304" pitchFamily="18" charset="0"/>
                <a:cs typeface="Times New Roman" panose="02020603050405020304" pitchFamily="18" charset="0"/>
              </a:rPr>
              <a:t>Socio-economic changes of globalization reflect the effects on culture and bring about a new form of cultural imperialism. The rise of new cultural imperialism is shaping children the future citizens of the world into 'global citizens' intelligent people with a broad range of skills and knowledge to apply to a competitive, information-based society.</a:t>
            </a:r>
          </a:p>
        </p:txBody>
      </p:sp>
    </p:spTree>
    <p:extLst>
      <p:ext uri="{BB962C8B-B14F-4D97-AF65-F5344CB8AC3E}">
        <p14:creationId xmlns:p14="http://schemas.microsoft.com/office/powerpoint/2010/main" val="13538373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CE8506-D751-41FA-61AC-5C8FC6FE4C23}"/>
              </a:ext>
            </a:extLst>
          </p:cNvPr>
          <p:cNvSpPr>
            <a:spLocks noGrp="1"/>
          </p:cNvSpPr>
          <p:nvPr>
            <p:ph idx="1"/>
          </p:nvPr>
        </p:nvSpPr>
        <p:spPr>
          <a:xfrm>
            <a:off x="1141412" y="550606"/>
            <a:ext cx="9905999" cy="5240595"/>
          </a:xfrm>
        </p:spPr>
        <p:txBody>
          <a:bodyPr>
            <a:normAutofit fontScale="92500"/>
          </a:bodyPr>
          <a:lstStyle/>
          <a:p>
            <a:pPr algn="just"/>
            <a:r>
              <a:rPr lang="en-US" sz="2800" b="1" dirty="0">
                <a:latin typeface="Times New Roman" panose="02020603050405020304" pitchFamily="18" charset="0"/>
                <a:cs typeface="Times New Roman" panose="02020603050405020304" pitchFamily="18" charset="0"/>
              </a:rPr>
              <a:t>Commercialization of higher education: </a:t>
            </a:r>
            <a:r>
              <a:rPr lang="en-US" sz="2800" dirty="0">
                <a:latin typeface="Times New Roman" panose="02020603050405020304" pitchFamily="18" charset="0"/>
                <a:cs typeface="Times New Roman" panose="02020603050405020304" pitchFamily="18" charset="0"/>
              </a:rPr>
              <a:t>Globalization demands the integration of national economics with the free movement of goods, capital, labor and ideas. It has resulted in the perception of higher education as a commercial product governed by market forces and the principles of demand and supply. However, our higher education is totally unable to cope with international standards. Sub-standard higher education is creating problems of brain-drain as it fails to accommodate its talented students. Bearing in mind the consequences of globalization and the immigration of overseas students, it is essential to improve the standard of higher education in India.</a:t>
            </a:r>
            <a:endParaRPr lang="en-IN" sz="2800" dirty="0">
              <a:latin typeface="Times New Roman" panose="02020603050405020304" pitchFamily="18" charset="0"/>
              <a:cs typeface="Times New Roman" panose="02020603050405020304" pitchFamily="18" charset="0"/>
            </a:endParaRPr>
          </a:p>
          <a:p>
            <a:pPr marL="0" indent="0" algn="just">
              <a:buNone/>
            </a:pPr>
            <a:endParaRPr lang="en-IN" sz="2800" dirty="0"/>
          </a:p>
        </p:txBody>
      </p:sp>
    </p:spTree>
    <p:extLst>
      <p:ext uri="{BB962C8B-B14F-4D97-AF65-F5344CB8AC3E}">
        <p14:creationId xmlns:p14="http://schemas.microsoft.com/office/powerpoint/2010/main" val="17831529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26E2D8-A0A2-C7E9-EA66-06A4BB8EA4F8}"/>
              </a:ext>
            </a:extLst>
          </p:cNvPr>
          <p:cNvSpPr>
            <a:spLocks noGrp="1"/>
          </p:cNvSpPr>
          <p:nvPr>
            <p:ph idx="1"/>
          </p:nvPr>
        </p:nvSpPr>
        <p:spPr>
          <a:xfrm>
            <a:off x="1143000" y="1029928"/>
            <a:ext cx="9905999" cy="4798143"/>
          </a:xfrm>
        </p:spPr>
        <p:txBody>
          <a:bodyPr>
            <a:normAutofit lnSpcReduction="10000"/>
          </a:bodyPr>
          <a:lstStyle/>
          <a:p>
            <a:pPr algn="just"/>
            <a:r>
              <a:rPr lang="en-US" sz="2800" dirty="0">
                <a:latin typeface="Times New Roman" panose="02020603050405020304" pitchFamily="18" charset="0"/>
                <a:cs typeface="Times New Roman" panose="02020603050405020304" pitchFamily="18" charset="0"/>
              </a:rPr>
              <a:t>Commercialization of education is penalizing the participation of brilliant students in higher education coming from poor socio-economic background.</a:t>
            </a:r>
          </a:p>
          <a:p>
            <a:pPr algn="just"/>
            <a:r>
              <a:rPr lang="en-US" sz="2800" dirty="0">
                <a:latin typeface="Times New Roman" panose="02020603050405020304" pitchFamily="18" charset="0"/>
                <a:cs typeface="Times New Roman" panose="02020603050405020304" pitchFamily="18" charset="0"/>
              </a:rPr>
              <a:t> It also involves the risk of undermining the inculcation of higher values, sacrifice, service and commitment to the country that may affect nation building. </a:t>
            </a:r>
          </a:p>
          <a:p>
            <a:pPr algn="just"/>
            <a:r>
              <a:rPr lang="en-US" sz="2800" dirty="0">
                <a:latin typeface="Times New Roman" panose="02020603050405020304" pitchFamily="18" charset="0"/>
                <a:cs typeface="Times New Roman" panose="02020603050405020304" pitchFamily="18" charset="0"/>
              </a:rPr>
              <a:t>It may contribute to materialism and self-centeredness converting students towards self-centered personality. </a:t>
            </a:r>
          </a:p>
          <a:p>
            <a:pPr marL="0" indent="0" algn="just">
              <a:buNone/>
            </a:pPr>
            <a:r>
              <a:rPr lang="en-US" sz="2800" dirty="0">
                <a:latin typeface="Times New Roman" panose="02020603050405020304" pitchFamily="18" charset="0"/>
                <a:cs typeface="Times New Roman" panose="02020603050405020304" pitchFamily="18" charset="0"/>
              </a:rPr>
              <a:t>	</a:t>
            </a: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38998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4D83F4-120C-9005-7830-405AED24CA60}"/>
              </a:ext>
            </a:extLst>
          </p:cNvPr>
          <p:cNvSpPr>
            <a:spLocks noGrp="1"/>
          </p:cNvSpPr>
          <p:nvPr>
            <p:ph idx="1"/>
          </p:nvPr>
        </p:nvSpPr>
        <p:spPr>
          <a:xfrm>
            <a:off x="1141412" y="452284"/>
            <a:ext cx="9905999" cy="5338917"/>
          </a:xfrm>
        </p:spPr>
        <p:txBody>
          <a:bodyPr>
            <a:normAutofit fontScale="92500" lnSpcReduction="20000"/>
          </a:bodyPr>
          <a:lstStyle/>
          <a:p>
            <a:pPr marL="0" indent="0" algn="just">
              <a:buNone/>
            </a:pPr>
            <a:r>
              <a:rPr lang="en-US" sz="2800" dirty="0">
                <a:latin typeface="Times New Roman" panose="02020603050405020304" pitchFamily="18" charset="0"/>
                <a:cs typeface="Times New Roman" panose="02020603050405020304" pitchFamily="18" charset="0"/>
              </a:rPr>
              <a:t>	Thus, the implications of globalization for a national system of education are many-</a:t>
            </a:r>
          </a:p>
          <a:p>
            <a:pPr algn="just"/>
            <a:r>
              <a:rPr lang="en-US" sz="2800" dirty="0">
                <a:latin typeface="Times New Roman" panose="02020603050405020304" pitchFamily="18" charset="0"/>
                <a:cs typeface="Times New Roman" panose="02020603050405020304" pitchFamily="18" charset="0"/>
              </a:rPr>
              <a:t>Benefits of globalization of higher education to all sections of the society are not achieved.</a:t>
            </a:r>
          </a:p>
          <a:p>
            <a:pPr algn="just"/>
            <a:r>
              <a:rPr lang="en-US" sz="2800" dirty="0">
                <a:latin typeface="Times New Roman" panose="02020603050405020304" pitchFamily="18" charset="0"/>
                <a:cs typeface="Times New Roman" panose="02020603050405020304" pitchFamily="18" charset="0"/>
              </a:rPr>
              <a:t> Commercialization of higher education is creating greater social stratification and inequality, enlarging the distinctions between the rich and poor.</a:t>
            </a:r>
          </a:p>
          <a:p>
            <a:pPr algn="just"/>
            <a:r>
              <a:rPr lang="en-US" sz="2800" dirty="0">
                <a:latin typeface="Times New Roman" panose="02020603050405020304" pitchFamily="18" charset="0"/>
                <a:cs typeface="Times New Roman" panose="02020603050405020304" pitchFamily="18" charset="0"/>
              </a:rPr>
              <a:t> Liberalization of higher education is destabilizing and distorting the indigenous culture, tradition and values. </a:t>
            </a:r>
          </a:p>
          <a:p>
            <a:pPr algn="just"/>
            <a:r>
              <a:rPr lang="en-US" sz="2800" dirty="0">
                <a:latin typeface="Times New Roman" panose="02020603050405020304" pitchFamily="18" charset="0"/>
                <a:cs typeface="Times New Roman" panose="02020603050405020304" pitchFamily="18" charset="0"/>
              </a:rPr>
              <a:t>Globalization of higher education is facilitating rich countries to grow richer by destroying human and other resources from the poor.</a:t>
            </a:r>
            <a:endParaRPr lang="en-IN" sz="2800" dirty="0">
              <a:latin typeface="Times New Roman" panose="02020603050405020304" pitchFamily="18" charset="0"/>
              <a:cs typeface="Times New Roman" panose="02020603050405020304" pitchFamily="18" charset="0"/>
            </a:endParaRPr>
          </a:p>
          <a:p>
            <a:endParaRPr lang="en-IN" sz="2800" dirty="0"/>
          </a:p>
        </p:txBody>
      </p:sp>
    </p:spTree>
    <p:extLst>
      <p:ext uri="{BB962C8B-B14F-4D97-AF65-F5344CB8AC3E}">
        <p14:creationId xmlns:p14="http://schemas.microsoft.com/office/powerpoint/2010/main" val="23881886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540CD-F13D-095A-E537-B4FE702D2910}"/>
              </a:ext>
            </a:extLst>
          </p:cNvPr>
          <p:cNvSpPr>
            <a:spLocks noGrp="1"/>
          </p:cNvSpPr>
          <p:nvPr>
            <p:ph type="title"/>
          </p:nvPr>
        </p:nvSpPr>
        <p:spPr>
          <a:xfrm>
            <a:off x="1141413" y="68826"/>
            <a:ext cx="9905998" cy="1524000"/>
          </a:xfrm>
        </p:spPr>
        <p:txBody>
          <a:bodyPr>
            <a:normAutofit/>
          </a:bodyPr>
          <a:lstStyle/>
          <a:p>
            <a:r>
              <a:rPr lang="en-IN" dirty="0">
                <a:latin typeface="Times New Roman" panose="02020603050405020304" pitchFamily="18" charset="0"/>
                <a:cs typeface="Times New Roman" panose="02020603050405020304" pitchFamily="18" charset="0"/>
              </a:rPr>
              <a:t>Challenges of Globalization of higher education in India</a:t>
            </a:r>
          </a:p>
        </p:txBody>
      </p:sp>
      <p:sp>
        <p:nvSpPr>
          <p:cNvPr id="3" name="Content Placeholder 2">
            <a:extLst>
              <a:ext uri="{FF2B5EF4-FFF2-40B4-BE49-F238E27FC236}">
                <a16:creationId xmlns:a16="http://schemas.microsoft.com/office/drawing/2014/main" id="{2036584B-068E-67C0-6A1B-04FD09EA946B}"/>
              </a:ext>
            </a:extLst>
          </p:cNvPr>
          <p:cNvSpPr>
            <a:spLocks noGrp="1"/>
          </p:cNvSpPr>
          <p:nvPr>
            <p:ph idx="1"/>
          </p:nvPr>
        </p:nvSpPr>
        <p:spPr>
          <a:xfrm>
            <a:off x="1141412" y="1474840"/>
            <a:ext cx="9905999" cy="4739148"/>
          </a:xfrm>
        </p:spPr>
        <p:txBody>
          <a:bodyPr>
            <a:normAutofit lnSpcReduction="10000"/>
          </a:bodyPr>
          <a:lstStyle/>
          <a:p>
            <a:r>
              <a:rPr lang="en-IN" dirty="0">
                <a:latin typeface="Times New Roman" panose="02020603050405020304" pitchFamily="18" charset="0"/>
                <a:cs typeface="Times New Roman" panose="02020603050405020304" pitchFamily="18" charset="0"/>
              </a:rPr>
              <a:t>High cost of higher education</a:t>
            </a:r>
          </a:p>
          <a:p>
            <a:r>
              <a:rPr lang="en-IN" dirty="0">
                <a:latin typeface="Times New Roman" panose="02020603050405020304" pitchFamily="18" charset="0"/>
                <a:cs typeface="Times New Roman" panose="02020603050405020304" pitchFamily="18" charset="0"/>
              </a:rPr>
              <a:t>Global competitiveness</a:t>
            </a:r>
          </a:p>
          <a:p>
            <a:r>
              <a:rPr lang="en-IN" dirty="0">
                <a:latin typeface="Times New Roman" panose="02020603050405020304" pitchFamily="18" charset="0"/>
                <a:cs typeface="Times New Roman" panose="02020603050405020304" pitchFamily="18" charset="0"/>
              </a:rPr>
              <a:t>Quality concern of weaker institutions</a:t>
            </a:r>
          </a:p>
          <a:p>
            <a:r>
              <a:rPr lang="en-IN" dirty="0">
                <a:latin typeface="Times New Roman" panose="02020603050405020304" pitchFamily="18" charset="0"/>
                <a:cs typeface="Times New Roman" panose="02020603050405020304" pitchFamily="18" charset="0"/>
              </a:rPr>
              <a:t>Quantitative growth</a:t>
            </a:r>
          </a:p>
          <a:p>
            <a:r>
              <a:rPr lang="en-IN" dirty="0">
                <a:latin typeface="Times New Roman" panose="02020603050405020304" pitchFamily="18" charset="0"/>
                <a:cs typeface="Times New Roman" panose="02020603050405020304" pitchFamily="18" charset="0"/>
              </a:rPr>
              <a:t>Low standard of research work</a:t>
            </a:r>
          </a:p>
          <a:p>
            <a:r>
              <a:rPr lang="en-IN" dirty="0">
                <a:latin typeface="Times New Roman" panose="02020603050405020304" pitchFamily="18" charset="0"/>
                <a:cs typeface="Times New Roman" panose="02020603050405020304" pitchFamily="18" charset="0"/>
              </a:rPr>
              <a:t>Lack of accountability</a:t>
            </a:r>
          </a:p>
          <a:p>
            <a:r>
              <a:rPr lang="en-IN" dirty="0">
                <a:latin typeface="Times New Roman" panose="02020603050405020304" pitchFamily="18" charset="0"/>
                <a:cs typeface="Times New Roman" panose="02020603050405020304" pitchFamily="18" charset="0"/>
              </a:rPr>
              <a:t>Student’s enrolment</a:t>
            </a:r>
          </a:p>
          <a:p>
            <a:r>
              <a:rPr lang="en-IN" dirty="0">
                <a:latin typeface="Times New Roman" panose="02020603050405020304" pitchFamily="18" charset="0"/>
                <a:cs typeface="Times New Roman" panose="02020603050405020304" pitchFamily="18" charset="0"/>
              </a:rPr>
              <a:t>Brain drain</a:t>
            </a:r>
          </a:p>
          <a:p>
            <a:r>
              <a:rPr lang="en-IN" dirty="0">
                <a:latin typeface="Times New Roman" panose="02020603050405020304" pitchFamily="18" charset="0"/>
                <a:cs typeface="Times New Roman" panose="02020603050405020304" pitchFamily="18" charset="0"/>
              </a:rPr>
              <a:t>Curriculum</a:t>
            </a:r>
          </a:p>
        </p:txBody>
      </p:sp>
    </p:spTree>
    <p:extLst>
      <p:ext uri="{BB962C8B-B14F-4D97-AF65-F5344CB8AC3E}">
        <p14:creationId xmlns:p14="http://schemas.microsoft.com/office/powerpoint/2010/main" val="1572741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1C0E5-AA26-FA48-FAC1-3E37E5368E5B}"/>
              </a:ext>
            </a:extLst>
          </p:cNvPr>
          <p:cNvSpPr>
            <a:spLocks noGrp="1"/>
          </p:cNvSpPr>
          <p:nvPr>
            <p:ph type="title"/>
          </p:nvPr>
        </p:nvSpPr>
        <p:spPr/>
        <p:txBody>
          <a:bodyPr/>
          <a:lstStyle/>
          <a:p>
            <a:r>
              <a:rPr lang="en-IN" dirty="0"/>
              <a:t>introduction</a:t>
            </a:r>
          </a:p>
        </p:txBody>
      </p:sp>
      <p:sp>
        <p:nvSpPr>
          <p:cNvPr id="3" name="Content Placeholder 2">
            <a:extLst>
              <a:ext uri="{FF2B5EF4-FFF2-40B4-BE49-F238E27FC236}">
                <a16:creationId xmlns:a16="http://schemas.microsoft.com/office/drawing/2014/main" id="{52A1EFA0-5174-93CE-CEEC-A47AE617AC3F}"/>
              </a:ext>
            </a:extLst>
          </p:cNvPr>
          <p:cNvSpPr>
            <a:spLocks noGrp="1"/>
          </p:cNvSpPr>
          <p:nvPr>
            <p:ph idx="1"/>
          </p:nvPr>
        </p:nvSpPr>
        <p:spPr/>
        <p:txBody>
          <a:bodyPr/>
          <a:lstStyle/>
          <a:p>
            <a:pPr marL="0" indent="0" algn="just">
              <a:buNone/>
            </a:pPr>
            <a:r>
              <a:rPr lang="en-US" dirty="0"/>
              <a:t>	Globalization is not the result of a single factor, but rather a consequence of multiple reasons. Cross-border trade and inter and intra-regional exchanges were always taking place from the earliest periods around the globe; however industrial and technological advancement has given a major boom to the globalization process; Technology remains a critical element. The various causes for globalization have been listed below:</a:t>
            </a:r>
            <a:endParaRPr lang="en-IN" dirty="0"/>
          </a:p>
        </p:txBody>
      </p:sp>
    </p:spTree>
    <p:extLst>
      <p:ext uri="{BB962C8B-B14F-4D97-AF65-F5344CB8AC3E}">
        <p14:creationId xmlns:p14="http://schemas.microsoft.com/office/powerpoint/2010/main" val="695996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28D439-6134-AC39-28B4-E40D8AC20984}"/>
              </a:ext>
            </a:extLst>
          </p:cNvPr>
          <p:cNvSpPr>
            <a:spLocks noGrp="1"/>
          </p:cNvSpPr>
          <p:nvPr>
            <p:ph idx="1"/>
          </p:nvPr>
        </p:nvSpPr>
        <p:spPr>
          <a:xfrm>
            <a:off x="1141412" y="373626"/>
            <a:ext cx="9905999" cy="6341806"/>
          </a:xfrm>
        </p:spPr>
        <p:txBody>
          <a:bodyPr>
            <a:normAutofit/>
          </a:bodyPr>
          <a:lstStyle/>
          <a:p>
            <a:pPr algn="just"/>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Technology &amp; Communication</a:t>
            </a:r>
          </a:p>
          <a:p>
            <a:pPr algn="just"/>
            <a:r>
              <a:rPr lang="en-US" b="1" dirty="0">
                <a:latin typeface="Times New Roman" panose="02020603050405020304" pitchFamily="18" charset="0"/>
                <a:cs typeface="Times New Roman" panose="02020603050405020304" pitchFamily="18" charset="0"/>
              </a:rPr>
              <a:t>Improved transport</a:t>
            </a:r>
          </a:p>
          <a:p>
            <a:pPr algn="just"/>
            <a:r>
              <a:rPr lang="en-US" b="1" dirty="0">
                <a:latin typeface="Times New Roman" panose="02020603050405020304" pitchFamily="18" charset="0"/>
                <a:cs typeface="Times New Roman" panose="02020603050405020304" pitchFamily="18" charset="0"/>
              </a:rPr>
              <a:t>Free trade Agreements</a:t>
            </a:r>
          </a:p>
          <a:p>
            <a:pPr algn="just"/>
            <a:r>
              <a:rPr lang="en-US" b="1" dirty="0">
                <a:latin typeface="Times New Roman" panose="02020603050405020304" pitchFamily="18" charset="0"/>
                <a:cs typeface="Times New Roman" panose="02020603050405020304" pitchFamily="18" charset="0"/>
              </a:rPr>
              <a:t>Growth of Multinational Companies</a:t>
            </a:r>
          </a:p>
          <a:p>
            <a:pPr algn="just"/>
            <a:r>
              <a:rPr lang="en-US" b="1" dirty="0">
                <a:latin typeface="Times New Roman" panose="02020603050405020304" pitchFamily="18" charset="0"/>
                <a:cs typeface="Times New Roman" panose="02020603050405020304" pitchFamily="18" charset="0"/>
              </a:rPr>
              <a:t>Globalization of Banking System and finance markets</a:t>
            </a:r>
          </a:p>
          <a:p>
            <a:pPr algn="just"/>
            <a:r>
              <a:rPr lang="en-US" b="1" dirty="0">
                <a:latin typeface="Times New Roman" panose="02020603050405020304" pitchFamily="18" charset="0"/>
                <a:cs typeface="Times New Roman" panose="02020603050405020304" pitchFamily="18" charset="0"/>
              </a:rPr>
              <a:t>Differences in Tax Systems</a:t>
            </a:r>
          </a:p>
          <a:p>
            <a:pPr algn="just"/>
            <a:r>
              <a:rPr lang="en-US" b="1" dirty="0">
                <a:latin typeface="Times New Roman" panose="02020603050405020304" pitchFamily="18" charset="0"/>
                <a:cs typeface="Times New Roman" panose="02020603050405020304" pitchFamily="18" charset="0"/>
              </a:rPr>
              <a:t>Less protectionism</a:t>
            </a:r>
          </a:p>
          <a:p>
            <a:pPr algn="just"/>
            <a:r>
              <a:rPr lang="en-US" b="1" dirty="0">
                <a:latin typeface="Times New Roman" panose="02020603050405020304" pitchFamily="18" charset="0"/>
                <a:cs typeface="Times New Roman" panose="02020603050405020304" pitchFamily="18" charset="0"/>
              </a:rPr>
              <a:t>Increased Mobility of labor</a:t>
            </a:r>
          </a:p>
          <a:p>
            <a:pPr algn="just"/>
            <a:r>
              <a:rPr lang="en-US" b="1" dirty="0">
                <a:latin typeface="Times New Roman" panose="02020603050405020304" pitchFamily="18" charset="0"/>
                <a:cs typeface="Times New Roman" panose="02020603050405020304" pitchFamily="18" charset="0"/>
              </a:rPr>
              <a:t>Cultural exchange and information flow</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1853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617E27-63C8-7C60-AEDC-24168D16D784}"/>
              </a:ext>
            </a:extLst>
          </p:cNvPr>
          <p:cNvSpPr>
            <a:spLocks noGrp="1"/>
          </p:cNvSpPr>
          <p:nvPr>
            <p:ph type="title"/>
          </p:nvPr>
        </p:nvSpPr>
        <p:spPr>
          <a:xfrm>
            <a:off x="1387219" y="98322"/>
            <a:ext cx="9905998" cy="1071715"/>
          </a:xfrm>
        </p:spPr>
        <p:txBody>
          <a:bodyPr/>
          <a:lstStyle/>
          <a:p>
            <a:r>
              <a:rPr lang="en-US" dirty="0">
                <a:latin typeface="Times New Roman" panose="02020603050405020304" pitchFamily="18" charset="0"/>
                <a:cs typeface="Times New Roman" panose="02020603050405020304" pitchFamily="18" charset="0"/>
              </a:rPr>
              <a:t>Methods of Globalization</a:t>
            </a:r>
            <a:endParaRPr lang="en-IN"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CB033A2-A0FB-40B5-8547-261342B3836A}"/>
              </a:ext>
            </a:extLst>
          </p:cNvPr>
          <p:cNvSpPr>
            <a:spLocks noGrp="1"/>
          </p:cNvSpPr>
          <p:nvPr>
            <p:ph idx="1"/>
          </p:nvPr>
        </p:nvSpPr>
        <p:spPr>
          <a:xfrm>
            <a:off x="1141412" y="1170038"/>
            <a:ext cx="9905999" cy="5319251"/>
          </a:xfrm>
        </p:spPr>
        <p:txBody>
          <a:bodyPr>
            <a:normAutofit fontScale="85000" lnSpcReduction="10000"/>
          </a:bodyPr>
          <a:lstStyle/>
          <a:p>
            <a:pPr marL="0" indent="0">
              <a:buNone/>
            </a:pPr>
            <a:r>
              <a:rPr lang="en-US" sz="2800" dirty="0">
                <a:latin typeface="Times New Roman" panose="02020603050405020304" pitchFamily="18" charset="0"/>
                <a:cs typeface="Times New Roman" panose="02020603050405020304" pitchFamily="18" charset="0"/>
              </a:rPr>
              <a:t>	 Companies globalize their operations through the following means:</a:t>
            </a:r>
          </a:p>
          <a:p>
            <a:r>
              <a:rPr lang="en-US" sz="2800" dirty="0">
                <a:latin typeface="Times New Roman" panose="02020603050405020304" pitchFamily="18" charset="0"/>
                <a:cs typeface="Times New Roman" panose="02020603050405020304" pitchFamily="18" charset="0"/>
              </a:rPr>
              <a:t>Exporting directly</a:t>
            </a:r>
          </a:p>
          <a:p>
            <a:r>
              <a:rPr lang="en-US" sz="2800" dirty="0">
                <a:latin typeface="Times New Roman" panose="02020603050405020304" pitchFamily="18" charset="0"/>
                <a:cs typeface="Times New Roman" panose="02020603050405020304" pitchFamily="18" charset="0"/>
              </a:rPr>
              <a:t>Exporting indirectly</a:t>
            </a:r>
          </a:p>
          <a:p>
            <a:r>
              <a:rPr lang="en-US" sz="2800" dirty="0">
                <a:latin typeface="Times New Roman" panose="02020603050405020304" pitchFamily="18" charset="0"/>
                <a:cs typeface="Times New Roman" panose="02020603050405020304" pitchFamily="18" charset="0"/>
              </a:rPr>
              <a:t>Licensing/franchising</a:t>
            </a:r>
          </a:p>
          <a:p>
            <a:r>
              <a:rPr lang="en-US" sz="2800" dirty="0">
                <a:latin typeface="Times New Roman" panose="02020603050405020304" pitchFamily="18" charset="0"/>
                <a:cs typeface="Times New Roman" panose="02020603050405020304" pitchFamily="18" charset="0"/>
              </a:rPr>
              <a:t>Contract manufacturing</a:t>
            </a:r>
          </a:p>
          <a:p>
            <a:r>
              <a:rPr lang="en-US" sz="2800" dirty="0">
                <a:latin typeface="Times New Roman" panose="02020603050405020304" pitchFamily="18" charset="0"/>
                <a:cs typeface="Times New Roman" panose="02020603050405020304" pitchFamily="18" charset="0"/>
              </a:rPr>
              <a:t>Establishing full marketing facilities</a:t>
            </a:r>
          </a:p>
          <a:p>
            <a:r>
              <a:rPr lang="en-US" sz="2800" dirty="0">
                <a:latin typeface="Times New Roman" panose="02020603050405020304" pitchFamily="18" charset="0"/>
                <a:cs typeface="Times New Roman" panose="02020603050405020304" pitchFamily="18" charset="0"/>
              </a:rPr>
              <a:t>Establishing manufacturing facilities</a:t>
            </a:r>
          </a:p>
          <a:p>
            <a:r>
              <a:rPr lang="en-US" sz="2800" dirty="0">
                <a:latin typeface="Times New Roman" panose="02020603050405020304" pitchFamily="18" charset="0"/>
                <a:cs typeface="Times New Roman" panose="02020603050405020304" pitchFamily="18" charset="0"/>
              </a:rPr>
              <a:t>Joint venture</a:t>
            </a:r>
          </a:p>
          <a:p>
            <a:r>
              <a:rPr lang="en-US" sz="2800" dirty="0">
                <a:latin typeface="Times New Roman" panose="02020603050405020304" pitchFamily="18" charset="0"/>
                <a:cs typeface="Times New Roman" panose="02020603050405020304" pitchFamily="18" charset="0"/>
              </a:rPr>
              <a:t>Mergers and</a:t>
            </a:r>
          </a:p>
          <a:p>
            <a:r>
              <a:rPr lang="en-US" sz="2800" dirty="0">
                <a:latin typeface="Times New Roman" panose="02020603050405020304" pitchFamily="18" charset="0"/>
                <a:cs typeface="Times New Roman" panose="02020603050405020304" pitchFamily="18" charset="0"/>
              </a:rPr>
              <a:t>Strategies alliance</a:t>
            </a: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1051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1508FE-1B5F-649B-D07C-4D34E610998E}"/>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Globalization of Education in Indian Context</a:t>
            </a:r>
            <a:endParaRPr lang="en-IN"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D73AE86-94CD-A471-30F2-73F921232B22}"/>
              </a:ext>
            </a:extLst>
          </p:cNvPr>
          <p:cNvSpPr>
            <a:spLocks noGrp="1"/>
          </p:cNvSpPr>
          <p:nvPr>
            <p:ph idx="1"/>
          </p:nvPr>
        </p:nvSpPr>
        <p:spPr/>
        <p:txBody>
          <a:bodyPr>
            <a:normAutofit fontScale="92500" lnSpcReduction="20000"/>
          </a:bodyPr>
          <a:lstStyle/>
          <a:p>
            <a:pPr algn="just"/>
            <a:r>
              <a:rPr lang="en-US" sz="2800" dirty="0">
                <a:latin typeface="Times New Roman" panose="02020603050405020304" pitchFamily="18" charset="0"/>
                <a:cs typeface="Times New Roman" panose="02020603050405020304" pitchFamily="18" charset="0"/>
              </a:rPr>
              <a:t>India opened up the economy in the early nineties following a major crisis that led by response was a slew of domestic and external sector policy measures partly prompted by a foreign exchange crunch that dragged the economy close to defaulting on loans. The response was a slew of domestic and external sector policy measures partly prompted by the  immediate needs and partly by the demand of the multilateral organizations. The new policy regime radically pushed forward in favor of a more open and market-oriented economy. </a:t>
            </a: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47823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ABEA3980-5A35-2A27-11E7-5797D5D8B73D}"/>
              </a:ext>
            </a:extLst>
          </p:cNvPr>
          <p:cNvSpPr>
            <a:spLocks noGrp="1"/>
          </p:cNvSpPr>
          <p:nvPr>
            <p:ph idx="1"/>
          </p:nvPr>
        </p:nvSpPr>
        <p:spPr>
          <a:xfrm>
            <a:off x="1141413" y="433388"/>
            <a:ext cx="9906000" cy="5357812"/>
          </a:xfrm>
        </p:spPr>
        <p:txBody>
          <a:bodyPr>
            <a:normAutofit/>
          </a:bodyPr>
          <a:lstStyle/>
          <a:p>
            <a:pPr marL="0" indent="0" algn="just">
              <a:buNone/>
            </a:pPr>
            <a:r>
              <a:rPr lang="en-US" sz="2800" dirty="0">
                <a:latin typeface="Times New Roman" panose="02020603050405020304" pitchFamily="18" charset="0"/>
                <a:cs typeface="Times New Roman" panose="02020603050405020304" pitchFamily="18" charset="0"/>
              </a:rPr>
              <a:t>As a result, Globalization of higher education in India was kick started in 1991 with the country starting its process of economic reform as a member of the World Trade Organization (WTO). The WTO recently brought 'Services' under the purview of trade roles. Next, came the General Agreement on Trade in Services (GATS) which is an apprehensive legal framework of rules that cover 161 services across 12 sectors including Education. </a:t>
            </a: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721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FA1B63-8C9E-9445-D2C1-9D5B83E036A8}"/>
              </a:ext>
            </a:extLst>
          </p:cNvPr>
          <p:cNvSpPr>
            <a:spLocks noGrp="1"/>
          </p:cNvSpPr>
          <p:nvPr>
            <p:ph idx="1"/>
          </p:nvPr>
        </p:nvSpPr>
        <p:spPr>
          <a:xfrm>
            <a:off x="1143000" y="730044"/>
            <a:ext cx="9905999" cy="5397911"/>
          </a:xfrm>
        </p:spPr>
        <p:txBody>
          <a:bodyPr>
            <a:normAutofit/>
          </a:bodyPr>
          <a:lstStyle/>
          <a:p>
            <a:pPr marL="0" indent="0" algn="just">
              <a:buNone/>
            </a:pPr>
            <a:r>
              <a:rPr lang="en-US" sz="2800" dirty="0">
                <a:latin typeface="Times New Roman" panose="02020603050405020304" pitchFamily="18" charset="0"/>
                <a:cs typeface="Times New Roman" panose="02020603050405020304" pitchFamily="18" charset="0"/>
              </a:rPr>
              <a:t>Till now, 44 of the 144 members of the WTO have committed themselves to education and of these; only 21 have included Higher Education in their commitments. This commitment divides education services into five parts:</a:t>
            </a:r>
          </a:p>
          <a:p>
            <a:pPr algn="just"/>
            <a:r>
              <a:rPr lang="en-US" sz="2800" dirty="0">
                <a:latin typeface="Times New Roman" panose="02020603050405020304" pitchFamily="18" charset="0"/>
                <a:cs typeface="Times New Roman" panose="02020603050405020304" pitchFamily="18" charset="0"/>
              </a:rPr>
              <a:t>Primary Education services</a:t>
            </a:r>
          </a:p>
          <a:p>
            <a:pPr algn="just"/>
            <a:r>
              <a:rPr lang="en-US" sz="2800" dirty="0">
                <a:latin typeface="Times New Roman" panose="02020603050405020304" pitchFamily="18" charset="0"/>
                <a:cs typeface="Times New Roman" panose="02020603050405020304" pitchFamily="18" charset="0"/>
              </a:rPr>
              <a:t>Secondary Education services</a:t>
            </a:r>
          </a:p>
          <a:p>
            <a:pPr algn="just"/>
            <a:r>
              <a:rPr lang="en-IN" sz="2800" dirty="0">
                <a:latin typeface="Times New Roman" panose="02020603050405020304" pitchFamily="18" charset="0"/>
                <a:cs typeface="Times New Roman" panose="02020603050405020304" pitchFamily="18" charset="0"/>
              </a:rPr>
              <a:t>Higher Education services</a:t>
            </a:r>
          </a:p>
          <a:p>
            <a:pPr algn="just"/>
            <a:r>
              <a:rPr lang="en-IN" sz="2800" dirty="0">
                <a:latin typeface="Times New Roman" panose="02020603050405020304" pitchFamily="18" charset="0"/>
                <a:cs typeface="Times New Roman" panose="02020603050405020304" pitchFamily="18" charset="0"/>
              </a:rPr>
              <a:t>Adult Education and </a:t>
            </a:r>
          </a:p>
          <a:p>
            <a:pPr algn="just"/>
            <a:r>
              <a:rPr lang="en-IN" sz="2800" dirty="0">
                <a:latin typeface="Times New Roman" panose="02020603050405020304" pitchFamily="18" charset="0"/>
                <a:cs typeface="Times New Roman" panose="02020603050405020304" pitchFamily="18" charset="0"/>
              </a:rPr>
              <a:t>Other education services</a:t>
            </a:r>
            <a:endParaRPr lang="en-IN" sz="2800" dirty="0"/>
          </a:p>
        </p:txBody>
      </p:sp>
    </p:spTree>
    <p:extLst>
      <p:ext uri="{BB962C8B-B14F-4D97-AF65-F5344CB8AC3E}">
        <p14:creationId xmlns:p14="http://schemas.microsoft.com/office/powerpoint/2010/main" val="31626625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3B02F1-EAED-A085-2E19-03C75F34FE93}"/>
              </a:ext>
            </a:extLst>
          </p:cNvPr>
          <p:cNvSpPr>
            <a:spLocks noGrp="1"/>
          </p:cNvSpPr>
          <p:nvPr>
            <p:ph idx="1"/>
          </p:nvPr>
        </p:nvSpPr>
        <p:spPr>
          <a:xfrm>
            <a:off x="1141412" y="560439"/>
            <a:ext cx="9905999" cy="5230762"/>
          </a:xfrm>
        </p:spPr>
        <p:txBody>
          <a:bodyPr>
            <a:normAutofit/>
          </a:bodyPr>
          <a:lstStyle/>
          <a:p>
            <a:pPr algn="just"/>
            <a:r>
              <a:rPr lang="en-US" sz="2800" dirty="0">
                <a:latin typeface="Times New Roman" panose="02020603050405020304" pitchFamily="18" charset="0"/>
                <a:cs typeface="Times New Roman" panose="02020603050405020304" pitchFamily="18" charset="0"/>
              </a:rPr>
              <a:t>The idea behind this is the creation of an open, global market place when services, like education can be traded to the highest bidder. Over the years there has been a steady liberalization of the current account transactions, more and more sectors opened up for foreign direct investments and portfolio investments facilitating entry of foreign investors in telecom, roads, ports, airports, insurance and other major sectors.</a:t>
            </a: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50637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5F946-B96C-E099-EECF-3B0C258E414A}"/>
              </a:ext>
            </a:extLst>
          </p:cNvPr>
          <p:cNvSpPr>
            <a:spLocks noGrp="1"/>
          </p:cNvSpPr>
          <p:nvPr>
            <p:ph type="title"/>
          </p:nvPr>
        </p:nvSpPr>
        <p:spPr>
          <a:xfrm>
            <a:off x="1141412" y="0"/>
            <a:ext cx="9905998" cy="1478570"/>
          </a:xfrm>
        </p:spPr>
        <p:txBody>
          <a:bodyPr/>
          <a:lstStyle/>
          <a:p>
            <a:r>
              <a:rPr lang="en-US" dirty="0">
                <a:latin typeface="Times New Roman" panose="02020603050405020304" pitchFamily="18" charset="0"/>
                <a:cs typeface="Times New Roman" panose="02020603050405020304" pitchFamily="18" charset="0"/>
              </a:rPr>
              <a:t>Impact of Globalization on Indian Higher Education</a:t>
            </a:r>
            <a:endParaRPr lang="en-IN"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6AEBC4A-07D4-CD67-DFFA-2E2C179175E5}"/>
              </a:ext>
            </a:extLst>
          </p:cNvPr>
          <p:cNvSpPr>
            <a:spLocks noGrp="1"/>
          </p:cNvSpPr>
          <p:nvPr>
            <p:ph idx="1"/>
          </p:nvPr>
        </p:nvSpPr>
        <p:spPr>
          <a:xfrm>
            <a:off x="1141412" y="1478570"/>
            <a:ext cx="9905999" cy="4823907"/>
          </a:xfrm>
        </p:spPr>
        <p:txBody>
          <a:bodyPr>
            <a:normAutofit fontScale="92500" lnSpcReduction="20000"/>
          </a:bodyPr>
          <a:lstStyle/>
          <a:p>
            <a:pPr algn="just"/>
            <a:r>
              <a:rPr lang="en-US" sz="2800" dirty="0">
                <a:latin typeface="Times New Roman" panose="02020603050405020304" pitchFamily="18" charset="0"/>
                <a:cs typeface="Times New Roman" panose="02020603050405020304" pitchFamily="18" charset="0"/>
              </a:rPr>
              <a:t>The globalization process seriously affects the organization of human societies. India as a signatory of WTO is bound to open up its market for trade in services including education but it does not have clear policy for strengthening its higher education sector to compete with the giants in the world. In lack of proper policy provisions in time, higher education sector in the country is being adversely affected. Education is undergoing constant changes under the effect of globalization. The effects of globalization on education being bring rapid developments in technology and communication are foreseeing changes within learning systems across the world's ideas, values, knowledge and changing role of the teachers and the students.</a:t>
            </a: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9244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2B5F27"/>
      </a:dk2>
      <a:lt2>
        <a:srgbClr val="D8FC68"/>
      </a:lt2>
      <a:accent1>
        <a:srgbClr val="DDC855"/>
      </a:accent1>
      <a:accent2>
        <a:srgbClr val="FCA03D"/>
      </a:accent2>
      <a:accent3>
        <a:srgbClr val="E36439"/>
      </a:accent3>
      <a:accent4>
        <a:srgbClr val="C2935B"/>
      </a:accent4>
      <a:accent5>
        <a:srgbClr val="88C25C"/>
      </a:accent5>
      <a:accent6>
        <a:srgbClr val="BFCC86"/>
      </a:accent6>
      <a:hlink>
        <a:srgbClr val="FFCE23"/>
      </a:hlink>
      <a:folHlink>
        <a:srgbClr val="FDEB86"/>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88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82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97ECCC31-8429-4523-BE8D-8F09B7A4D46D}"/>
    </a:ext>
  </a:extLst>
</a:theme>
</file>

<file path=docProps/app.xml><?xml version="1.0" encoding="utf-8"?>
<Properties xmlns="http://schemas.openxmlformats.org/officeDocument/2006/extended-properties" xmlns:vt="http://schemas.openxmlformats.org/officeDocument/2006/docPropsVTypes">
  <Template>TM04033919[[fn=Circuit]]</Template>
  <TotalTime>100</TotalTime>
  <Words>1125</Words>
  <Application>Microsoft Office PowerPoint</Application>
  <PresentationFormat>Widescreen</PresentationFormat>
  <Paragraphs>60</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Times New Roman</vt:lpstr>
      <vt:lpstr>Tw Cen MT</vt:lpstr>
      <vt:lpstr>Circuit</vt:lpstr>
      <vt:lpstr>Causes of globalization</vt:lpstr>
      <vt:lpstr>introduction</vt:lpstr>
      <vt:lpstr>PowerPoint Presentation</vt:lpstr>
      <vt:lpstr>Methods of Globalization</vt:lpstr>
      <vt:lpstr>Globalization of Education in Indian Context</vt:lpstr>
      <vt:lpstr>PowerPoint Presentation</vt:lpstr>
      <vt:lpstr>PowerPoint Presentation</vt:lpstr>
      <vt:lpstr>PowerPoint Presentation</vt:lpstr>
      <vt:lpstr>Impact of Globalization on Indian Higher Education</vt:lpstr>
      <vt:lpstr>PowerPoint Presentation</vt:lpstr>
      <vt:lpstr>PowerPoint Presentation</vt:lpstr>
      <vt:lpstr>PowerPoint Presentation</vt:lpstr>
      <vt:lpstr>PowerPoint Presentation</vt:lpstr>
      <vt:lpstr>PowerPoint Presentation</vt:lpstr>
      <vt:lpstr>PowerPoint Presentation</vt:lpstr>
      <vt:lpstr>Challenges of Globalization of higher education in India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Darpan Gogoi</dc:creator>
  <cp:lastModifiedBy>Darpan Gogoi</cp:lastModifiedBy>
  <cp:revision>11</cp:revision>
  <dcterms:created xsi:type="dcterms:W3CDTF">2025-12-07T07:44:20Z</dcterms:created>
  <dcterms:modified xsi:type="dcterms:W3CDTF">2025-12-08T04:13:52Z</dcterms:modified>
</cp:coreProperties>
</file>