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1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836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8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390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45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09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01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2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5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1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2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12/7/2025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5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rsmartclass.com/framework-of-nep-2020-a-detailed-analysi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rsmartclass.com/framework-of-nep-2020-a-detailed-analysi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rsmartclass.com/approaches-and-methods-of-value-education-integrated-approach-and-conventional-method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rsmartclass.com/approaches-and-methods-of-value-education-integrated-approach-and-conventional-metho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255" y="969818"/>
            <a:ext cx="8797636" cy="347749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INTEGRATED APPROACH –Combines Pedagogy, Psychology and Content Across Courses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8254" y="4670246"/>
            <a:ext cx="4447309" cy="117637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Anuradha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Roy</a:t>
            </a: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Assistant Professor</a:t>
            </a: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Nazir Ajmal  Memorial College of Education</a:t>
            </a:r>
            <a:endParaRPr lang="en-I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01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Importance of the Integrated Approach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en-US" sz="2800" b="1" dirty="0"/>
              <a:t>1. Improves Conceptual Understanding</a:t>
            </a:r>
          </a:p>
          <a:p>
            <a:pPr algn="just" fontAlgn="base"/>
            <a:r>
              <a:rPr lang="en-US" sz="2800" dirty="0"/>
              <a:t>Students connect ideas across subjects and apply knowledge meaningfully.</a:t>
            </a:r>
          </a:p>
          <a:p>
            <a:pPr algn="just" fontAlgn="base"/>
            <a:r>
              <a:rPr lang="en-US" sz="2800" b="1" dirty="0"/>
              <a:t>2. Encourages Critical Thinking</a:t>
            </a:r>
          </a:p>
          <a:p>
            <a:pPr algn="just" fontAlgn="base"/>
            <a:r>
              <a:rPr lang="en-US" sz="2800" dirty="0"/>
              <a:t>It involves:</a:t>
            </a:r>
          </a:p>
          <a:p>
            <a:pPr algn="just" fontAlgn="base"/>
            <a:r>
              <a:rPr lang="en-US" sz="2800" dirty="0"/>
              <a:t>observation</a:t>
            </a:r>
          </a:p>
          <a:p>
            <a:pPr algn="just" fontAlgn="base"/>
            <a:r>
              <a:rPr lang="en-US" sz="2800" dirty="0"/>
              <a:t>comparison</a:t>
            </a:r>
          </a:p>
          <a:p>
            <a:pPr algn="just" fontAlgn="base"/>
            <a:r>
              <a:rPr lang="en-US" sz="2800" dirty="0"/>
              <a:t>reasoning</a:t>
            </a:r>
          </a:p>
          <a:p>
            <a:pPr algn="just" fontAlgn="base"/>
            <a:r>
              <a:rPr lang="en-US" sz="2800" dirty="0"/>
              <a:t>problem-solving</a:t>
            </a:r>
          </a:p>
          <a:p>
            <a:pPr algn="just" fontAlgn="base"/>
            <a:r>
              <a:rPr lang="en-US" sz="2800" dirty="0"/>
              <a:t>Students think beyond memorization.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5182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1" dirty="0"/>
              <a:t>3. Enhances Retention and Memory</a:t>
            </a:r>
          </a:p>
          <a:p>
            <a:pPr algn="just"/>
            <a:r>
              <a:rPr lang="en-US" sz="2800" dirty="0"/>
              <a:t>Meaningful learning helps students retain knowledge longer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r>
              <a:rPr lang="en-US" sz="2800" b="1" dirty="0"/>
              <a:t>4. Builds Real-Life Skills</a:t>
            </a:r>
          </a:p>
          <a:p>
            <a:pPr algn="just"/>
            <a:r>
              <a:rPr lang="en-US" sz="2800" dirty="0"/>
              <a:t>Students </a:t>
            </a:r>
            <a:r>
              <a:rPr lang="en-US" sz="2800" dirty="0" smtClean="0"/>
              <a:t>develop: communication skills, teamwork, creativity, decision-making, problem-solving.</a:t>
            </a:r>
          </a:p>
          <a:p>
            <a:pPr algn="just"/>
            <a:r>
              <a:rPr lang="en-US" sz="2800" b="1" dirty="0"/>
              <a:t>5. Increases Classroom Engagement</a:t>
            </a:r>
          </a:p>
          <a:p>
            <a:pPr algn="just"/>
            <a:r>
              <a:rPr lang="en-US" sz="2800" dirty="0"/>
              <a:t>Activity-based and real-life learning captures students’ attention and interest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49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b="1" dirty="0"/>
              <a:t>6. Supports Holistic Development</a:t>
            </a:r>
          </a:p>
          <a:p>
            <a:pPr algn="just"/>
            <a:r>
              <a:rPr lang="en-US" sz="2400" dirty="0"/>
              <a:t>It nurtures cognitive, emotional, social, and moral growth.</a:t>
            </a:r>
          </a:p>
          <a:p>
            <a:pPr algn="just"/>
            <a:r>
              <a:rPr lang="en-US" sz="2400" b="1" dirty="0"/>
              <a:t>7. Reduces Fragmentation of Knowledge</a:t>
            </a:r>
          </a:p>
          <a:p>
            <a:pPr algn="just"/>
            <a:r>
              <a:rPr lang="en-US" sz="2400" dirty="0"/>
              <a:t>Content becomes unified instead of isolated, helping students see the bigger picture.</a:t>
            </a:r>
            <a:endParaRPr lang="en-IN" sz="2400" dirty="0"/>
          </a:p>
          <a:p>
            <a:pPr algn="just" fontAlgn="base"/>
            <a:r>
              <a:rPr lang="en-US" sz="2400" b="1" dirty="0" smtClean="0"/>
              <a:t>8</a:t>
            </a:r>
            <a:r>
              <a:rPr lang="en-US" sz="2400" b="1" dirty="0"/>
              <a:t>. Essential for NEP 2020</a:t>
            </a:r>
          </a:p>
          <a:p>
            <a:pPr algn="just" fontAlgn="base"/>
            <a:r>
              <a:rPr lang="en-US" sz="2400" b="1" u="sng" dirty="0">
                <a:hlinkClick r:id="rId2"/>
              </a:rPr>
              <a:t>NEP emphasizes</a:t>
            </a:r>
            <a:r>
              <a:rPr lang="en-US" sz="2400" dirty="0"/>
              <a:t>:</a:t>
            </a:r>
          </a:p>
          <a:p>
            <a:pPr algn="just" fontAlgn="base"/>
            <a:r>
              <a:rPr lang="en-US" sz="2400" dirty="0"/>
              <a:t>multidisciplinary learning</a:t>
            </a:r>
          </a:p>
          <a:p>
            <a:pPr algn="just" fontAlgn="base"/>
            <a:r>
              <a:rPr lang="en-US" sz="2400" dirty="0"/>
              <a:t>experiential learning</a:t>
            </a:r>
          </a:p>
          <a:p>
            <a:pPr algn="just" fontAlgn="base"/>
            <a:r>
              <a:rPr lang="en-US" sz="2400" dirty="0"/>
              <a:t>holistic development</a:t>
            </a:r>
          </a:p>
          <a:p>
            <a:pPr algn="just" fontAlgn="base"/>
            <a:r>
              <a:rPr lang="en-US" sz="2400" dirty="0"/>
              <a:t>flexible curriculum</a:t>
            </a:r>
          </a:p>
          <a:p>
            <a:pPr algn="just" fontAlgn="base"/>
            <a:r>
              <a:rPr lang="en-US" sz="2400" dirty="0"/>
              <a:t>The integrated approach is at the heart of these reforms.</a:t>
            </a:r>
          </a:p>
          <a:p>
            <a:pPr algn="just"/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30657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b="1" dirty="0"/>
              <a:t>9. Strengthens Teacher Competency</a:t>
            </a:r>
          </a:p>
          <a:p>
            <a:pPr algn="just"/>
            <a:r>
              <a:rPr lang="en-US" sz="2800" dirty="0"/>
              <a:t>Teachers become more skilled </a:t>
            </a:r>
            <a:r>
              <a:rPr lang="en-US" sz="2800" dirty="0" smtClean="0"/>
              <a:t>at: planning lessons, designing activities, understanding learners, linking </a:t>
            </a:r>
            <a:r>
              <a:rPr lang="en-US" sz="2800" dirty="0"/>
              <a:t>concepts across </a:t>
            </a:r>
            <a:r>
              <a:rPr lang="en-US" sz="2800" dirty="0" smtClean="0"/>
              <a:t>subjects.</a:t>
            </a:r>
            <a:endParaRPr lang="en-US" sz="2800" dirty="0"/>
          </a:p>
          <a:p>
            <a:pPr algn="just"/>
            <a:r>
              <a:rPr lang="en-US" sz="2800" b="1" dirty="0"/>
              <a:t>10. Facilitates Constructivist Learning</a:t>
            </a:r>
          </a:p>
          <a:p>
            <a:pPr algn="just"/>
            <a:r>
              <a:rPr lang="en-US" sz="2800" dirty="0"/>
              <a:t>Students learn </a:t>
            </a:r>
            <a:r>
              <a:rPr lang="en-US" sz="2800" dirty="0" smtClean="0"/>
              <a:t>through: exploration, project work, discoveries, group tasks, Learning </a:t>
            </a:r>
            <a:r>
              <a:rPr lang="en-US" sz="2800" dirty="0"/>
              <a:t>becomes meaningful and enjoyable.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13025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b="1" dirty="0"/>
              <a:t>Examples of Integrated Approach in the Classroom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fontAlgn="base"/>
            <a:r>
              <a:rPr lang="en-US" sz="2400" b="1" dirty="0"/>
              <a:t>1. Science + Mathematics</a:t>
            </a:r>
          </a:p>
          <a:p>
            <a:pPr algn="just" fontAlgn="base"/>
            <a:r>
              <a:rPr lang="en-US" sz="2400" dirty="0"/>
              <a:t>Measuring plant growth and plotting graphs.</a:t>
            </a:r>
          </a:p>
          <a:p>
            <a:pPr algn="just" fontAlgn="base"/>
            <a:r>
              <a:rPr lang="en-US" sz="2400" b="1" dirty="0"/>
              <a:t>2. Social Science + Language</a:t>
            </a:r>
          </a:p>
          <a:p>
            <a:pPr algn="just" fontAlgn="base"/>
            <a:r>
              <a:rPr lang="en-US" sz="2400" dirty="0"/>
              <a:t>Writing a report after a visit to a historical place.</a:t>
            </a:r>
          </a:p>
          <a:p>
            <a:pPr algn="just" fontAlgn="base"/>
            <a:r>
              <a:rPr lang="en-US" sz="2400" b="1" dirty="0"/>
              <a:t>3. Art + Environmental Studies</a:t>
            </a:r>
          </a:p>
          <a:p>
            <a:pPr algn="just" fontAlgn="base"/>
            <a:r>
              <a:rPr lang="en-US" sz="2400" dirty="0"/>
              <a:t>Creating posters on water conservation.</a:t>
            </a:r>
          </a:p>
          <a:p>
            <a:pPr algn="just" fontAlgn="base"/>
            <a:r>
              <a:rPr lang="en-US" sz="2400" b="1" dirty="0"/>
              <a:t>4. Mathematics + Craft</a:t>
            </a:r>
          </a:p>
          <a:p>
            <a:pPr algn="just" fontAlgn="base"/>
            <a:r>
              <a:rPr lang="en-US" sz="2400" dirty="0"/>
              <a:t>Using paper folding (origami) to teach geometric shapes.</a:t>
            </a:r>
          </a:p>
          <a:p>
            <a:pPr algn="just" fontAlgn="base"/>
            <a:r>
              <a:rPr lang="en-US" sz="2400" b="1" dirty="0"/>
              <a:t>5. Psychology + Pedagogy</a:t>
            </a:r>
          </a:p>
          <a:p>
            <a:pPr algn="just" fontAlgn="base"/>
            <a:r>
              <a:rPr lang="en-US" sz="2400" dirty="0"/>
              <a:t>Planning lessons based on Piaget’s developmental stages.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872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b="1" dirty="0"/>
              <a:t>Strategies to Implement the Integrated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sz="2800" dirty="0"/>
              <a:t>Teachers can integrate pedagogy, psychology, and content by:</a:t>
            </a:r>
          </a:p>
          <a:p>
            <a:pPr algn="just" fontAlgn="base"/>
            <a:r>
              <a:rPr lang="en-US" sz="2800" dirty="0"/>
              <a:t>Using thematic teaching</a:t>
            </a:r>
          </a:p>
          <a:p>
            <a:pPr algn="just" fontAlgn="base"/>
            <a:r>
              <a:rPr lang="en-US" sz="2800" dirty="0"/>
              <a:t>Planning project-based learning</a:t>
            </a:r>
          </a:p>
          <a:p>
            <a:pPr algn="just" fontAlgn="base"/>
            <a:r>
              <a:rPr lang="en-US" sz="2800" dirty="0"/>
              <a:t>Encouraging collaborative activities</a:t>
            </a:r>
          </a:p>
          <a:p>
            <a:pPr algn="just" fontAlgn="base"/>
            <a:r>
              <a:rPr lang="en-US" sz="2800" dirty="0"/>
              <a:t>Linking lessons with real-life situations</a:t>
            </a:r>
          </a:p>
          <a:p>
            <a:pPr algn="just" fontAlgn="base"/>
            <a:r>
              <a:rPr lang="en-US" sz="2800" dirty="0"/>
              <a:t>Using child-centered pedagogy</a:t>
            </a:r>
          </a:p>
          <a:p>
            <a:pPr algn="just" fontAlgn="base"/>
            <a:r>
              <a:rPr lang="en-US" sz="2800" dirty="0"/>
              <a:t>Designing interdisciplinary units</a:t>
            </a:r>
          </a:p>
          <a:p>
            <a:pPr algn="just" fontAlgn="base"/>
            <a:r>
              <a:rPr lang="en-US" sz="2800" dirty="0"/>
              <a:t>Assessing through performance tasks</a:t>
            </a:r>
          </a:p>
        </p:txBody>
      </p:sp>
    </p:spTree>
    <p:extLst>
      <p:ext uri="{BB962C8B-B14F-4D97-AF65-F5344CB8AC3E}">
        <p14:creationId xmlns:p14="http://schemas.microsoft.com/office/powerpoint/2010/main" val="185675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sz="2800" dirty="0" smtClean="0"/>
              <a:t>The </a:t>
            </a:r>
            <a:r>
              <a:rPr lang="en-US" sz="2800" dirty="0"/>
              <a:t>integrated approach is a powerful educational strategy that blends pedagogy, psychology, and content to create meaningful, holistic, and learner-centered education. It helps students connect ideas, apply knowledge in real life, and develop essential 21st-century skills.</a:t>
            </a:r>
          </a:p>
          <a:p>
            <a:pPr algn="just" fontAlgn="base"/>
            <a:r>
              <a:rPr lang="en-US" sz="2800" dirty="0"/>
              <a:t>By adopting this approach, teachers can build classrooms that reflect the true spirit of </a:t>
            </a:r>
            <a:r>
              <a:rPr lang="en-US" sz="2800" b="1" u="sng" dirty="0">
                <a:hlinkClick r:id="rId2"/>
              </a:rPr>
              <a:t>NEP 2020</a:t>
            </a:r>
            <a:r>
              <a:rPr lang="en-US" sz="2800" dirty="0"/>
              <a:t>, fostering creativity, critical thinking, and holistic development.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70449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133600" y="1298448"/>
            <a:ext cx="6251448" cy="3255264"/>
          </a:xfrm>
        </p:spPr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THANK   YOU</a:t>
            </a:r>
            <a:endParaRPr lang="en-IN" sz="8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150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/>
            <a:r>
              <a:rPr lang="en-US" sz="2400" dirty="0" smtClean="0"/>
              <a:t>Modern </a:t>
            </a:r>
            <a:r>
              <a:rPr lang="en-US" sz="2400" dirty="0"/>
              <a:t>education focuses on developing learners who can think critically, connect ideas, and apply knowledge in real-life situations. The </a:t>
            </a:r>
            <a:r>
              <a:rPr lang="en-US" sz="2400" b="1" dirty="0">
                <a:hlinkClick r:id="rId2"/>
              </a:rPr>
              <a:t>Integrated Approach</a:t>
            </a:r>
            <a:r>
              <a:rPr lang="en-US" sz="2400" dirty="0"/>
              <a:t> plays a central role in this transformation.</a:t>
            </a:r>
          </a:p>
          <a:p>
            <a:pPr algn="just" fontAlgn="base"/>
            <a:r>
              <a:rPr lang="en-US" sz="2400" dirty="0"/>
              <a:t>Instead of teaching subjects in isolation, the integrated approach combines </a:t>
            </a:r>
            <a:r>
              <a:rPr lang="en-US" sz="2400" b="1" dirty="0"/>
              <a:t>pedagogy (how to teach), psychology (understanding learners), and content (what to teach)</a:t>
            </a:r>
            <a:r>
              <a:rPr lang="en-US" sz="2400" dirty="0"/>
              <a:t>. This creates a rich and meaningful learning environment.</a:t>
            </a:r>
          </a:p>
          <a:p>
            <a:pPr algn="just" fontAlgn="base"/>
            <a:r>
              <a:rPr lang="en-US" sz="2400" dirty="0"/>
              <a:t>The National Education Policy (NEP) 2020 strongly supports integrated and interdisciplinary learning, making it essential for all teachers, educators, and students of teacher education </a:t>
            </a:r>
            <a:r>
              <a:rPr lang="en-US" sz="2400" dirty="0" err="1"/>
              <a:t>programmes</a:t>
            </a:r>
            <a:r>
              <a:rPr lang="en-US" sz="2400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634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Meaning of Integrated Approach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en-US" sz="2400" b="1" dirty="0"/>
              <a:t>Simple </a:t>
            </a:r>
            <a:r>
              <a:rPr lang="en-US" sz="2400" b="1" dirty="0" smtClean="0"/>
              <a:t>Meaning:  </a:t>
            </a:r>
            <a:r>
              <a:rPr lang="en-US" sz="2400" dirty="0" smtClean="0"/>
              <a:t>Integrated </a:t>
            </a:r>
            <a:r>
              <a:rPr lang="en-US" sz="2400" dirty="0"/>
              <a:t>approach = </a:t>
            </a:r>
            <a:r>
              <a:rPr lang="en-US" sz="2400" b="1" dirty="0"/>
              <a:t>Content + Pedagogy + Psychology combined in a meaningful way</a:t>
            </a:r>
            <a:r>
              <a:rPr lang="en-US" sz="2400" dirty="0"/>
              <a:t>.</a:t>
            </a:r>
          </a:p>
          <a:p>
            <a:pPr algn="just" fontAlgn="base"/>
            <a:r>
              <a:rPr lang="en-US" sz="2400" dirty="0" smtClean="0"/>
              <a:t>The</a:t>
            </a:r>
            <a:r>
              <a:rPr lang="en-US" sz="2400" dirty="0"/>
              <a:t> </a:t>
            </a:r>
            <a:r>
              <a:rPr lang="en-US" sz="2400" b="1" u="sng" dirty="0">
                <a:hlinkClick r:id="rId2"/>
              </a:rPr>
              <a:t>Integrated Approach</a:t>
            </a:r>
            <a:r>
              <a:rPr lang="en-US" sz="2400" dirty="0"/>
              <a:t> in education refers to a teaching-learning process where </a:t>
            </a:r>
            <a:r>
              <a:rPr lang="en-US" sz="2400" b="1" dirty="0"/>
              <a:t>pedagogy, </a:t>
            </a:r>
            <a:r>
              <a:rPr lang="en-US" sz="2400" b="1" dirty="0" smtClean="0"/>
              <a:t>learner’s </a:t>
            </a:r>
            <a:r>
              <a:rPr lang="en-US" sz="2400" b="1" dirty="0"/>
              <a:t>psychology, and subject content</a:t>
            </a:r>
            <a:r>
              <a:rPr lang="en-US" sz="2400" dirty="0"/>
              <a:t> are interconnected and taught in a cohesive manner.</a:t>
            </a:r>
          </a:p>
          <a:p>
            <a:pPr algn="just" fontAlgn="base"/>
            <a:r>
              <a:rPr lang="en-US" sz="2400" dirty="0"/>
              <a:t>It ensures that:</a:t>
            </a:r>
          </a:p>
          <a:p>
            <a:pPr algn="just" fontAlgn="base"/>
            <a:r>
              <a:rPr lang="en-US" sz="2400" dirty="0"/>
              <a:t>C</a:t>
            </a:r>
            <a:r>
              <a:rPr lang="en-US" sz="2400" dirty="0" smtClean="0"/>
              <a:t>ontent </a:t>
            </a:r>
            <a:r>
              <a:rPr lang="en-US" sz="2400" dirty="0"/>
              <a:t>becomes relevant and meaningful,</a:t>
            </a:r>
          </a:p>
          <a:p>
            <a:pPr algn="just" fontAlgn="base"/>
            <a:r>
              <a:rPr lang="en-US" sz="2400" dirty="0"/>
              <a:t>M</a:t>
            </a:r>
            <a:r>
              <a:rPr lang="en-US" sz="2400" dirty="0" smtClean="0"/>
              <a:t>ethods </a:t>
            </a:r>
            <a:r>
              <a:rPr lang="en-US" sz="2400" dirty="0"/>
              <a:t>suit the developmental level of learners,</a:t>
            </a:r>
          </a:p>
          <a:p>
            <a:pPr algn="just" fontAlgn="base"/>
            <a:r>
              <a:rPr lang="en-US" sz="2400" dirty="0"/>
              <a:t>P</a:t>
            </a:r>
            <a:r>
              <a:rPr lang="en-US" sz="2400" dirty="0" smtClean="0"/>
              <a:t>sychological </a:t>
            </a:r>
            <a:r>
              <a:rPr lang="en-US" sz="2400" dirty="0"/>
              <a:t>principles guide classroom practices.</a:t>
            </a:r>
          </a:p>
          <a:p>
            <a:pPr algn="just"/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56069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b="1" dirty="0"/>
              <a:t>Why Integration Is </a:t>
            </a:r>
            <a:r>
              <a:rPr lang="en-US" b="1" dirty="0" smtClean="0"/>
              <a:t>Needed?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sz="2800" dirty="0" smtClean="0"/>
              <a:t>Traditional </a:t>
            </a:r>
            <a:r>
              <a:rPr lang="en-US" sz="2800" dirty="0"/>
              <a:t>teaching isolates:</a:t>
            </a:r>
          </a:p>
          <a:p>
            <a:pPr algn="just" fontAlgn="base"/>
            <a:r>
              <a:rPr lang="en-US" sz="2800" b="1" dirty="0"/>
              <a:t>content knowledge</a:t>
            </a:r>
          </a:p>
          <a:p>
            <a:pPr algn="just" fontAlgn="base"/>
            <a:r>
              <a:rPr lang="en-US" sz="2800" b="1" dirty="0"/>
              <a:t>teaching methods</a:t>
            </a:r>
          </a:p>
          <a:p>
            <a:pPr algn="just" fontAlgn="base"/>
            <a:r>
              <a:rPr lang="en-US" sz="2800" b="1" dirty="0"/>
              <a:t>understanding of learners</a:t>
            </a:r>
          </a:p>
          <a:p>
            <a:pPr algn="just" fontAlgn="base"/>
            <a:r>
              <a:rPr lang="en-US" sz="2800" dirty="0"/>
              <a:t>This leads to fragmented learning.</a:t>
            </a:r>
            <a:br>
              <a:rPr lang="en-US" sz="2800" dirty="0"/>
            </a:br>
            <a:r>
              <a:rPr lang="en-US" sz="2800" dirty="0"/>
              <a:t>The integrated approach removes these boundaries.</a:t>
            </a:r>
          </a:p>
        </p:txBody>
      </p:sp>
    </p:spTree>
    <p:extLst>
      <p:ext uri="{BB962C8B-B14F-4D97-AF65-F5344CB8AC3E}">
        <p14:creationId xmlns:p14="http://schemas.microsoft.com/office/powerpoint/2010/main" val="186963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Nature of the Integrated Approach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sz="2800" b="1" dirty="0"/>
              <a:t>1. Holistic in Nature</a:t>
            </a:r>
          </a:p>
          <a:p>
            <a:pPr algn="just" fontAlgn="base"/>
            <a:r>
              <a:rPr lang="en-US" sz="2800" dirty="0"/>
              <a:t>It views learning as a complete process—intellectual, emotional, social, and practical.</a:t>
            </a:r>
            <a:br>
              <a:rPr lang="en-US" sz="2800" dirty="0"/>
            </a:br>
            <a:r>
              <a:rPr lang="en-US" sz="2800" dirty="0"/>
              <a:t>All aspects of the learner are considered.</a:t>
            </a:r>
          </a:p>
          <a:p>
            <a:pPr algn="just" fontAlgn="base"/>
            <a:r>
              <a:rPr lang="en-US" sz="2800" b="1" dirty="0"/>
              <a:t>2. Learner-Centered</a:t>
            </a:r>
          </a:p>
          <a:p>
            <a:pPr algn="just" fontAlgn="base"/>
            <a:r>
              <a:rPr lang="en-US" sz="2800" dirty="0"/>
              <a:t>Psychology guides teachers to understand:</a:t>
            </a:r>
          </a:p>
          <a:p>
            <a:pPr algn="just" fontAlgn="base"/>
            <a:r>
              <a:rPr lang="en-US" sz="2800" dirty="0"/>
              <a:t>how children learn</a:t>
            </a:r>
          </a:p>
          <a:p>
            <a:pPr algn="just" fontAlgn="base"/>
            <a:r>
              <a:rPr lang="en-US" sz="2800" dirty="0"/>
              <a:t>developmental stages</a:t>
            </a:r>
          </a:p>
          <a:p>
            <a:pPr algn="just" fontAlgn="base"/>
            <a:r>
              <a:rPr lang="en-US" sz="2800" dirty="0"/>
              <a:t>interests and abilities</a:t>
            </a:r>
          </a:p>
          <a:p>
            <a:pPr algn="just" fontAlgn="base"/>
            <a:r>
              <a:rPr lang="en-US" sz="2800" dirty="0"/>
              <a:t>Pedagogy is adapted accordingly.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18401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en-US" sz="2400" b="1" dirty="0"/>
              <a:t>3. Interdisciplinary and Multidisciplinary</a:t>
            </a:r>
          </a:p>
          <a:p>
            <a:pPr algn="just" fontAlgn="base"/>
            <a:r>
              <a:rPr lang="en-US" sz="2400" dirty="0"/>
              <a:t>Connections are created:</a:t>
            </a:r>
          </a:p>
          <a:p>
            <a:pPr algn="just" fontAlgn="base"/>
            <a:r>
              <a:rPr lang="en-US" sz="2400" dirty="0"/>
              <a:t>across subjects</a:t>
            </a:r>
          </a:p>
          <a:p>
            <a:pPr algn="just" fontAlgn="base"/>
            <a:r>
              <a:rPr lang="en-US" sz="2400" dirty="0"/>
              <a:t>across concepts</a:t>
            </a:r>
          </a:p>
          <a:p>
            <a:pPr algn="just" fontAlgn="base"/>
            <a:r>
              <a:rPr lang="en-US" sz="2400" dirty="0"/>
              <a:t>across real-life situations</a:t>
            </a:r>
          </a:p>
          <a:p>
            <a:pPr algn="just" fontAlgn="base"/>
            <a:r>
              <a:rPr lang="en-US" sz="2400" dirty="0"/>
              <a:t>Example: Teaching environmental science through experiments, stories, and mathematical data.</a:t>
            </a:r>
          </a:p>
          <a:p>
            <a:pPr algn="just" fontAlgn="base"/>
            <a:r>
              <a:rPr lang="en-US" sz="2400" b="1" dirty="0"/>
              <a:t>4. Contextual and Real-Life Based</a:t>
            </a:r>
          </a:p>
          <a:p>
            <a:pPr algn="just" fontAlgn="base"/>
            <a:r>
              <a:rPr lang="en-US" sz="2400" dirty="0"/>
              <a:t>Learning becomes meaningful when content relates to:</a:t>
            </a:r>
          </a:p>
          <a:p>
            <a:pPr algn="just" fontAlgn="base"/>
            <a:r>
              <a:rPr lang="en-US" sz="2400" dirty="0"/>
              <a:t>real-life situations</a:t>
            </a:r>
          </a:p>
          <a:p>
            <a:pPr algn="just" fontAlgn="base"/>
            <a:r>
              <a:rPr lang="en-US" sz="2400" dirty="0"/>
              <a:t>local environment</a:t>
            </a:r>
          </a:p>
          <a:p>
            <a:pPr algn="just" fontAlgn="base"/>
            <a:r>
              <a:rPr lang="en-US" sz="2400" dirty="0"/>
              <a:t>students’ experiences</a:t>
            </a:r>
          </a:p>
          <a:p>
            <a:pPr algn="just"/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13090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5. Constructivist in Approach</a:t>
            </a:r>
          </a:p>
          <a:p>
            <a:r>
              <a:rPr lang="en-US" sz="2800" dirty="0"/>
              <a:t>Students construct knowledge through activities, collaborative learning, projects, and reflection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b="1" dirty="0"/>
              <a:t>6. Flexible and Dynamic</a:t>
            </a:r>
          </a:p>
          <a:p>
            <a:r>
              <a:rPr lang="en-US" sz="2800" dirty="0"/>
              <a:t>Teachers can modify methods based on students’ needs and learning pace</a:t>
            </a:r>
            <a:r>
              <a:rPr lang="en-US" sz="2800" dirty="0" smtClean="0"/>
              <a:t>.</a:t>
            </a:r>
          </a:p>
          <a:p>
            <a:pPr fontAlgn="base"/>
            <a:r>
              <a:rPr lang="en-US" sz="2800" b="1" dirty="0"/>
              <a:t>7. Collaborative in Nature</a:t>
            </a:r>
          </a:p>
          <a:p>
            <a:pPr fontAlgn="base"/>
            <a:r>
              <a:rPr lang="en-US" sz="2800" dirty="0"/>
              <a:t>Encourages group work, discussions, peer learning, and cooperative problem-solving.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74942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Integration of Pedagogy, Psychology, and Content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6036" y="110836"/>
            <a:ext cx="7966364" cy="6650182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/>
              <a:t>1. Integration of Content</a:t>
            </a:r>
          </a:p>
          <a:p>
            <a:pPr algn="just"/>
            <a:r>
              <a:rPr lang="en-US" sz="2800" dirty="0"/>
              <a:t>This </a:t>
            </a:r>
            <a:r>
              <a:rPr lang="en-US" sz="2800" dirty="0" smtClean="0"/>
              <a:t>includes: subject </a:t>
            </a:r>
            <a:r>
              <a:rPr lang="en-US" sz="2800" dirty="0"/>
              <a:t>matter (science, </a:t>
            </a:r>
            <a:r>
              <a:rPr lang="en-US" sz="2800" dirty="0" err="1"/>
              <a:t>maths</a:t>
            </a:r>
            <a:r>
              <a:rPr lang="en-US" sz="2800" dirty="0"/>
              <a:t>, languages, social </a:t>
            </a:r>
            <a:r>
              <a:rPr lang="en-US" sz="2800" dirty="0" smtClean="0"/>
              <a:t>science) concepts ,facts, principles Content </a:t>
            </a:r>
            <a:r>
              <a:rPr lang="en-US" sz="2800" dirty="0"/>
              <a:t>should be organized meaningfully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r>
              <a:rPr lang="en-US" sz="2800" b="1" dirty="0"/>
              <a:t>2. Integration of Pedagogy</a:t>
            </a:r>
          </a:p>
          <a:p>
            <a:pPr algn="just"/>
            <a:r>
              <a:rPr lang="en-US" sz="2800" dirty="0"/>
              <a:t>Pedagogy </a:t>
            </a:r>
            <a:r>
              <a:rPr lang="en-US" sz="2800" dirty="0" smtClean="0"/>
              <a:t>includes: teaching methods, strategies, learning activities, assessment techniques. Pedagogy </a:t>
            </a:r>
            <a:r>
              <a:rPr lang="en-US" sz="2800" dirty="0"/>
              <a:t>is chosen based on students’ psychological needs</a:t>
            </a:r>
            <a:r>
              <a:rPr lang="en-US" sz="2800" dirty="0" smtClean="0"/>
              <a:t>.</a:t>
            </a:r>
          </a:p>
          <a:p>
            <a:pPr algn="just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01080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en-US" sz="2400" b="1" dirty="0"/>
              <a:t>3. Integration of Psychology</a:t>
            </a:r>
          </a:p>
          <a:p>
            <a:pPr algn="just" fontAlgn="base"/>
            <a:r>
              <a:rPr lang="en-US" sz="2400" dirty="0"/>
              <a:t>Psychology helps understand:</a:t>
            </a:r>
          </a:p>
          <a:p>
            <a:pPr algn="just" fontAlgn="base"/>
            <a:r>
              <a:rPr lang="en-US" sz="2400" dirty="0"/>
              <a:t>how children think</a:t>
            </a:r>
          </a:p>
          <a:p>
            <a:pPr algn="just" fontAlgn="base"/>
            <a:r>
              <a:rPr lang="en-US" sz="2400" dirty="0"/>
              <a:t>how they learn</a:t>
            </a:r>
          </a:p>
          <a:p>
            <a:pPr algn="just" fontAlgn="base"/>
            <a:r>
              <a:rPr lang="en-US" sz="2400" dirty="0"/>
              <a:t>motivation</a:t>
            </a:r>
          </a:p>
          <a:p>
            <a:pPr algn="just" fontAlgn="base"/>
            <a:r>
              <a:rPr lang="en-US" sz="2400" dirty="0"/>
              <a:t>memory</a:t>
            </a:r>
          </a:p>
          <a:p>
            <a:pPr algn="just" fontAlgn="base"/>
            <a:r>
              <a:rPr lang="en-US" sz="2400" dirty="0"/>
              <a:t>development stages</a:t>
            </a:r>
          </a:p>
          <a:p>
            <a:pPr algn="just" fontAlgn="base"/>
            <a:r>
              <a:rPr lang="en-US" sz="2400" dirty="0"/>
              <a:t>This ensures teaching is child-centered and meaningful.</a:t>
            </a:r>
          </a:p>
          <a:p>
            <a:pPr algn="just"/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94735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40</TotalTime>
  <Words>683</Words>
  <Application>Microsoft Office PowerPoint</Application>
  <PresentationFormat>Widescreen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Corbel</vt:lpstr>
      <vt:lpstr>Wingdings 2</vt:lpstr>
      <vt:lpstr>Frame</vt:lpstr>
      <vt:lpstr>INTEGRATED APPROACH –Combines Pedagogy, Psychology and Content Across Courses</vt:lpstr>
      <vt:lpstr>Introduction </vt:lpstr>
      <vt:lpstr>Meaning of Integrated Approach </vt:lpstr>
      <vt:lpstr>Why Integration Is Needed?</vt:lpstr>
      <vt:lpstr>Nature of the Integrated Approach </vt:lpstr>
      <vt:lpstr>PowerPoint Presentation</vt:lpstr>
      <vt:lpstr>PowerPoint Presentation</vt:lpstr>
      <vt:lpstr>Integration of Pedagogy, Psychology, and Content </vt:lpstr>
      <vt:lpstr>PowerPoint Presentation</vt:lpstr>
      <vt:lpstr>Importance of the Integrated Approach </vt:lpstr>
      <vt:lpstr>PowerPoint Presentation</vt:lpstr>
      <vt:lpstr>PowerPoint Presentation</vt:lpstr>
      <vt:lpstr>PowerPoint Presentation</vt:lpstr>
      <vt:lpstr>Examples of Integrated Approach in the Classroom</vt:lpstr>
      <vt:lpstr>Strategies to Implement the Integrated Approach</vt:lpstr>
      <vt:lpstr>Conclusion </vt:lpstr>
      <vt:lpstr>THANK  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APPROACH –Combines Pedagogy, Psychology and Content Across Courses</dc:title>
  <dc:creator>USER</dc:creator>
  <cp:lastModifiedBy>USER</cp:lastModifiedBy>
  <cp:revision>8</cp:revision>
  <dcterms:created xsi:type="dcterms:W3CDTF">2025-12-07T08:42:44Z</dcterms:created>
  <dcterms:modified xsi:type="dcterms:W3CDTF">2025-12-07T09:23:25Z</dcterms:modified>
</cp:coreProperties>
</file>