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sldIdLst>
    <p:sldId id="256" r:id="rId2"/>
    <p:sldId id="257" r:id="rId3"/>
    <p:sldId id="261" r:id="rId4"/>
    <p:sldId id="259" r:id="rId5"/>
    <p:sldId id="260"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705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3429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71391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1660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0342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7440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8705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3249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4472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2455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47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793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6864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4172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8559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1523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792758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Experiential Learning- Meaning, Nature &amp; Importance</a:t>
            </a:r>
            <a:endParaRPr lang="en-IN" b="1" dirty="0"/>
          </a:p>
        </p:txBody>
      </p:sp>
      <p:sp>
        <p:nvSpPr>
          <p:cNvPr id="3" name="Subtitle 2"/>
          <p:cNvSpPr>
            <a:spLocks noGrp="1"/>
          </p:cNvSpPr>
          <p:nvPr>
            <p:ph type="subTitle" idx="1"/>
          </p:nvPr>
        </p:nvSpPr>
        <p:spPr/>
        <p:txBody>
          <a:bodyPr>
            <a:normAutofit lnSpcReduction="10000"/>
          </a:bodyPr>
          <a:lstStyle/>
          <a:p>
            <a:r>
              <a:rPr lang="en-US" dirty="0" smtClean="0"/>
              <a:t>ANURADHA ROY</a:t>
            </a:r>
          </a:p>
          <a:p>
            <a:r>
              <a:rPr lang="en-US" dirty="0" smtClean="0"/>
              <a:t>Assistant Professor,</a:t>
            </a:r>
          </a:p>
          <a:p>
            <a:r>
              <a:rPr lang="en-US" dirty="0" smtClean="0"/>
              <a:t>NAZIR AJMAL MEMORIAL COLLEGE OF EDUCATION , </a:t>
            </a:r>
            <a:r>
              <a:rPr lang="en-US" dirty="0" err="1" smtClean="0"/>
              <a:t>Hojai</a:t>
            </a:r>
            <a:r>
              <a:rPr lang="en-US" dirty="0" smtClean="0"/>
              <a:t>, Assam</a:t>
            </a:r>
            <a:endParaRPr lang="en-IN" dirty="0"/>
          </a:p>
        </p:txBody>
      </p:sp>
    </p:spTree>
    <p:extLst>
      <p:ext uri="{BB962C8B-B14F-4D97-AF65-F5344CB8AC3E}">
        <p14:creationId xmlns:p14="http://schemas.microsoft.com/office/powerpoint/2010/main" val="1716065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OF Experiential Learning</a:t>
            </a:r>
            <a:endParaRPr lang="en-IN" dirty="0"/>
          </a:p>
        </p:txBody>
      </p:sp>
      <p:sp>
        <p:nvSpPr>
          <p:cNvPr id="3" name="Content Placeholder 2"/>
          <p:cNvSpPr>
            <a:spLocks noGrp="1"/>
          </p:cNvSpPr>
          <p:nvPr>
            <p:ph idx="1"/>
          </p:nvPr>
        </p:nvSpPr>
        <p:spPr/>
        <p:txBody>
          <a:bodyPr/>
          <a:lstStyle/>
          <a:p>
            <a:r>
              <a:rPr lang="en-US" dirty="0"/>
              <a:t>Experiential learning shifts the learning design from being teacher-</a:t>
            </a:r>
            <a:r>
              <a:rPr lang="en-US" dirty="0" err="1"/>
              <a:t>centred</a:t>
            </a:r>
            <a:r>
              <a:rPr lang="en-US" dirty="0"/>
              <a:t>, where the teaching is largely </a:t>
            </a:r>
            <a:r>
              <a:rPr lang="en-US" dirty="0" err="1"/>
              <a:t>transmissive</a:t>
            </a:r>
            <a:r>
              <a:rPr lang="en-US" dirty="0"/>
              <a:t> and the students may remain unmotivated and disengaged, to an approach that is semi-structured and requires students to cooperate and learn from one another through direct experiences tied to real world problems. The role of the teacher in this process is to facilitate rather than direct the student’s progress (Kolb &amp; Kolb, 2009).</a:t>
            </a:r>
            <a:endParaRPr lang="en-IN" dirty="0"/>
          </a:p>
        </p:txBody>
      </p:sp>
    </p:spTree>
    <p:extLst>
      <p:ext uri="{BB962C8B-B14F-4D97-AF65-F5344CB8AC3E}">
        <p14:creationId xmlns:p14="http://schemas.microsoft.com/office/powerpoint/2010/main" val="831881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Experiential Learning</a:t>
            </a:r>
            <a:endParaRPr lang="en-IN" dirty="0"/>
          </a:p>
        </p:txBody>
      </p:sp>
      <p:sp>
        <p:nvSpPr>
          <p:cNvPr id="3" name="Content Placeholder 2"/>
          <p:cNvSpPr>
            <a:spLocks noGrp="1"/>
          </p:cNvSpPr>
          <p:nvPr>
            <p:ph idx="1"/>
          </p:nvPr>
        </p:nvSpPr>
        <p:spPr/>
        <p:txBody>
          <a:bodyPr/>
          <a:lstStyle/>
          <a:p>
            <a:r>
              <a:rPr lang="en-US" dirty="0"/>
              <a:t>(1) they are learner-</a:t>
            </a:r>
            <a:r>
              <a:rPr lang="en-US" dirty="0" err="1"/>
              <a:t>centred</a:t>
            </a:r>
            <a:r>
              <a:rPr lang="en-US" dirty="0"/>
              <a:t> and student directed, </a:t>
            </a:r>
            <a:endParaRPr lang="en-US" dirty="0" smtClean="0"/>
          </a:p>
          <a:p>
            <a:r>
              <a:rPr lang="en-US" dirty="0" smtClean="0"/>
              <a:t>(</a:t>
            </a:r>
            <a:r>
              <a:rPr lang="en-US" dirty="0"/>
              <a:t>2) they are structured to have an increased emphasis on problem solving, discovery and inquiry, </a:t>
            </a:r>
            <a:endParaRPr lang="en-US" dirty="0" smtClean="0"/>
          </a:p>
          <a:p>
            <a:r>
              <a:rPr lang="en-US" dirty="0" smtClean="0"/>
              <a:t>(</a:t>
            </a:r>
            <a:r>
              <a:rPr lang="en-US" dirty="0"/>
              <a:t>3) they focus on practical applications of course content, </a:t>
            </a:r>
            <a:endParaRPr lang="en-US" dirty="0" smtClean="0"/>
          </a:p>
          <a:p>
            <a:r>
              <a:rPr lang="en-US" dirty="0" smtClean="0"/>
              <a:t>(</a:t>
            </a:r>
            <a:r>
              <a:rPr lang="en-US" dirty="0"/>
              <a:t>4) they focus on holistic understanding of a discipline, </a:t>
            </a:r>
            <a:endParaRPr lang="en-US" dirty="0" smtClean="0"/>
          </a:p>
          <a:p>
            <a:r>
              <a:rPr lang="en-US" smtClean="0"/>
              <a:t>(5) </a:t>
            </a:r>
            <a:r>
              <a:rPr lang="en-US"/>
              <a:t>they are perception based, </a:t>
            </a:r>
            <a:r>
              <a:rPr lang="en-US"/>
              <a:t>and </a:t>
            </a:r>
            <a:endParaRPr lang="en-US" smtClean="0"/>
          </a:p>
          <a:p>
            <a:r>
              <a:rPr lang="en-US" smtClean="0"/>
              <a:t>(</a:t>
            </a:r>
            <a:r>
              <a:rPr lang="en-US"/>
              <a:t>6) the emphasis is on the heuristic process – learning about learning.</a:t>
            </a:r>
            <a:endParaRPr lang="en-IN" dirty="0"/>
          </a:p>
        </p:txBody>
      </p:sp>
    </p:spTree>
    <p:extLst>
      <p:ext uri="{BB962C8B-B14F-4D97-AF65-F5344CB8AC3E}">
        <p14:creationId xmlns:p14="http://schemas.microsoft.com/office/powerpoint/2010/main" val="3575253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69817"/>
            <a:ext cx="8596668" cy="1084217"/>
          </a:xfrm>
        </p:spPr>
        <p:txBody>
          <a:bodyPr>
            <a:normAutofit/>
          </a:bodyPr>
          <a:lstStyle/>
          <a:p>
            <a:r>
              <a:rPr lang="en-US" sz="4000" b="1" dirty="0" smtClean="0"/>
              <a:t>Principles of Experiential Learning</a:t>
            </a:r>
            <a:endParaRPr lang="en-IN" sz="4000" b="1" dirty="0"/>
          </a:p>
        </p:txBody>
      </p:sp>
      <p:sp>
        <p:nvSpPr>
          <p:cNvPr id="3" name="Content Placeholder 2"/>
          <p:cNvSpPr>
            <a:spLocks noGrp="1"/>
          </p:cNvSpPr>
          <p:nvPr>
            <p:ph idx="1"/>
          </p:nvPr>
        </p:nvSpPr>
        <p:spPr>
          <a:xfrm>
            <a:off x="677334" y="1031966"/>
            <a:ext cx="8596668" cy="5695405"/>
          </a:xfrm>
        </p:spPr>
        <p:txBody>
          <a:bodyPr>
            <a:noAutofit/>
          </a:bodyPr>
          <a:lstStyle/>
          <a:p>
            <a:pPr algn="just"/>
            <a:r>
              <a:rPr lang="en-US" sz="2400" dirty="0"/>
              <a:t>Experiential learning occurs when carefully chosen experiences are supported by </a:t>
            </a:r>
            <a:r>
              <a:rPr lang="en-US" sz="2400" dirty="0" smtClean="0"/>
              <a:t> reflection</a:t>
            </a:r>
            <a:r>
              <a:rPr lang="en-US" sz="2400" dirty="0"/>
              <a:t>, critical analysis and synthesis. </a:t>
            </a:r>
          </a:p>
          <a:p>
            <a:pPr algn="just"/>
            <a:r>
              <a:rPr lang="en-US" sz="2400" dirty="0" smtClean="0"/>
              <a:t> </a:t>
            </a:r>
            <a:r>
              <a:rPr lang="en-US" sz="2400" dirty="0"/>
              <a:t>Experiences are structured to require the student to take initiative, make decisions and be </a:t>
            </a:r>
            <a:r>
              <a:rPr lang="en-US" sz="2400" dirty="0" smtClean="0"/>
              <a:t>accountable </a:t>
            </a:r>
            <a:r>
              <a:rPr lang="en-US" sz="2400" dirty="0"/>
              <a:t>for results. </a:t>
            </a:r>
          </a:p>
          <a:p>
            <a:pPr algn="just"/>
            <a:r>
              <a:rPr lang="en-US" sz="2400" dirty="0" smtClean="0"/>
              <a:t>Throughout </a:t>
            </a:r>
            <a:r>
              <a:rPr lang="en-US" sz="2400" dirty="0"/>
              <a:t>the experiential learning process, the student is actively engaged in posing </a:t>
            </a:r>
            <a:r>
              <a:rPr lang="en-US" sz="2400" dirty="0" smtClean="0"/>
              <a:t>questions</a:t>
            </a:r>
            <a:r>
              <a:rPr lang="en-US" sz="2400" dirty="0"/>
              <a:t>, investigating, experimenting, being curious, solving problems, assuming </a:t>
            </a:r>
            <a:r>
              <a:rPr lang="en-US" sz="2400" dirty="0" smtClean="0"/>
              <a:t>responsibility</a:t>
            </a:r>
            <a:r>
              <a:rPr lang="en-US" sz="2400" dirty="0"/>
              <a:t>, being creative and constructing meaning. </a:t>
            </a:r>
          </a:p>
          <a:p>
            <a:pPr algn="just"/>
            <a:r>
              <a:rPr lang="en-US" sz="2400" dirty="0" smtClean="0"/>
              <a:t> </a:t>
            </a:r>
            <a:r>
              <a:rPr lang="en-US" sz="2400" dirty="0"/>
              <a:t>Students are engaged intellectually, emotionally, socially, soulfully and/or physically. This </a:t>
            </a:r>
            <a:r>
              <a:rPr lang="en-US" sz="2400" dirty="0" smtClean="0"/>
              <a:t>involvement </a:t>
            </a:r>
            <a:r>
              <a:rPr lang="en-US" sz="2400" dirty="0"/>
              <a:t>produces a perception that the learning task is authentic. </a:t>
            </a:r>
          </a:p>
          <a:p>
            <a:pPr algn="just"/>
            <a:r>
              <a:rPr lang="en-US" sz="2400" dirty="0" smtClean="0"/>
              <a:t>The </a:t>
            </a:r>
            <a:r>
              <a:rPr lang="en-US" sz="2400" dirty="0"/>
              <a:t>results of the learning are personal and form the basis for future experience and </a:t>
            </a:r>
            <a:r>
              <a:rPr lang="en-US" sz="2400" dirty="0" smtClean="0"/>
              <a:t>learning</a:t>
            </a:r>
            <a:r>
              <a:rPr lang="en-US" sz="2400" dirty="0"/>
              <a:t>.</a:t>
            </a:r>
            <a:endParaRPr lang="en-IN" sz="2400" dirty="0"/>
          </a:p>
        </p:txBody>
      </p:sp>
    </p:spTree>
    <p:extLst>
      <p:ext uri="{BB962C8B-B14F-4D97-AF65-F5344CB8AC3E}">
        <p14:creationId xmlns:p14="http://schemas.microsoft.com/office/powerpoint/2010/main" val="15285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77334" y="182880"/>
            <a:ext cx="8596667" cy="5858483"/>
          </a:xfrm>
        </p:spPr>
        <p:txBody>
          <a:bodyPr>
            <a:noAutofit/>
          </a:bodyPr>
          <a:lstStyle/>
          <a:p>
            <a:r>
              <a:rPr lang="en-US" sz="2000" dirty="0"/>
              <a:t>Relationships are developed and nurtured: student to self, student to others and student </a:t>
            </a:r>
            <a:r>
              <a:rPr lang="en-US" sz="2000" dirty="0" smtClean="0"/>
              <a:t>to </a:t>
            </a:r>
            <a:r>
              <a:rPr lang="en-US" sz="2000" dirty="0"/>
              <a:t>the world at large. </a:t>
            </a:r>
          </a:p>
          <a:p>
            <a:r>
              <a:rPr lang="en-US" sz="2000" dirty="0" smtClean="0"/>
              <a:t>The </a:t>
            </a:r>
            <a:r>
              <a:rPr lang="en-US" sz="2000" dirty="0"/>
              <a:t>instructor and student may experience success, failure, adventure, risk-taking and </a:t>
            </a:r>
            <a:r>
              <a:rPr lang="en-US" sz="2000" dirty="0" smtClean="0"/>
              <a:t>uncertainty</a:t>
            </a:r>
            <a:r>
              <a:rPr lang="en-US" sz="2000" dirty="0"/>
              <a:t>, because the outcomes of the experience cannot totally be predicted. </a:t>
            </a:r>
          </a:p>
          <a:p>
            <a:r>
              <a:rPr lang="en-US" sz="2000" dirty="0" smtClean="0"/>
              <a:t> </a:t>
            </a:r>
            <a:r>
              <a:rPr lang="en-US" sz="2000" dirty="0"/>
              <a:t>Opportunities are nurtured for students and instructors to explore and examine their own </a:t>
            </a:r>
            <a:r>
              <a:rPr lang="en-US" sz="2000" dirty="0" smtClean="0"/>
              <a:t>values</a:t>
            </a:r>
            <a:r>
              <a:rPr lang="en-US" sz="2000" dirty="0"/>
              <a:t>. </a:t>
            </a:r>
          </a:p>
          <a:p>
            <a:r>
              <a:rPr lang="en-US" sz="2000" dirty="0" smtClean="0"/>
              <a:t>The </a:t>
            </a:r>
            <a:r>
              <a:rPr lang="en-US" sz="2000" dirty="0"/>
              <a:t>teacher’s primary roles include setting suitable experiences, posing problems, setting </a:t>
            </a:r>
            <a:r>
              <a:rPr lang="en-US" sz="2000" dirty="0" smtClean="0"/>
              <a:t>boundaries</a:t>
            </a:r>
            <a:r>
              <a:rPr lang="en-US" sz="2000" dirty="0"/>
              <a:t>, supporting students, insuring physical and emotional safety, and facilitating </a:t>
            </a:r>
            <a:r>
              <a:rPr lang="en-US" sz="2000" dirty="0" smtClean="0"/>
              <a:t>the </a:t>
            </a:r>
            <a:r>
              <a:rPr lang="en-US" sz="2000" dirty="0"/>
              <a:t>learning process. </a:t>
            </a:r>
          </a:p>
          <a:p>
            <a:r>
              <a:rPr lang="en-US" sz="2000" dirty="0" smtClean="0"/>
              <a:t>The </a:t>
            </a:r>
            <a:r>
              <a:rPr lang="en-US" sz="2000" dirty="0"/>
              <a:t>teacher </a:t>
            </a:r>
            <a:r>
              <a:rPr lang="en-US" sz="2000" dirty="0" err="1"/>
              <a:t>recognises</a:t>
            </a:r>
            <a:r>
              <a:rPr lang="en-US" sz="2000" dirty="0"/>
              <a:t> and encourages spontaneous opportunities for learning. </a:t>
            </a:r>
          </a:p>
          <a:p>
            <a:r>
              <a:rPr lang="en-US" sz="2000" dirty="0" smtClean="0"/>
              <a:t>Teachers </a:t>
            </a:r>
            <a:r>
              <a:rPr lang="en-US" sz="2000" dirty="0"/>
              <a:t>strive to be aware of their biases, judgments and preconceptions, and how </a:t>
            </a:r>
            <a:r>
              <a:rPr lang="en-US" sz="2000" dirty="0" smtClean="0"/>
              <a:t>these </a:t>
            </a:r>
            <a:r>
              <a:rPr lang="en-US" sz="2000" dirty="0"/>
              <a:t>influence the student.  </a:t>
            </a:r>
          </a:p>
          <a:p>
            <a:r>
              <a:rPr lang="en-US" sz="2000" dirty="0" smtClean="0"/>
              <a:t> </a:t>
            </a:r>
            <a:r>
              <a:rPr lang="en-US" sz="2000" dirty="0"/>
              <a:t>The design of the learning experience includes the possibility to learn from </a:t>
            </a:r>
            <a:r>
              <a:rPr lang="en-US" sz="2000" dirty="0" smtClean="0"/>
              <a:t>natural consequences</a:t>
            </a:r>
            <a:r>
              <a:rPr lang="en-US" sz="2000" dirty="0"/>
              <a:t>, mistakes and successes. </a:t>
            </a:r>
            <a:endParaRPr lang="en-IN" sz="2000" dirty="0"/>
          </a:p>
        </p:txBody>
      </p:sp>
    </p:spTree>
    <p:extLst>
      <p:ext uri="{BB962C8B-B14F-4D97-AF65-F5344CB8AC3E}">
        <p14:creationId xmlns:p14="http://schemas.microsoft.com/office/powerpoint/2010/main" val="1739502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Applications of Experiential Learning in Higher Education</a:t>
            </a:r>
            <a:endParaRPr lang="en-IN" dirty="0"/>
          </a:p>
        </p:txBody>
      </p:sp>
      <p:sp>
        <p:nvSpPr>
          <p:cNvPr id="3" name="Content Placeholder 2"/>
          <p:cNvSpPr>
            <a:spLocks noGrp="1"/>
          </p:cNvSpPr>
          <p:nvPr>
            <p:ph idx="1"/>
          </p:nvPr>
        </p:nvSpPr>
        <p:spPr/>
        <p:txBody>
          <a:bodyPr/>
          <a:lstStyle/>
          <a:p>
            <a:r>
              <a:rPr lang="en-US" dirty="0" smtClean="0"/>
              <a:t>There </a:t>
            </a:r>
            <a:r>
              <a:rPr lang="en-US" dirty="0"/>
              <a:t>are t</a:t>
            </a:r>
            <a:r>
              <a:rPr lang="en-US" dirty="0" smtClean="0"/>
              <a:t>hree </a:t>
            </a:r>
            <a:r>
              <a:rPr lang="en-US" dirty="0"/>
              <a:t>distinct applications of experiential learning in higher education</a:t>
            </a:r>
            <a:r>
              <a:rPr lang="en-US" dirty="0" smtClean="0"/>
              <a:t>:</a:t>
            </a:r>
          </a:p>
          <a:p>
            <a:r>
              <a:rPr lang="en-US" dirty="0" smtClean="0"/>
              <a:t> </a:t>
            </a:r>
            <a:r>
              <a:rPr lang="en-US" dirty="0"/>
              <a:t>F</a:t>
            </a:r>
            <a:r>
              <a:rPr lang="en-US" dirty="0" smtClean="0"/>
              <a:t>ield-based </a:t>
            </a:r>
            <a:r>
              <a:rPr lang="en-US" dirty="0"/>
              <a:t>experiences</a:t>
            </a:r>
            <a:r>
              <a:rPr lang="en-US" dirty="0" smtClean="0"/>
              <a:t>.</a:t>
            </a:r>
          </a:p>
          <a:p>
            <a:r>
              <a:rPr lang="en-US" dirty="0" smtClean="0"/>
              <a:t> Prior </a:t>
            </a:r>
            <a:r>
              <a:rPr lang="en-US" dirty="0"/>
              <a:t>learning assessment, and </a:t>
            </a:r>
            <a:endParaRPr lang="en-US" dirty="0" smtClean="0"/>
          </a:p>
          <a:p>
            <a:r>
              <a:rPr lang="en-US" dirty="0" smtClean="0"/>
              <a:t>Experiential </a:t>
            </a:r>
            <a:r>
              <a:rPr lang="en-US" dirty="0"/>
              <a:t>applications for personal development and classroom-based learning. </a:t>
            </a:r>
            <a:r>
              <a:rPr lang="en-US" dirty="0" smtClean="0"/>
              <a:t>Field-Based </a:t>
            </a:r>
            <a:r>
              <a:rPr lang="en-US" dirty="0"/>
              <a:t>Experiential Learning in Higher Education. Field-based experiences, the oldest area of interest, have been common in higher education since the 1930s. Internships and practicum assignments help prepare students for careers in medicine, clinical psychology, education, and social </a:t>
            </a:r>
            <a:endParaRPr lang="en-IN" dirty="0"/>
          </a:p>
        </p:txBody>
      </p:sp>
    </p:spTree>
    <p:extLst>
      <p:ext uri="{BB962C8B-B14F-4D97-AF65-F5344CB8AC3E}">
        <p14:creationId xmlns:p14="http://schemas.microsoft.com/office/powerpoint/2010/main" val="364751606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TotalTime>
  <Words>527</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Experiential Learning- Meaning, Nature &amp; Importance</vt:lpstr>
      <vt:lpstr>CONCEPT OF Experiential Learning</vt:lpstr>
      <vt:lpstr>Nature of Experiential Learning</vt:lpstr>
      <vt:lpstr>Principles of Experiential Learning</vt:lpstr>
      <vt:lpstr>PowerPoint Presentation</vt:lpstr>
      <vt:lpstr>Current Applications of Experiential Learning in Higher Education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Experiential Learning- Meaning, Nature &amp; Importance</dc:title>
  <dc:creator>USER</dc:creator>
  <cp:lastModifiedBy>USER</cp:lastModifiedBy>
  <cp:revision>4</cp:revision>
  <dcterms:created xsi:type="dcterms:W3CDTF">2025-12-06T13:41:44Z</dcterms:created>
  <dcterms:modified xsi:type="dcterms:W3CDTF">2025-12-06T14:35:40Z</dcterms:modified>
</cp:coreProperties>
</file>