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2A0489B-A8CB-4EA7-9105-99352D010E24}" type="datetimeFigureOut">
              <a:rPr lang="en-IN" smtClean="0"/>
              <a:t>05-12-2025</a:t>
            </a:fld>
            <a:endParaRPr lang="en-IN"/>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IN"/>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C26624F-2D7D-49F2-8690-93B3F7DEC6B0}" type="slidenum">
              <a:rPr lang="en-IN" smtClean="0"/>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2A0489B-A8CB-4EA7-9105-99352D010E24}" type="datetimeFigureOut">
              <a:rPr lang="en-IN" smtClean="0"/>
              <a:t>05-12-2025</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CC26624F-2D7D-49F2-8690-93B3F7DEC6B0}"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B2A0489B-A8CB-4EA7-9105-99352D010E24}" type="datetimeFigureOut">
              <a:rPr lang="en-IN" smtClean="0"/>
              <a:t>05-12-2025</a:t>
            </a:fld>
            <a:endParaRPr lang="en-IN"/>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IN"/>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C26624F-2D7D-49F2-8690-93B3F7DEC6B0}"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2A0489B-A8CB-4EA7-9105-99352D010E24}" type="datetimeFigureOut">
              <a:rPr lang="en-IN" smtClean="0"/>
              <a:t>05-12-2025</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CC26624F-2D7D-49F2-8690-93B3F7DEC6B0}"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2A0489B-A8CB-4EA7-9105-99352D010E24}" type="datetimeFigureOut">
              <a:rPr lang="en-IN" smtClean="0"/>
              <a:t>05-12-2025</a:t>
            </a:fld>
            <a:endParaRPr lang="en-IN"/>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IN"/>
          </a:p>
        </p:txBody>
      </p:sp>
      <p:sp>
        <p:nvSpPr>
          <p:cNvPr id="6" name="Slide Number Placeholder 5"/>
          <p:cNvSpPr>
            <a:spLocks noGrp="1"/>
          </p:cNvSpPr>
          <p:nvPr>
            <p:ph type="sldNum" sz="quarter" idx="12"/>
          </p:nvPr>
        </p:nvSpPr>
        <p:spPr>
          <a:xfrm>
            <a:off x="6733952" y="6555112"/>
            <a:ext cx="588336" cy="228600"/>
          </a:xfrm>
        </p:spPr>
        <p:txBody>
          <a:bodyPr/>
          <a:lstStyle>
            <a:extLst/>
          </a:lstStyle>
          <a:p>
            <a:fld id="{CC26624F-2D7D-49F2-8690-93B3F7DEC6B0}" type="slidenum">
              <a:rPr lang="en-IN" smtClean="0"/>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2A0489B-A8CB-4EA7-9105-99352D010E24}" type="datetimeFigureOut">
              <a:rPr lang="en-IN" smtClean="0"/>
              <a:t>05-12-2025</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CC26624F-2D7D-49F2-8690-93B3F7DEC6B0}"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2A0489B-A8CB-4EA7-9105-99352D010E24}" type="datetimeFigureOut">
              <a:rPr lang="en-IN" smtClean="0"/>
              <a:t>05-12-2025</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CC26624F-2D7D-49F2-8690-93B3F7DEC6B0}"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B2A0489B-A8CB-4EA7-9105-99352D010E24}" type="datetimeFigureOut">
              <a:rPr lang="en-IN" smtClean="0"/>
              <a:t>05-12-2025</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CC26624F-2D7D-49F2-8690-93B3F7DEC6B0}"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B2A0489B-A8CB-4EA7-9105-99352D010E24}" type="datetimeFigureOut">
              <a:rPr lang="en-IN" smtClean="0"/>
              <a:t>05-12-2025</a:t>
            </a:fld>
            <a:endParaRPr lang="en-IN"/>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IN"/>
          </a:p>
        </p:txBody>
      </p:sp>
      <p:sp>
        <p:nvSpPr>
          <p:cNvPr id="4" name="Slide Number Placeholder 3"/>
          <p:cNvSpPr>
            <a:spLocks noGrp="1"/>
          </p:cNvSpPr>
          <p:nvPr>
            <p:ph type="sldNum" sz="quarter" idx="12"/>
          </p:nvPr>
        </p:nvSpPr>
        <p:spPr/>
        <p:txBody>
          <a:bodyPr/>
          <a:lstStyle>
            <a:extLst/>
          </a:lstStyle>
          <a:p>
            <a:fld id="{CC26624F-2D7D-49F2-8690-93B3F7DEC6B0}"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2A0489B-A8CB-4EA7-9105-99352D010E24}" type="datetimeFigureOut">
              <a:rPr lang="en-IN" smtClean="0"/>
              <a:t>05-12-2025</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CC26624F-2D7D-49F2-8690-93B3F7DEC6B0}"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B2A0489B-A8CB-4EA7-9105-99352D010E24}" type="datetimeFigureOut">
              <a:rPr lang="en-IN" smtClean="0"/>
              <a:t>05-12-2025</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CC26624F-2D7D-49F2-8690-93B3F7DEC6B0}" type="slidenum">
              <a:rPr lang="en-IN" smtClean="0"/>
              <a:t>‹#›</a:t>
            </a:fld>
            <a:endParaRPr lang="en-IN"/>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2A0489B-A8CB-4EA7-9105-99352D010E24}" type="datetimeFigureOut">
              <a:rPr lang="en-IN" smtClean="0"/>
              <a:t>05-12-2025</a:t>
            </a:fld>
            <a:endParaRPr lang="en-IN"/>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IN"/>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C26624F-2D7D-49F2-8690-93B3F7DEC6B0}"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Pragmatism </a:t>
            </a:r>
            <a:endParaRPr lang="en-IN" dirty="0"/>
          </a:p>
        </p:txBody>
      </p:sp>
      <p:sp>
        <p:nvSpPr>
          <p:cNvPr id="3" name="Subtitle 2"/>
          <p:cNvSpPr>
            <a:spLocks noGrp="1"/>
          </p:cNvSpPr>
          <p:nvPr>
            <p:ph type="subTitle" idx="1"/>
          </p:nvPr>
        </p:nvSpPr>
        <p:spPr/>
        <p:txBody>
          <a:bodyPr/>
          <a:lstStyle/>
          <a:p>
            <a:endParaRPr lang="en-IN" dirty="0"/>
          </a:p>
        </p:txBody>
      </p:sp>
    </p:spTree>
    <p:extLst>
      <p:ext uri="{BB962C8B-B14F-4D97-AF65-F5344CB8AC3E}">
        <p14:creationId xmlns:p14="http://schemas.microsoft.com/office/powerpoint/2010/main" val="3512797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smtClean="0"/>
              <a:t>Faith </a:t>
            </a:r>
            <a:r>
              <a:rPr lang="en-IN" dirty="0"/>
              <a:t>in </a:t>
            </a:r>
            <a:r>
              <a:rPr lang="en-IN" dirty="0" smtClean="0"/>
              <a:t>Experience.</a:t>
            </a:r>
          </a:p>
          <a:p>
            <a:r>
              <a:rPr lang="en-US" dirty="0"/>
              <a:t>Principle of Utility </a:t>
            </a:r>
            <a:r>
              <a:rPr lang="en-US" dirty="0" smtClean="0"/>
              <a:t>.</a:t>
            </a:r>
          </a:p>
          <a:p>
            <a:r>
              <a:rPr lang="en-US" dirty="0" smtClean="0"/>
              <a:t> </a:t>
            </a:r>
            <a:r>
              <a:rPr lang="en-US" dirty="0"/>
              <a:t>Reality Still in Making </a:t>
            </a:r>
            <a:r>
              <a:rPr lang="en-US" dirty="0" smtClean="0"/>
              <a:t>.</a:t>
            </a:r>
          </a:p>
          <a:p>
            <a:r>
              <a:rPr lang="en-US" dirty="0" smtClean="0"/>
              <a:t>Faith </a:t>
            </a:r>
            <a:r>
              <a:rPr lang="en-US" dirty="0"/>
              <a:t>in Practical </a:t>
            </a:r>
            <a:r>
              <a:rPr lang="en-US" dirty="0" smtClean="0"/>
              <a:t>Philosophy.</a:t>
            </a:r>
          </a:p>
          <a:p>
            <a:r>
              <a:rPr lang="en-US" dirty="0" smtClean="0"/>
              <a:t>Instrumentalism(ideas </a:t>
            </a:r>
            <a:r>
              <a:rPr lang="en-US" dirty="0"/>
              <a:t>are only tools &amp; </a:t>
            </a:r>
            <a:r>
              <a:rPr lang="en-US" dirty="0" smtClean="0"/>
              <a:t>instruments</a:t>
            </a:r>
            <a:r>
              <a:rPr lang="en-US" dirty="0" smtClean="0"/>
              <a:t>).</a:t>
            </a:r>
          </a:p>
          <a:p>
            <a:r>
              <a:rPr lang="en-US" dirty="0" smtClean="0"/>
              <a:t>Social </a:t>
            </a:r>
            <a:r>
              <a:rPr lang="en-US" dirty="0" smtClean="0"/>
              <a:t>Values.</a:t>
            </a:r>
          </a:p>
          <a:p>
            <a:r>
              <a:rPr lang="en-US" dirty="0" smtClean="0"/>
              <a:t>Knowledge </a:t>
            </a:r>
            <a:r>
              <a:rPr lang="en-US" dirty="0"/>
              <a:t>is a by-product of </a:t>
            </a:r>
            <a:r>
              <a:rPr lang="en-US" dirty="0" smtClean="0"/>
              <a:t>action.</a:t>
            </a:r>
          </a:p>
          <a:p>
            <a:r>
              <a:rPr lang="en-US" dirty="0" smtClean="0"/>
              <a:t>Problems </a:t>
            </a:r>
            <a:r>
              <a:rPr lang="en-US" dirty="0"/>
              <a:t>motivate truth.</a:t>
            </a:r>
            <a:endParaRPr lang="en-IN" dirty="0"/>
          </a:p>
          <a:p>
            <a:endParaRPr lang="en-IN" dirty="0"/>
          </a:p>
        </p:txBody>
      </p:sp>
    </p:spTree>
    <p:extLst>
      <p:ext uri="{BB962C8B-B14F-4D97-AF65-F5344CB8AC3E}">
        <p14:creationId xmlns:p14="http://schemas.microsoft.com/office/powerpoint/2010/main" val="1014588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PRAGMATISM IN EDUCATION</a:t>
            </a:r>
          </a:p>
        </p:txBody>
      </p:sp>
      <p:sp>
        <p:nvSpPr>
          <p:cNvPr id="3" name="Content Placeholder 2"/>
          <p:cNvSpPr>
            <a:spLocks noGrp="1"/>
          </p:cNvSpPr>
          <p:nvPr>
            <p:ph idx="1"/>
          </p:nvPr>
        </p:nvSpPr>
        <p:spPr/>
        <p:txBody>
          <a:bodyPr>
            <a:normAutofit fontScale="92500" lnSpcReduction="10000"/>
          </a:bodyPr>
          <a:lstStyle/>
          <a:p>
            <a:r>
              <a:rPr lang="en-US" dirty="0"/>
              <a:t>Pragmatism emerged as the twentieth century revolution against the nineteenth century rationalism, dogmatism, universalism, </a:t>
            </a:r>
            <a:r>
              <a:rPr lang="en-US" dirty="0" err="1"/>
              <a:t>monoism</a:t>
            </a:r>
            <a:r>
              <a:rPr lang="en-US" dirty="0"/>
              <a:t>, and dualism. </a:t>
            </a:r>
          </a:p>
          <a:p>
            <a:r>
              <a:rPr lang="en-US" dirty="0" smtClean="0"/>
              <a:t>The </a:t>
            </a:r>
            <a:r>
              <a:rPr lang="en-US" dirty="0"/>
              <a:t>credit of introducing pragmatism into education goes to two social thinkers namely William James and John Dewey. </a:t>
            </a:r>
            <a:endParaRPr lang="en-US" dirty="0" smtClean="0"/>
          </a:p>
          <a:p>
            <a:r>
              <a:rPr lang="en-US" dirty="0" smtClean="0"/>
              <a:t> </a:t>
            </a:r>
            <a:r>
              <a:rPr lang="en-US" dirty="0"/>
              <a:t>Pragmatism has promoted a new consciousness and awakening in the field of modern </a:t>
            </a:r>
            <a:r>
              <a:rPr lang="en-US" dirty="0" smtClean="0"/>
              <a:t>education.</a:t>
            </a:r>
          </a:p>
          <a:p>
            <a:r>
              <a:rPr lang="en-US" dirty="0" smtClean="0"/>
              <a:t>According </a:t>
            </a:r>
            <a:r>
              <a:rPr lang="en-US" dirty="0"/>
              <a:t>to John Dewey, "The real value of a thing lies in its utility for human welfare". Since education contributes to human welfare and progress, it will be more useful and purposeful.</a:t>
            </a:r>
            <a:endParaRPr lang="en-IN" dirty="0"/>
          </a:p>
        </p:txBody>
      </p:sp>
    </p:spTree>
    <p:extLst>
      <p:ext uri="{BB962C8B-B14F-4D97-AF65-F5344CB8AC3E}">
        <p14:creationId xmlns:p14="http://schemas.microsoft.com/office/powerpoint/2010/main" val="2979341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r>
              <a:rPr lang="en-US" dirty="0"/>
              <a:t>The pragmatists have two fundamental beliefs</a:t>
            </a:r>
            <a:r>
              <a:rPr lang="en-US" dirty="0" smtClean="0"/>
              <a:t>;</a:t>
            </a:r>
          </a:p>
          <a:p>
            <a:pPr marL="0" indent="0">
              <a:buNone/>
            </a:pPr>
            <a:r>
              <a:rPr lang="en-US" dirty="0"/>
              <a:t> </a:t>
            </a:r>
            <a:r>
              <a:rPr lang="en-US" dirty="0" smtClean="0"/>
              <a:t>     </a:t>
            </a:r>
            <a:r>
              <a:rPr lang="en-US" dirty="0"/>
              <a:t>1. The first is that no principle or idea is </a:t>
            </a:r>
            <a:r>
              <a:rPr lang="en-US" dirty="0" smtClean="0"/>
              <a:t> </a:t>
            </a:r>
          </a:p>
          <a:p>
            <a:pPr marL="0" indent="0">
              <a:buNone/>
            </a:pPr>
            <a:r>
              <a:rPr lang="en-US" dirty="0"/>
              <a:t> </a:t>
            </a:r>
            <a:r>
              <a:rPr lang="en-US" dirty="0" smtClean="0"/>
              <a:t>          valid </a:t>
            </a:r>
            <a:r>
              <a:rPr lang="en-US" dirty="0"/>
              <a:t>and true for all times. </a:t>
            </a:r>
            <a:endParaRPr lang="en-US" dirty="0" smtClean="0"/>
          </a:p>
          <a:p>
            <a:pPr marL="0" indent="0">
              <a:buNone/>
            </a:pPr>
            <a:r>
              <a:rPr lang="en-US" dirty="0"/>
              <a:t> </a:t>
            </a:r>
            <a:r>
              <a:rPr lang="en-US" dirty="0" smtClean="0"/>
              <a:t>     2</a:t>
            </a:r>
            <a:r>
              <a:rPr lang="en-US" dirty="0"/>
              <a:t>. The second belief is that the real value </a:t>
            </a:r>
            <a:endParaRPr lang="en-US" dirty="0" smtClean="0"/>
          </a:p>
          <a:p>
            <a:pPr marL="0" indent="0">
              <a:buNone/>
            </a:pPr>
            <a:r>
              <a:rPr lang="en-US" dirty="0"/>
              <a:t> </a:t>
            </a:r>
            <a:r>
              <a:rPr lang="en-US" dirty="0" smtClean="0"/>
              <a:t>         of </a:t>
            </a:r>
            <a:r>
              <a:rPr lang="en-US" dirty="0"/>
              <a:t>a thing lies in its utility and </a:t>
            </a:r>
            <a:r>
              <a:rPr lang="en-US" dirty="0" smtClean="0"/>
              <a:t> </a:t>
            </a:r>
          </a:p>
          <a:p>
            <a:pPr marL="0" indent="0">
              <a:buNone/>
            </a:pPr>
            <a:r>
              <a:rPr lang="en-US" dirty="0"/>
              <a:t> </a:t>
            </a:r>
            <a:r>
              <a:rPr lang="en-US" dirty="0" smtClean="0"/>
              <a:t>         usefulness </a:t>
            </a:r>
            <a:r>
              <a:rPr lang="en-US" dirty="0"/>
              <a:t>for human welfare. </a:t>
            </a:r>
            <a:endParaRPr lang="en-US" dirty="0" smtClean="0"/>
          </a:p>
          <a:p>
            <a:r>
              <a:rPr lang="en-US" dirty="0"/>
              <a:t>On the basis of these beliefs, they hold the view that no educational process can be regarded as final and useful for all times to </a:t>
            </a:r>
            <a:r>
              <a:rPr lang="en-US" dirty="0" smtClean="0"/>
              <a:t>come.</a:t>
            </a:r>
            <a:endParaRPr lang="en-IN" dirty="0"/>
          </a:p>
        </p:txBody>
      </p:sp>
    </p:spTree>
    <p:extLst>
      <p:ext uri="{BB962C8B-B14F-4D97-AF65-F5344CB8AC3E}">
        <p14:creationId xmlns:p14="http://schemas.microsoft.com/office/powerpoint/2010/main" val="2069908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smtClean="0"/>
              <a:t> </a:t>
            </a:r>
            <a:r>
              <a:rPr lang="en-US" dirty="0"/>
              <a:t>It changes according to the changing needs and circumstances of the society. </a:t>
            </a:r>
          </a:p>
          <a:p>
            <a:r>
              <a:rPr lang="en-US" dirty="0" smtClean="0"/>
              <a:t>Education </a:t>
            </a:r>
            <a:r>
              <a:rPr lang="en-US" dirty="0"/>
              <a:t>prepares man to test knowledge or truth on the basis of its usefulness by activity or experience in a social environment to solve his social problems</a:t>
            </a:r>
            <a:r>
              <a:rPr lang="en-US" dirty="0" smtClean="0"/>
              <a:t>.</a:t>
            </a:r>
          </a:p>
          <a:p>
            <a:r>
              <a:rPr lang="en-US" dirty="0"/>
              <a:t>Pragmatists believe that human beings create their own ideals and values through various activities and experiences.  </a:t>
            </a:r>
            <a:endParaRPr lang="en-IN" dirty="0"/>
          </a:p>
          <a:p>
            <a:endParaRPr lang="en-IN" dirty="0"/>
          </a:p>
        </p:txBody>
      </p:sp>
    </p:spTree>
    <p:extLst>
      <p:ext uri="{BB962C8B-B14F-4D97-AF65-F5344CB8AC3E}">
        <p14:creationId xmlns:p14="http://schemas.microsoft.com/office/powerpoint/2010/main" val="570886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CHARACTERISTICS OF PRAGMATIC EDUCATION </a:t>
            </a:r>
          </a:p>
        </p:txBody>
      </p:sp>
      <p:sp>
        <p:nvSpPr>
          <p:cNvPr id="3" name="Content Placeholder 2"/>
          <p:cNvSpPr>
            <a:spLocks noGrp="1"/>
          </p:cNvSpPr>
          <p:nvPr>
            <p:ph idx="1"/>
          </p:nvPr>
        </p:nvSpPr>
        <p:spPr/>
        <p:txBody>
          <a:bodyPr/>
          <a:lstStyle/>
          <a:p>
            <a:r>
              <a:rPr lang="en-US" dirty="0"/>
              <a:t>Education as Life. </a:t>
            </a:r>
          </a:p>
          <a:p>
            <a:r>
              <a:rPr lang="en-US" dirty="0" smtClean="0"/>
              <a:t>Education </a:t>
            </a:r>
            <a:r>
              <a:rPr lang="en-US" dirty="0"/>
              <a:t>as Growth. (John Dewey: "Growth is the real function of education".) </a:t>
            </a:r>
          </a:p>
          <a:p>
            <a:r>
              <a:rPr lang="en-US" dirty="0" smtClean="0"/>
              <a:t>Education </a:t>
            </a:r>
            <a:r>
              <a:rPr lang="en-US" dirty="0"/>
              <a:t>as reconstruction of Experiences. </a:t>
            </a:r>
            <a:endParaRPr lang="en-US" dirty="0" smtClean="0"/>
          </a:p>
          <a:p>
            <a:r>
              <a:rPr lang="en-US" dirty="0" smtClean="0"/>
              <a:t>Education </a:t>
            </a:r>
            <a:r>
              <a:rPr lang="en-US" dirty="0"/>
              <a:t>as Social Process. </a:t>
            </a:r>
          </a:p>
          <a:p>
            <a:r>
              <a:rPr lang="en-US" dirty="0" smtClean="0"/>
              <a:t>Education </a:t>
            </a:r>
            <a:r>
              <a:rPr lang="en-US" dirty="0"/>
              <a:t>as Social Responsibility of </a:t>
            </a:r>
            <a:r>
              <a:rPr lang="en-US" dirty="0" smtClean="0"/>
              <a:t>State.</a:t>
            </a:r>
          </a:p>
          <a:p>
            <a:r>
              <a:rPr lang="en-US" dirty="0" smtClean="0"/>
              <a:t>Education </a:t>
            </a:r>
            <a:r>
              <a:rPr lang="en-US" dirty="0"/>
              <a:t>as Freedom. </a:t>
            </a:r>
          </a:p>
          <a:p>
            <a:r>
              <a:rPr lang="en-US" dirty="0" smtClean="0"/>
              <a:t>Education </a:t>
            </a:r>
            <a:r>
              <a:rPr lang="en-US" dirty="0"/>
              <a:t>as </a:t>
            </a:r>
            <a:r>
              <a:rPr lang="en-US" dirty="0" smtClean="0"/>
              <a:t>Humanitarianism.</a:t>
            </a:r>
          </a:p>
          <a:p>
            <a:r>
              <a:rPr lang="en-US" dirty="0" smtClean="0"/>
              <a:t>Education </a:t>
            </a:r>
            <a:r>
              <a:rPr lang="en-US" dirty="0"/>
              <a:t>as </a:t>
            </a:r>
            <a:r>
              <a:rPr lang="en-US" dirty="0" smtClean="0"/>
              <a:t>Democracy.</a:t>
            </a:r>
          </a:p>
          <a:p>
            <a:r>
              <a:rPr lang="en-US" dirty="0" smtClean="0"/>
              <a:t>Education </a:t>
            </a:r>
            <a:r>
              <a:rPr lang="en-US" dirty="0"/>
              <a:t>as Human Personality.</a:t>
            </a:r>
            <a:endParaRPr lang="en-IN" dirty="0"/>
          </a:p>
        </p:txBody>
      </p:sp>
    </p:spTree>
    <p:extLst>
      <p:ext uri="{BB962C8B-B14F-4D97-AF65-F5344CB8AC3E}">
        <p14:creationId xmlns:p14="http://schemas.microsoft.com/office/powerpoint/2010/main" val="33971713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PRAGMATISM AND AIM OF EDUCATION </a:t>
            </a:r>
            <a:endParaRPr lang="en-IN" dirty="0"/>
          </a:p>
        </p:txBody>
      </p:sp>
      <p:sp>
        <p:nvSpPr>
          <p:cNvPr id="3" name="Content Placeholder 2"/>
          <p:cNvSpPr>
            <a:spLocks noGrp="1"/>
          </p:cNvSpPr>
          <p:nvPr>
            <p:ph idx="1"/>
          </p:nvPr>
        </p:nvSpPr>
        <p:spPr/>
        <p:txBody>
          <a:bodyPr/>
          <a:lstStyle/>
          <a:p>
            <a:r>
              <a:rPr lang="en-US" dirty="0"/>
              <a:t>Pragmatists do not believe in fixed, predetermined, ultimate and general aims of education</a:t>
            </a:r>
            <a:r>
              <a:rPr lang="en-US" dirty="0" smtClean="0"/>
              <a:t>.</a:t>
            </a:r>
          </a:p>
          <a:p>
            <a:r>
              <a:rPr lang="en-US" dirty="0" smtClean="0"/>
              <a:t> </a:t>
            </a:r>
            <a:r>
              <a:rPr lang="en-US" dirty="0"/>
              <a:t>In the words of John Dewey, "Education has no aims, only persons have aims". </a:t>
            </a:r>
          </a:p>
          <a:p>
            <a:r>
              <a:rPr lang="en-US" dirty="0" smtClean="0"/>
              <a:t>However</a:t>
            </a:r>
            <a:r>
              <a:rPr lang="en-US" dirty="0"/>
              <a:t>, pragmatist philosophy stresses a few aims of education which maybe listed as follows:- </a:t>
            </a:r>
          </a:p>
          <a:p>
            <a:r>
              <a:rPr lang="en-US" dirty="0" smtClean="0"/>
              <a:t>More education. </a:t>
            </a:r>
          </a:p>
          <a:p>
            <a:r>
              <a:rPr lang="en-US" dirty="0" smtClean="0"/>
              <a:t>Creation </a:t>
            </a:r>
            <a:r>
              <a:rPr lang="en-US" dirty="0"/>
              <a:t>of new values</a:t>
            </a:r>
            <a:r>
              <a:rPr lang="en-US" dirty="0" smtClean="0"/>
              <a:t>.</a:t>
            </a:r>
          </a:p>
          <a:p>
            <a:endParaRPr lang="en-IN" dirty="0"/>
          </a:p>
        </p:txBody>
      </p:sp>
    </p:spTree>
    <p:extLst>
      <p:ext uri="{BB962C8B-B14F-4D97-AF65-F5344CB8AC3E}">
        <p14:creationId xmlns:p14="http://schemas.microsoft.com/office/powerpoint/2010/main" val="21480976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All-round development. </a:t>
            </a:r>
            <a:endParaRPr lang="en-US" dirty="0" smtClean="0"/>
          </a:p>
          <a:p>
            <a:r>
              <a:rPr lang="en-US" dirty="0" smtClean="0"/>
              <a:t> </a:t>
            </a:r>
            <a:r>
              <a:rPr lang="en-US" dirty="0"/>
              <a:t>Growth of inner insight</a:t>
            </a:r>
            <a:r>
              <a:rPr lang="en-US" dirty="0" smtClean="0"/>
              <a:t>.</a:t>
            </a:r>
          </a:p>
          <a:p>
            <a:r>
              <a:rPr lang="en-US" dirty="0" smtClean="0"/>
              <a:t> </a:t>
            </a:r>
            <a:r>
              <a:rPr lang="en-US" dirty="0"/>
              <a:t>Social efficiency. </a:t>
            </a:r>
            <a:endParaRPr lang="en-US" dirty="0" smtClean="0"/>
          </a:p>
          <a:p>
            <a:r>
              <a:rPr lang="en-US" dirty="0" smtClean="0"/>
              <a:t> </a:t>
            </a:r>
            <a:r>
              <a:rPr lang="en-US" dirty="0"/>
              <a:t>Personal and social adjustment. </a:t>
            </a:r>
          </a:p>
          <a:p>
            <a:r>
              <a:rPr lang="en-US" dirty="0" smtClean="0"/>
              <a:t>Leads </a:t>
            </a:r>
            <a:r>
              <a:rPr lang="en-US" dirty="0"/>
              <a:t>to democracy.</a:t>
            </a:r>
            <a:endParaRPr lang="en-IN" dirty="0"/>
          </a:p>
        </p:txBody>
      </p:sp>
    </p:spTree>
    <p:extLst>
      <p:ext uri="{BB962C8B-B14F-4D97-AF65-F5344CB8AC3E}">
        <p14:creationId xmlns:p14="http://schemas.microsoft.com/office/powerpoint/2010/main" val="3169697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PRAGMATISM AND CURRICULUM</a:t>
            </a:r>
          </a:p>
        </p:txBody>
      </p:sp>
      <p:sp>
        <p:nvSpPr>
          <p:cNvPr id="3" name="Content Placeholder 2"/>
          <p:cNvSpPr>
            <a:spLocks noGrp="1"/>
          </p:cNvSpPr>
          <p:nvPr>
            <p:ph idx="1"/>
          </p:nvPr>
        </p:nvSpPr>
        <p:spPr/>
        <p:txBody>
          <a:bodyPr/>
          <a:lstStyle/>
          <a:p>
            <a:r>
              <a:rPr lang="en-US" dirty="0"/>
              <a:t>Principle of Utility. </a:t>
            </a:r>
          </a:p>
          <a:p>
            <a:r>
              <a:rPr lang="en-US" dirty="0" smtClean="0"/>
              <a:t>Principle </a:t>
            </a:r>
            <a:r>
              <a:rPr lang="en-US" dirty="0"/>
              <a:t>of Interest. </a:t>
            </a:r>
            <a:endParaRPr lang="en-US" dirty="0" smtClean="0"/>
          </a:p>
          <a:p>
            <a:r>
              <a:rPr lang="en-US" dirty="0" smtClean="0"/>
              <a:t>Principle </a:t>
            </a:r>
            <a:r>
              <a:rPr lang="en-US" dirty="0"/>
              <a:t>of Experience. </a:t>
            </a:r>
          </a:p>
          <a:p>
            <a:r>
              <a:rPr lang="en-US" dirty="0" smtClean="0"/>
              <a:t>Principle </a:t>
            </a:r>
            <a:r>
              <a:rPr lang="en-US" dirty="0"/>
              <a:t>of Integration. </a:t>
            </a:r>
            <a:endParaRPr lang="en-US" dirty="0" smtClean="0"/>
          </a:p>
          <a:p>
            <a:r>
              <a:rPr lang="en-US" dirty="0" smtClean="0"/>
              <a:t> </a:t>
            </a:r>
            <a:r>
              <a:rPr lang="en-US" dirty="0"/>
              <a:t>Principle of Flexibility. </a:t>
            </a:r>
          </a:p>
          <a:p>
            <a:r>
              <a:rPr lang="en-US" dirty="0" smtClean="0"/>
              <a:t>Principle </a:t>
            </a:r>
            <a:r>
              <a:rPr lang="en-US" dirty="0"/>
              <a:t>of </a:t>
            </a:r>
            <a:r>
              <a:rPr lang="en-US" dirty="0" smtClean="0"/>
              <a:t>Child-</a:t>
            </a:r>
            <a:r>
              <a:rPr lang="en-US" dirty="0" err="1" smtClean="0"/>
              <a:t>Centred</a:t>
            </a:r>
            <a:r>
              <a:rPr lang="en-US" dirty="0" smtClean="0"/>
              <a:t>-ness</a:t>
            </a:r>
            <a:r>
              <a:rPr lang="en-US" dirty="0"/>
              <a:t>. </a:t>
            </a:r>
          </a:p>
          <a:p>
            <a:r>
              <a:rPr lang="en-US" dirty="0" smtClean="0"/>
              <a:t>Principle </a:t>
            </a:r>
            <a:r>
              <a:rPr lang="en-US" dirty="0"/>
              <a:t>of </a:t>
            </a:r>
            <a:r>
              <a:rPr lang="en-US" dirty="0" smtClean="0"/>
              <a:t>Life-</a:t>
            </a:r>
            <a:r>
              <a:rPr lang="en-US" dirty="0" err="1" smtClean="0"/>
              <a:t>Centred</a:t>
            </a:r>
            <a:r>
              <a:rPr lang="en-US" dirty="0" smtClean="0"/>
              <a:t>-ness</a:t>
            </a:r>
            <a:r>
              <a:rPr lang="en-US" dirty="0"/>
              <a:t>.</a:t>
            </a:r>
            <a:endParaRPr lang="en-IN" dirty="0"/>
          </a:p>
        </p:txBody>
      </p:sp>
    </p:spTree>
    <p:extLst>
      <p:ext uri="{BB962C8B-B14F-4D97-AF65-F5344CB8AC3E}">
        <p14:creationId xmlns:p14="http://schemas.microsoft.com/office/powerpoint/2010/main" val="822748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PRAGMATISM AND METHOD OF TEACHING</a:t>
            </a:r>
            <a:endParaRPr lang="en-IN" dirty="0"/>
          </a:p>
        </p:txBody>
      </p:sp>
      <p:sp>
        <p:nvSpPr>
          <p:cNvPr id="3" name="Content Placeholder 2"/>
          <p:cNvSpPr>
            <a:spLocks noGrp="1"/>
          </p:cNvSpPr>
          <p:nvPr>
            <p:ph idx="1"/>
          </p:nvPr>
        </p:nvSpPr>
        <p:spPr/>
        <p:txBody>
          <a:bodyPr>
            <a:normAutofit lnSpcReduction="10000"/>
          </a:bodyPr>
          <a:lstStyle/>
          <a:p>
            <a:r>
              <a:rPr lang="en-US" dirty="0"/>
              <a:t>Pragmatism opposes the traditional methods of teaching. </a:t>
            </a:r>
          </a:p>
          <a:p>
            <a:r>
              <a:rPr lang="en-US" dirty="0" smtClean="0"/>
              <a:t>It </a:t>
            </a:r>
            <a:r>
              <a:rPr lang="en-US" dirty="0"/>
              <a:t>does not believe in any fixed method of teaching. </a:t>
            </a:r>
            <a:endParaRPr lang="en-US" dirty="0" smtClean="0"/>
          </a:p>
          <a:p>
            <a:r>
              <a:rPr lang="en-US" dirty="0" smtClean="0"/>
              <a:t> </a:t>
            </a:r>
            <a:r>
              <a:rPr lang="en-US" dirty="0"/>
              <a:t>According to the pragmatists, "Education is not so much teaching the child things he ought to know, as encouraging him to learn for himself through experimental and creative activity</a:t>
            </a:r>
            <a:r>
              <a:rPr lang="en-US" dirty="0" smtClean="0"/>
              <a:t>".</a:t>
            </a:r>
          </a:p>
          <a:p>
            <a:r>
              <a:rPr lang="en-US" dirty="0" smtClean="0"/>
              <a:t> </a:t>
            </a:r>
            <a:r>
              <a:rPr lang="en-US" dirty="0"/>
              <a:t>However, they introduce child-</a:t>
            </a:r>
            <a:r>
              <a:rPr lang="en-US" dirty="0" err="1"/>
              <a:t>centred</a:t>
            </a:r>
            <a:r>
              <a:rPr lang="en-US" dirty="0"/>
              <a:t>, scientific, psychological and active methods of teaching. </a:t>
            </a:r>
            <a:endParaRPr lang="en-IN" dirty="0"/>
          </a:p>
        </p:txBody>
      </p:sp>
    </p:spTree>
    <p:extLst>
      <p:ext uri="{BB962C8B-B14F-4D97-AF65-F5344CB8AC3E}">
        <p14:creationId xmlns:p14="http://schemas.microsoft.com/office/powerpoint/2010/main" val="15349241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Their main methods of teaching are project method and problem- solving methods</a:t>
            </a:r>
            <a:r>
              <a:rPr lang="en-US" dirty="0" smtClean="0"/>
              <a:t>.</a:t>
            </a:r>
          </a:p>
          <a:p>
            <a:r>
              <a:rPr lang="en-US" dirty="0" smtClean="0"/>
              <a:t> </a:t>
            </a:r>
            <a:r>
              <a:rPr lang="en-US" dirty="0"/>
              <a:t>Learning By Doing </a:t>
            </a:r>
            <a:r>
              <a:rPr lang="en-US" dirty="0" smtClean="0"/>
              <a:t>.</a:t>
            </a:r>
          </a:p>
          <a:p>
            <a:r>
              <a:rPr lang="en-US" dirty="0" smtClean="0"/>
              <a:t>Project </a:t>
            </a:r>
            <a:r>
              <a:rPr lang="en-US" dirty="0"/>
              <a:t>Method </a:t>
            </a:r>
            <a:r>
              <a:rPr lang="en-US" dirty="0" smtClean="0"/>
              <a:t>.</a:t>
            </a:r>
          </a:p>
          <a:p>
            <a:r>
              <a:rPr lang="en-US" dirty="0" smtClean="0"/>
              <a:t>Experimental Method.</a:t>
            </a:r>
          </a:p>
          <a:p>
            <a:r>
              <a:rPr lang="en-US" dirty="0" smtClean="0"/>
              <a:t>Learning through activities. </a:t>
            </a:r>
          </a:p>
          <a:p>
            <a:r>
              <a:rPr lang="en-US" dirty="0" smtClean="0"/>
              <a:t>Learning through self experience.  </a:t>
            </a:r>
            <a:endParaRPr lang="en-IN" dirty="0"/>
          </a:p>
        </p:txBody>
      </p:sp>
    </p:spTree>
    <p:extLst>
      <p:ext uri="{BB962C8B-B14F-4D97-AF65-F5344CB8AC3E}">
        <p14:creationId xmlns:p14="http://schemas.microsoft.com/office/powerpoint/2010/main" val="800369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PROTAGONISTS OF PRAGMATISM</a:t>
            </a:r>
            <a:endParaRPr lang="en-IN"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The </a:t>
            </a:r>
            <a:r>
              <a:rPr lang="en-US" dirty="0"/>
              <a:t>chief exponents of pragmatism are Charles S. Peirce, William James, Schiller, John Dewey, Margaret H. Mead and W.H. Kilpatrick. </a:t>
            </a:r>
            <a:endParaRPr lang="en-IN" dirty="0"/>
          </a:p>
        </p:txBody>
      </p:sp>
    </p:spTree>
    <p:extLst>
      <p:ext uri="{BB962C8B-B14F-4D97-AF65-F5344CB8AC3E}">
        <p14:creationId xmlns:p14="http://schemas.microsoft.com/office/powerpoint/2010/main" val="42032922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PRAGMATISM AND DISCIPLINE</a:t>
            </a:r>
            <a:endParaRPr lang="en-IN" dirty="0"/>
          </a:p>
        </p:txBody>
      </p:sp>
      <p:sp>
        <p:nvSpPr>
          <p:cNvPr id="3" name="Content Placeholder 2"/>
          <p:cNvSpPr>
            <a:spLocks noGrp="1"/>
          </p:cNvSpPr>
          <p:nvPr>
            <p:ph idx="1"/>
          </p:nvPr>
        </p:nvSpPr>
        <p:spPr/>
        <p:txBody>
          <a:bodyPr>
            <a:normAutofit fontScale="92500" lnSpcReduction="20000"/>
          </a:bodyPr>
          <a:lstStyle/>
          <a:p>
            <a:r>
              <a:rPr lang="en-US" dirty="0" smtClean="0"/>
              <a:t> </a:t>
            </a:r>
            <a:r>
              <a:rPr lang="en-US" dirty="0"/>
              <a:t>Pragmatists advocate social discipline based on the child's interests, activities, and his sense of social responsibility</a:t>
            </a:r>
            <a:r>
              <a:rPr lang="en-US" dirty="0" smtClean="0"/>
              <a:t>.</a:t>
            </a:r>
          </a:p>
          <a:p>
            <a:r>
              <a:rPr lang="en-US" dirty="0" smtClean="0"/>
              <a:t> The </a:t>
            </a:r>
            <a:r>
              <a:rPr lang="en-US" dirty="0"/>
              <a:t>merging of play with work will develop interest and a sense of purpose in the child to do his work with joy and eagerness. This mental condition will infuse in him seriousness, sincerity and consideration for others. He will also foster self confidence, self-reliance, cooperation, sympathy and fellow-feeling for others</a:t>
            </a:r>
            <a:r>
              <a:rPr lang="en-US" dirty="0" smtClean="0"/>
              <a:t>.</a:t>
            </a:r>
          </a:p>
          <a:p>
            <a:r>
              <a:rPr lang="en-US" dirty="0" smtClean="0"/>
              <a:t> John </a:t>
            </a:r>
            <a:r>
              <a:rPr lang="en-US" dirty="0"/>
              <a:t>Dewey, "Out of doing things that are to produce results and out of doing in a social and cooperative way, there is born a discipline of its own kind and type". </a:t>
            </a:r>
            <a:endParaRPr lang="en-IN" dirty="0"/>
          </a:p>
        </p:txBody>
      </p:sp>
    </p:spTree>
    <p:extLst>
      <p:ext uri="{BB962C8B-B14F-4D97-AF65-F5344CB8AC3E}">
        <p14:creationId xmlns:p14="http://schemas.microsoft.com/office/powerpoint/2010/main" val="32431668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Merits of Pragmatism </a:t>
            </a:r>
            <a:endParaRPr lang="en-IN" dirty="0"/>
          </a:p>
        </p:txBody>
      </p:sp>
      <p:sp>
        <p:nvSpPr>
          <p:cNvPr id="3" name="Content Placeholder 2"/>
          <p:cNvSpPr>
            <a:spLocks noGrp="1"/>
          </p:cNvSpPr>
          <p:nvPr>
            <p:ph idx="1"/>
          </p:nvPr>
        </p:nvSpPr>
        <p:spPr/>
        <p:txBody>
          <a:bodyPr>
            <a:normAutofit lnSpcReduction="10000"/>
          </a:bodyPr>
          <a:lstStyle/>
          <a:p>
            <a:r>
              <a:rPr lang="en-US" dirty="0"/>
              <a:t>It constructs a child-</a:t>
            </a:r>
            <a:r>
              <a:rPr lang="en-US" dirty="0" err="1"/>
              <a:t>centred</a:t>
            </a:r>
            <a:r>
              <a:rPr lang="en-US" dirty="0"/>
              <a:t> curriculum on the basis of the </a:t>
            </a:r>
            <a:r>
              <a:rPr lang="en-US" dirty="0" smtClean="0"/>
              <a:t>abilities, </a:t>
            </a:r>
            <a:r>
              <a:rPr lang="en-US" dirty="0"/>
              <a:t>interests, aptitudes and inclinations of the child</a:t>
            </a:r>
            <a:r>
              <a:rPr lang="en-US" dirty="0" smtClean="0"/>
              <a:t>.</a:t>
            </a:r>
          </a:p>
          <a:p>
            <a:r>
              <a:rPr lang="en-US" dirty="0"/>
              <a:t>It develops a flexible and adaptable mind in the child to create new values and ideas for an unknown future</a:t>
            </a:r>
            <a:r>
              <a:rPr lang="en-US" dirty="0" smtClean="0"/>
              <a:t>.</a:t>
            </a:r>
          </a:p>
          <a:p>
            <a:r>
              <a:rPr lang="en-US" dirty="0"/>
              <a:t>It saves the child from the burden of education which is too much </a:t>
            </a:r>
            <a:r>
              <a:rPr lang="en-US" dirty="0" err="1"/>
              <a:t>centred</a:t>
            </a:r>
            <a:r>
              <a:rPr lang="en-US" dirty="0"/>
              <a:t> on books</a:t>
            </a:r>
            <a:r>
              <a:rPr lang="en-US" dirty="0" smtClean="0"/>
              <a:t>.</a:t>
            </a:r>
          </a:p>
          <a:p>
            <a:r>
              <a:rPr lang="en-US" dirty="0"/>
              <a:t>This prepares the child to learn skills and attitudes which are required of him to live as a useful member in the society.</a:t>
            </a:r>
            <a:endParaRPr lang="en-US" dirty="0" smtClean="0"/>
          </a:p>
          <a:p>
            <a:endParaRPr lang="en-IN" dirty="0"/>
          </a:p>
        </p:txBody>
      </p:sp>
    </p:spTree>
    <p:extLst>
      <p:ext uri="{BB962C8B-B14F-4D97-AF65-F5344CB8AC3E}">
        <p14:creationId xmlns:p14="http://schemas.microsoft.com/office/powerpoint/2010/main" val="15807117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smtClean="0"/>
              <a:t>Enhancement of democratic values.</a:t>
            </a:r>
          </a:p>
          <a:p>
            <a:r>
              <a:rPr lang="en-US" dirty="0"/>
              <a:t>It applies various teaching techniques (experimental) by which the child becomes an inventor or discoverer.</a:t>
            </a:r>
            <a:r>
              <a:rPr lang="en-IN" dirty="0" smtClean="0"/>
              <a:t> </a:t>
            </a:r>
          </a:p>
          <a:p>
            <a:endParaRPr lang="en-IN" dirty="0"/>
          </a:p>
        </p:txBody>
      </p:sp>
    </p:spTree>
    <p:extLst>
      <p:ext uri="{BB962C8B-B14F-4D97-AF65-F5344CB8AC3E}">
        <p14:creationId xmlns:p14="http://schemas.microsoft.com/office/powerpoint/2010/main" val="22753316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Demerits of Pragmatism </a:t>
            </a:r>
            <a:endParaRPr lang="en-IN" dirty="0"/>
          </a:p>
        </p:txBody>
      </p:sp>
      <p:sp>
        <p:nvSpPr>
          <p:cNvPr id="3" name="Content Placeholder 2"/>
          <p:cNvSpPr>
            <a:spLocks noGrp="1"/>
          </p:cNvSpPr>
          <p:nvPr>
            <p:ph idx="1"/>
          </p:nvPr>
        </p:nvSpPr>
        <p:spPr/>
        <p:txBody>
          <a:bodyPr/>
          <a:lstStyle/>
          <a:p>
            <a:r>
              <a:rPr lang="en-IN" dirty="0"/>
              <a:t>Ignores spiritual </a:t>
            </a:r>
            <a:r>
              <a:rPr lang="en-IN" dirty="0" smtClean="0"/>
              <a:t>values.</a:t>
            </a:r>
          </a:p>
          <a:p>
            <a:r>
              <a:rPr lang="en-IN" dirty="0"/>
              <a:t>Emphasis on material </a:t>
            </a:r>
            <a:r>
              <a:rPr lang="en-IN" dirty="0" smtClean="0"/>
              <a:t>world.</a:t>
            </a:r>
          </a:p>
          <a:p>
            <a:r>
              <a:rPr lang="en-IN" dirty="0"/>
              <a:t>Against formal </a:t>
            </a:r>
            <a:r>
              <a:rPr lang="en-IN" dirty="0" smtClean="0"/>
              <a:t>education.</a:t>
            </a:r>
          </a:p>
          <a:p>
            <a:r>
              <a:rPr lang="en-US" dirty="0"/>
              <a:t>No fixed aim of </a:t>
            </a:r>
            <a:r>
              <a:rPr lang="en-US" dirty="0" smtClean="0"/>
              <a:t>education.</a:t>
            </a:r>
          </a:p>
          <a:p>
            <a:r>
              <a:rPr lang="en-IN" dirty="0"/>
              <a:t>Negation of eternal </a:t>
            </a:r>
            <a:r>
              <a:rPr lang="en-IN" dirty="0" smtClean="0"/>
              <a:t>truth.</a:t>
            </a:r>
          </a:p>
          <a:p>
            <a:r>
              <a:rPr lang="en-IN" dirty="0"/>
              <a:t>Negation of eternal </a:t>
            </a:r>
            <a:r>
              <a:rPr lang="en-IN" dirty="0" smtClean="0"/>
              <a:t>truth. </a:t>
            </a:r>
            <a:endParaRPr lang="en-IN" dirty="0"/>
          </a:p>
        </p:txBody>
      </p:sp>
    </p:spTree>
    <p:extLst>
      <p:ext uri="{BB962C8B-B14F-4D97-AF65-F5344CB8AC3E}">
        <p14:creationId xmlns:p14="http://schemas.microsoft.com/office/powerpoint/2010/main" val="4707675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a:t>Negation of </a:t>
            </a:r>
            <a:r>
              <a:rPr lang="en-IN" dirty="0" smtClean="0"/>
              <a:t>humanities.</a:t>
            </a:r>
          </a:p>
          <a:p>
            <a:r>
              <a:rPr lang="en-IN" dirty="0"/>
              <a:t>Heavy demands on </a:t>
            </a:r>
            <a:r>
              <a:rPr lang="en-IN" dirty="0" smtClean="0"/>
              <a:t>teacher.</a:t>
            </a:r>
          </a:p>
          <a:p>
            <a:r>
              <a:rPr lang="en-IN" dirty="0"/>
              <a:t>Academic freedom and </a:t>
            </a:r>
            <a:r>
              <a:rPr lang="en-IN" dirty="0" smtClean="0"/>
              <a:t>mismanagement.</a:t>
            </a:r>
            <a:endParaRPr lang="en-IN" dirty="0"/>
          </a:p>
        </p:txBody>
      </p:sp>
    </p:spTree>
    <p:extLst>
      <p:ext uri="{BB962C8B-B14F-4D97-AF65-F5344CB8AC3E}">
        <p14:creationId xmlns:p14="http://schemas.microsoft.com/office/powerpoint/2010/main" val="20519677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Thank YOU </a:t>
            </a:r>
            <a:endParaRPr lang="en-IN" dirty="0"/>
          </a:p>
        </p:txBody>
      </p:sp>
      <p:sp>
        <p:nvSpPr>
          <p:cNvPr id="3" name="Content Placeholder 2"/>
          <p:cNvSpPr>
            <a:spLocks noGrp="1"/>
          </p:cNvSpPr>
          <p:nvPr>
            <p:ph idx="1"/>
          </p:nvPr>
        </p:nvSpPr>
        <p:spPr/>
        <p:txBody>
          <a:bodyPr/>
          <a:lstStyle/>
          <a:p>
            <a:endParaRPr lang="en-IN"/>
          </a:p>
        </p:txBody>
      </p:sp>
    </p:spTree>
    <p:extLst>
      <p:ext uri="{BB962C8B-B14F-4D97-AF65-F5344CB8AC3E}">
        <p14:creationId xmlns:p14="http://schemas.microsoft.com/office/powerpoint/2010/main" val="3204778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MEANING OF PRAGMATISM</a:t>
            </a:r>
          </a:p>
        </p:txBody>
      </p:sp>
      <p:sp>
        <p:nvSpPr>
          <p:cNvPr id="3" name="Content Placeholder 2"/>
          <p:cNvSpPr>
            <a:spLocks noGrp="1"/>
          </p:cNvSpPr>
          <p:nvPr>
            <p:ph idx="1"/>
          </p:nvPr>
        </p:nvSpPr>
        <p:spPr/>
        <p:txBody>
          <a:bodyPr>
            <a:normAutofit fontScale="85000" lnSpcReduction="20000"/>
          </a:bodyPr>
          <a:lstStyle/>
          <a:p>
            <a:r>
              <a:rPr lang="en-US" dirty="0"/>
              <a:t>The term 'pragmatism' first appeared in 1878 in "How to Make Our Ideas Clear", an article of Charles Sanders Peirce</a:t>
            </a:r>
            <a:r>
              <a:rPr lang="en-US" dirty="0" smtClean="0"/>
              <a:t>.</a:t>
            </a:r>
          </a:p>
          <a:p>
            <a:r>
              <a:rPr lang="en-US" dirty="0" smtClean="0"/>
              <a:t> The </a:t>
            </a:r>
            <a:r>
              <a:rPr lang="en-US" dirty="0"/>
              <a:t>word pragmatism has been derived from a Greek word “pragma” which means 'to do', 'to make', 'to accomplish', and 'to -act</a:t>
            </a:r>
            <a:r>
              <a:rPr lang="en-US" dirty="0" smtClean="0"/>
              <a:t>'.</a:t>
            </a:r>
          </a:p>
          <a:p>
            <a:r>
              <a:rPr lang="en-US" dirty="0" smtClean="0"/>
              <a:t> Therefore</a:t>
            </a:r>
            <a:r>
              <a:rPr lang="en-US" dirty="0"/>
              <a:t>, the words 'activity', 'action', 'practice', 'doing', 'making' and 'accomplishing' etc. are used to refer to pragmatism</a:t>
            </a:r>
            <a:r>
              <a:rPr lang="en-US" dirty="0" smtClean="0"/>
              <a:t>.</a:t>
            </a:r>
          </a:p>
          <a:p>
            <a:r>
              <a:rPr lang="en-US" dirty="0" smtClean="0"/>
              <a:t> </a:t>
            </a:r>
            <a:r>
              <a:rPr lang="en-US" dirty="0"/>
              <a:t>Some scholars think that the word 'pragmatism' has been derived from the Greek word “</a:t>
            </a:r>
            <a:r>
              <a:rPr lang="en-US" dirty="0" err="1"/>
              <a:t>pragmatikos</a:t>
            </a:r>
            <a:r>
              <a:rPr lang="en-US" dirty="0"/>
              <a:t>” which means 'practicability' or 'utility</a:t>
            </a:r>
            <a:r>
              <a:rPr lang="en-US" dirty="0" smtClean="0"/>
              <a:t>.</a:t>
            </a:r>
          </a:p>
          <a:p>
            <a:r>
              <a:rPr lang="en-US" dirty="0" smtClean="0"/>
              <a:t> </a:t>
            </a:r>
            <a:r>
              <a:rPr lang="en-US" dirty="0"/>
              <a:t>According to this school of thought, practice comes first and theory afterwards. Thus, action gets priority over thought. Everything is tested on the touchstone of experience.</a:t>
            </a:r>
            <a:endParaRPr lang="en-IN" dirty="0"/>
          </a:p>
        </p:txBody>
      </p:sp>
    </p:spTree>
    <p:extLst>
      <p:ext uri="{BB962C8B-B14F-4D97-AF65-F5344CB8AC3E}">
        <p14:creationId xmlns:p14="http://schemas.microsoft.com/office/powerpoint/2010/main" val="1709424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US" dirty="0"/>
              <a:t>It </a:t>
            </a:r>
            <a:r>
              <a:rPr lang="en-US" dirty="0" err="1"/>
              <a:t>emphasises</a:t>
            </a:r>
            <a:r>
              <a:rPr lang="en-US" dirty="0"/>
              <a:t> action rather than thought. The basic assumption of this philosophy is whatever is learnt in education ought to be useful for the individual in his social life. </a:t>
            </a:r>
            <a:endParaRPr lang="en-US" dirty="0" smtClean="0"/>
          </a:p>
          <a:p>
            <a:r>
              <a:rPr lang="en-US" dirty="0" smtClean="0"/>
              <a:t>Pragmatism </a:t>
            </a:r>
            <a:r>
              <a:rPr lang="en-US" dirty="0"/>
              <a:t>is also known by various names such as "practical philosophy", "utilitarian philosophy", "experimental philosophy". "philosophy of instrumentalism" and "philosophy of consequentialism". Archie J. </a:t>
            </a:r>
            <a:r>
              <a:rPr lang="en-US" dirty="0" err="1"/>
              <a:t>Bahm</a:t>
            </a:r>
            <a:r>
              <a:rPr lang="en-US" dirty="0"/>
              <a:t> calls it "down to earth </a:t>
            </a:r>
            <a:r>
              <a:rPr lang="en-US" dirty="0" smtClean="0"/>
              <a:t>philosophy" </a:t>
            </a:r>
            <a:r>
              <a:rPr lang="en-US" dirty="0"/>
              <a:t>and "cash value philosophy".</a:t>
            </a:r>
            <a:endParaRPr lang="en-IN" dirty="0"/>
          </a:p>
        </p:txBody>
      </p:sp>
    </p:spTree>
    <p:extLst>
      <p:ext uri="{BB962C8B-B14F-4D97-AF65-F5344CB8AC3E}">
        <p14:creationId xmlns:p14="http://schemas.microsoft.com/office/powerpoint/2010/main" val="2860436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DEFINITIONS OF PRAGMATISM</a:t>
            </a:r>
          </a:p>
        </p:txBody>
      </p:sp>
      <p:sp>
        <p:nvSpPr>
          <p:cNvPr id="3" name="Content Placeholder 2"/>
          <p:cNvSpPr>
            <a:spLocks noGrp="1"/>
          </p:cNvSpPr>
          <p:nvPr>
            <p:ph idx="1"/>
          </p:nvPr>
        </p:nvSpPr>
        <p:spPr/>
        <p:txBody>
          <a:bodyPr/>
          <a:lstStyle/>
          <a:p>
            <a:r>
              <a:rPr lang="en-US" dirty="0"/>
              <a:t>James B. </a:t>
            </a:r>
            <a:r>
              <a:rPr lang="en-US" dirty="0" err="1"/>
              <a:t>Prett</a:t>
            </a:r>
            <a:r>
              <a:rPr lang="en-US" dirty="0"/>
              <a:t>: "Pragmatism offers us a theory of meaning, a theory of truth of knowledge and a theory of reality". </a:t>
            </a:r>
            <a:endParaRPr lang="en-US" dirty="0" smtClean="0"/>
          </a:p>
          <a:p>
            <a:r>
              <a:rPr lang="en-US" dirty="0" smtClean="0"/>
              <a:t>Arnold </a:t>
            </a:r>
            <a:r>
              <a:rPr lang="en-US" dirty="0"/>
              <a:t>Reid: "Pragmatism is an 'activity', 'engagement', 'encounter' based on the concept of practice or workability of an idea or theory</a:t>
            </a:r>
            <a:r>
              <a:rPr lang="en-US" dirty="0" smtClean="0"/>
              <a:t>".</a:t>
            </a:r>
          </a:p>
          <a:p>
            <a:r>
              <a:rPr lang="en-US" dirty="0" smtClean="0"/>
              <a:t> </a:t>
            </a:r>
            <a:r>
              <a:rPr lang="en-US" dirty="0"/>
              <a:t>Will Durant: "Pragmatism is the doctrine that truth is the practical efficacy of an idea".</a:t>
            </a:r>
            <a:endParaRPr lang="en-IN" dirty="0"/>
          </a:p>
        </p:txBody>
      </p:sp>
    </p:spTree>
    <p:extLst>
      <p:ext uri="{BB962C8B-B14F-4D97-AF65-F5344CB8AC3E}">
        <p14:creationId xmlns:p14="http://schemas.microsoft.com/office/powerpoint/2010/main" val="988909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FORMS OF PRAGMATISM</a:t>
            </a:r>
          </a:p>
        </p:txBody>
      </p:sp>
      <p:sp>
        <p:nvSpPr>
          <p:cNvPr id="3" name="Content Placeholder 2"/>
          <p:cNvSpPr>
            <a:spLocks noGrp="1"/>
          </p:cNvSpPr>
          <p:nvPr>
            <p:ph idx="1"/>
          </p:nvPr>
        </p:nvSpPr>
        <p:spPr/>
        <p:txBody>
          <a:bodyPr/>
          <a:lstStyle/>
          <a:p>
            <a:pPr marL="0" indent="0">
              <a:buNone/>
            </a:pPr>
            <a:r>
              <a:rPr lang="en-US" b="1" dirty="0"/>
              <a:t>Humanistic pragmatism: </a:t>
            </a:r>
            <a:endParaRPr lang="en-US" b="1" dirty="0" smtClean="0"/>
          </a:p>
          <a:p>
            <a:pPr marL="571500" indent="-571500">
              <a:buAutoNum type="romanLcParenBoth"/>
            </a:pPr>
            <a:r>
              <a:rPr lang="en-US" dirty="0" smtClean="0"/>
              <a:t>This </a:t>
            </a:r>
            <a:r>
              <a:rPr lang="en-US" dirty="0"/>
              <a:t>form of pragmatism believes in the welfare of humanity</a:t>
            </a:r>
            <a:r>
              <a:rPr lang="en-US" dirty="0" smtClean="0"/>
              <a:t>. </a:t>
            </a:r>
            <a:r>
              <a:rPr lang="en-US" dirty="0"/>
              <a:t>It is concerned with human needs, aspiration and satisfaction. </a:t>
            </a:r>
          </a:p>
          <a:p>
            <a:pPr marL="571500" indent="-571500">
              <a:buAutoNum type="romanLcParenBoth"/>
            </a:pPr>
            <a:r>
              <a:rPr lang="en-US" dirty="0" smtClean="0"/>
              <a:t>According </a:t>
            </a:r>
            <a:r>
              <a:rPr lang="en-US" dirty="0"/>
              <a:t>to humanistic philosophy, "whatever </a:t>
            </a:r>
            <a:r>
              <a:rPr lang="en-US" dirty="0" smtClean="0"/>
              <a:t>fulfills </a:t>
            </a:r>
            <a:r>
              <a:rPr lang="en-US" dirty="0"/>
              <a:t>our purpose, satisfies our desire, develops our life is true". </a:t>
            </a:r>
          </a:p>
          <a:p>
            <a:pPr marL="571500" indent="-571500">
              <a:buAutoNum type="romanLcParenBoth"/>
            </a:pPr>
            <a:r>
              <a:rPr lang="en-US" dirty="0" smtClean="0"/>
              <a:t>This </a:t>
            </a:r>
            <a:r>
              <a:rPr lang="en-US" dirty="0"/>
              <a:t>ideology </a:t>
            </a:r>
            <a:r>
              <a:rPr lang="en-US" dirty="0" err="1"/>
              <a:t>emphasises</a:t>
            </a:r>
            <a:r>
              <a:rPr lang="en-US" dirty="0"/>
              <a:t> that only those things and activities which satisfy human beings are true.</a:t>
            </a:r>
            <a:endParaRPr lang="en-IN" dirty="0"/>
          </a:p>
        </p:txBody>
      </p:sp>
    </p:spTree>
    <p:extLst>
      <p:ext uri="{BB962C8B-B14F-4D97-AF65-F5344CB8AC3E}">
        <p14:creationId xmlns:p14="http://schemas.microsoft.com/office/powerpoint/2010/main" val="684155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Nominalistic</a:t>
            </a:r>
            <a:r>
              <a:rPr lang="en-US" dirty="0"/>
              <a:t> pragmatism</a:t>
            </a:r>
            <a:endParaRPr lang="en-IN" dirty="0"/>
          </a:p>
        </p:txBody>
      </p:sp>
      <p:sp>
        <p:nvSpPr>
          <p:cNvPr id="3" name="Content Placeholder 2"/>
          <p:cNvSpPr>
            <a:spLocks noGrp="1"/>
          </p:cNvSpPr>
          <p:nvPr>
            <p:ph idx="1"/>
          </p:nvPr>
        </p:nvSpPr>
        <p:spPr/>
        <p:txBody>
          <a:bodyPr>
            <a:normAutofit fontScale="92500" lnSpcReduction="10000"/>
          </a:bodyPr>
          <a:lstStyle/>
          <a:p>
            <a:pPr marL="571500" indent="-571500">
              <a:buAutoNum type="romanLcParenBoth"/>
            </a:pPr>
            <a:r>
              <a:rPr lang="en-US" dirty="0" smtClean="0"/>
              <a:t>According </a:t>
            </a:r>
            <a:r>
              <a:rPr lang="en-US" dirty="0"/>
              <a:t>to medieval European </a:t>
            </a:r>
            <a:r>
              <a:rPr lang="en-US" dirty="0" err="1"/>
              <a:t>nominalistic</a:t>
            </a:r>
            <a:r>
              <a:rPr lang="en-US" dirty="0"/>
              <a:t> philosophy, "a universe is only a name". </a:t>
            </a:r>
          </a:p>
          <a:p>
            <a:pPr marL="571500" indent="-571500">
              <a:buAutoNum type="romanLcParenBoth"/>
            </a:pPr>
            <a:r>
              <a:rPr lang="en-US" dirty="0" smtClean="0"/>
              <a:t>Whenever </a:t>
            </a:r>
            <a:r>
              <a:rPr lang="en-US" dirty="0"/>
              <a:t>we make any experiment, the prospective results start coming to our mind. </a:t>
            </a:r>
            <a:r>
              <a:rPr lang="en-US" dirty="0" err="1"/>
              <a:t>Nominalistic</a:t>
            </a:r>
            <a:r>
              <a:rPr lang="en-US" dirty="0"/>
              <a:t> pragmatism believes that these results of our experiments are always particular and concrete. There are many names of one thing. For example, 'water' in English, is '</a:t>
            </a:r>
            <a:r>
              <a:rPr lang="en-US" dirty="0" err="1"/>
              <a:t>Paani</a:t>
            </a:r>
            <a:r>
              <a:rPr lang="en-US" dirty="0"/>
              <a:t>' in Urdu and '</a:t>
            </a:r>
            <a:r>
              <a:rPr lang="en-US" dirty="0" err="1"/>
              <a:t>Thannir</a:t>
            </a:r>
            <a:r>
              <a:rPr lang="en-US" dirty="0"/>
              <a:t>' in Tamil and in Hindi. But meaning is the same. </a:t>
            </a:r>
            <a:endParaRPr lang="en-US" dirty="0" smtClean="0"/>
          </a:p>
          <a:p>
            <a:pPr marL="571500" indent="-571500">
              <a:buAutoNum type="romanLcParenBoth"/>
            </a:pPr>
            <a:r>
              <a:rPr lang="en-US" dirty="0" smtClean="0"/>
              <a:t> </a:t>
            </a:r>
            <a:r>
              <a:rPr lang="en-US" dirty="0"/>
              <a:t>Thus, this form of philosophy bestows emphasis on the material form of the ideas and names them.</a:t>
            </a:r>
            <a:endParaRPr lang="en-IN" dirty="0"/>
          </a:p>
        </p:txBody>
      </p:sp>
    </p:spTree>
    <p:extLst>
      <p:ext uri="{BB962C8B-B14F-4D97-AF65-F5344CB8AC3E}">
        <p14:creationId xmlns:p14="http://schemas.microsoft.com/office/powerpoint/2010/main" val="3636871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Biological </a:t>
            </a:r>
            <a:r>
              <a:rPr lang="en-US" dirty="0" smtClean="0"/>
              <a:t>pragmatism</a:t>
            </a:r>
            <a:endParaRPr lang="en-IN" dirty="0"/>
          </a:p>
        </p:txBody>
      </p:sp>
      <p:sp>
        <p:nvSpPr>
          <p:cNvPr id="3" name="Content Placeholder 2"/>
          <p:cNvSpPr>
            <a:spLocks noGrp="1"/>
          </p:cNvSpPr>
          <p:nvPr>
            <p:ph idx="1"/>
          </p:nvPr>
        </p:nvSpPr>
        <p:spPr/>
        <p:txBody>
          <a:bodyPr>
            <a:normAutofit lnSpcReduction="10000"/>
          </a:bodyPr>
          <a:lstStyle/>
          <a:p>
            <a:pPr marL="571500" indent="-571500">
              <a:buAutoNum type="romanLcParenBoth"/>
            </a:pPr>
            <a:r>
              <a:rPr lang="en-US" dirty="0" smtClean="0"/>
              <a:t>According </a:t>
            </a:r>
            <a:r>
              <a:rPr lang="en-US" dirty="0"/>
              <a:t>to this form of pragmatism, the power or capacity of human being is valuable and important. It enables him to adjust himself to the environment and change his environment according to his needs and requirements. It believes that knowledge is an instrument for enabling the human organism to make a better environment for himself. This philosophy is known as Instrumentalism which is very dominant in modern times. </a:t>
            </a:r>
            <a:endParaRPr lang="en-US" dirty="0" smtClean="0"/>
          </a:p>
          <a:p>
            <a:pPr marL="571500" indent="-571500">
              <a:buAutoNum type="romanLcParenBoth"/>
            </a:pPr>
            <a:r>
              <a:rPr lang="en-US" dirty="0" smtClean="0"/>
              <a:t>John </a:t>
            </a:r>
            <a:r>
              <a:rPr lang="en-US" dirty="0"/>
              <a:t>Dewey is the chief exponent of this ideology.</a:t>
            </a:r>
            <a:endParaRPr lang="en-IN" b="1" dirty="0"/>
          </a:p>
        </p:txBody>
      </p:sp>
    </p:spTree>
    <p:extLst>
      <p:ext uri="{BB962C8B-B14F-4D97-AF65-F5344CB8AC3E}">
        <p14:creationId xmlns:p14="http://schemas.microsoft.com/office/powerpoint/2010/main" val="3105006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PRINCIPLES OF PRAGMATISM</a:t>
            </a:r>
          </a:p>
        </p:txBody>
      </p:sp>
      <p:sp>
        <p:nvSpPr>
          <p:cNvPr id="3" name="Content Placeholder 2"/>
          <p:cNvSpPr>
            <a:spLocks noGrp="1"/>
          </p:cNvSpPr>
          <p:nvPr>
            <p:ph idx="1"/>
          </p:nvPr>
        </p:nvSpPr>
        <p:spPr/>
        <p:txBody>
          <a:bodyPr>
            <a:normAutofit/>
          </a:bodyPr>
          <a:lstStyle/>
          <a:p>
            <a:r>
              <a:rPr lang="en-IN" dirty="0"/>
              <a:t>Revolt against traditionalism and </a:t>
            </a:r>
            <a:r>
              <a:rPr lang="en-IN" dirty="0" smtClean="0"/>
              <a:t>absolution.</a:t>
            </a:r>
          </a:p>
          <a:p>
            <a:r>
              <a:rPr lang="en-IN" dirty="0" smtClean="0"/>
              <a:t>Changing nature of the Truth. </a:t>
            </a:r>
          </a:p>
          <a:p>
            <a:r>
              <a:rPr lang="en-IN" dirty="0" smtClean="0"/>
              <a:t>No </a:t>
            </a:r>
            <a:r>
              <a:rPr lang="en-IN" dirty="0"/>
              <a:t>Ultimate </a:t>
            </a:r>
            <a:r>
              <a:rPr lang="en-IN" dirty="0" smtClean="0"/>
              <a:t>values.</a:t>
            </a:r>
          </a:p>
          <a:p>
            <a:r>
              <a:rPr lang="en-IN" dirty="0" smtClean="0"/>
              <a:t>Thought </a:t>
            </a:r>
            <a:r>
              <a:rPr lang="en-IN" dirty="0"/>
              <a:t>is subordinate to </a:t>
            </a:r>
            <a:r>
              <a:rPr lang="en-IN" dirty="0" smtClean="0"/>
              <a:t>action.</a:t>
            </a:r>
          </a:p>
          <a:p>
            <a:r>
              <a:rPr lang="en-IN" dirty="0" smtClean="0"/>
              <a:t>Faith </a:t>
            </a:r>
            <a:r>
              <a:rPr lang="en-IN" dirty="0"/>
              <a:t>in </a:t>
            </a:r>
            <a:r>
              <a:rPr lang="en-IN" dirty="0" smtClean="0"/>
              <a:t>Democracy.</a:t>
            </a:r>
          </a:p>
          <a:p>
            <a:r>
              <a:rPr lang="en-IN" dirty="0" smtClean="0"/>
              <a:t> </a:t>
            </a:r>
            <a:r>
              <a:rPr lang="en-IN" dirty="0"/>
              <a:t>Rejection of </a:t>
            </a:r>
            <a:r>
              <a:rPr lang="en-IN" dirty="0" smtClean="0"/>
              <a:t>authoritarian.</a:t>
            </a:r>
          </a:p>
          <a:p>
            <a:r>
              <a:rPr lang="en-IN" dirty="0" smtClean="0"/>
              <a:t> </a:t>
            </a:r>
            <a:r>
              <a:rPr lang="en-IN" dirty="0"/>
              <a:t>Faith in </a:t>
            </a:r>
            <a:r>
              <a:rPr lang="en-IN" dirty="0" smtClean="0"/>
              <a:t>Flexibility.</a:t>
            </a:r>
          </a:p>
          <a:p>
            <a:r>
              <a:rPr lang="en-IN" dirty="0" smtClean="0"/>
              <a:t>Faith </a:t>
            </a:r>
            <a:r>
              <a:rPr lang="en-IN" dirty="0"/>
              <a:t>in Present and </a:t>
            </a:r>
            <a:r>
              <a:rPr lang="en-IN" dirty="0" smtClean="0"/>
              <a:t>Future</a:t>
            </a:r>
            <a:r>
              <a:rPr lang="en-IN" dirty="0" smtClean="0"/>
              <a:t>.</a:t>
            </a:r>
            <a:endParaRPr lang="en-IN" dirty="0" smtClean="0"/>
          </a:p>
          <a:p>
            <a:r>
              <a:rPr lang="en-IN" dirty="0" smtClean="0"/>
              <a:t>Faith </a:t>
            </a:r>
            <a:r>
              <a:rPr lang="en-IN" dirty="0"/>
              <a:t>in Experimentation(Experimentalism</a:t>
            </a:r>
            <a:r>
              <a:rPr lang="en-IN" dirty="0" smtClean="0"/>
              <a:t>)</a:t>
            </a:r>
          </a:p>
          <a:p>
            <a:r>
              <a:rPr lang="en-IN" dirty="0" smtClean="0"/>
              <a:t>Faith </a:t>
            </a:r>
            <a:r>
              <a:rPr lang="en-IN" dirty="0"/>
              <a:t>in </a:t>
            </a:r>
            <a:r>
              <a:rPr lang="en-IN" dirty="0" smtClean="0"/>
              <a:t>Manpower.</a:t>
            </a:r>
            <a:endParaRPr lang="en-IN" dirty="0"/>
          </a:p>
        </p:txBody>
      </p:sp>
    </p:spTree>
    <p:extLst>
      <p:ext uri="{BB962C8B-B14F-4D97-AF65-F5344CB8AC3E}">
        <p14:creationId xmlns:p14="http://schemas.microsoft.com/office/powerpoint/2010/main" val="9739446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96</TotalTime>
  <Words>1475</Words>
  <Application>Microsoft Office PowerPoint</Application>
  <PresentationFormat>On-screen Show (4:3)</PresentationFormat>
  <Paragraphs>125</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Opulent</vt:lpstr>
      <vt:lpstr>Pragmatism </vt:lpstr>
      <vt:lpstr>PROTAGONISTS OF PRAGMATISM</vt:lpstr>
      <vt:lpstr>MEANING OF PRAGMATISM</vt:lpstr>
      <vt:lpstr>PowerPoint Presentation</vt:lpstr>
      <vt:lpstr>DEFINITIONS OF PRAGMATISM</vt:lpstr>
      <vt:lpstr>FORMS OF PRAGMATISM</vt:lpstr>
      <vt:lpstr>Nominalistic pragmatism</vt:lpstr>
      <vt:lpstr>Biological pragmatism</vt:lpstr>
      <vt:lpstr>PRINCIPLES OF PRAGMATISM</vt:lpstr>
      <vt:lpstr>PowerPoint Presentation</vt:lpstr>
      <vt:lpstr>PRAGMATISM IN EDUCATION</vt:lpstr>
      <vt:lpstr>PowerPoint Presentation</vt:lpstr>
      <vt:lpstr>PowerPoint Presentation</vt:lpstr>
      <vt:lpstr>CHARACTERISTICS OF PRAGMATIC EDUCATION </vt:lpstr>
      <vt:lpstr>PRAGMATISM AND AIM OF EDUCATION </vt:lpstr>
      <vt:lpstr>PowerPoint Presentation</vt:lpstr>
      <vt:lpstr>PRAGMATISM AND CURRICULUM</vt:lpstr>
      <vt:lpstr>PRAGMATISM AND METHOD OF TEACHING</vt:lpstr>
      <vt:lpstr>PowerPoint Presentation</vt:lpstr>
      <vt:lpstr>PRAGMATISM AND DISCIPLINE</vt:lpstr>
      <vt:lpstr>Merits of Pragmatism </vt:lpstr>
      <vt:lpstr>PowerPoint Presentation</vt:lpstr>
      <vt:lpstr>Demerits of Pragmatism </vt:lpstr>
      <vt:lpstr>PowerPoint Presentation</vt:lpstr>
      <vt:lpstr>Thank YOU </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Pragmatism </dc:title>
  <dc:creator>ky.mazumder@gmail.com</dc:creator>
  <cp:lastModifiedBy>ky.mazumder@gmail.com</cp:lastModifiedBy>
  <cp:revision>29</cp:revision>
  <dcterms:created xsi:type="dcterms:W3CDTF">2025-12-04T04:08:25Z</dcterms:created>
  <dcterms:modified xsi:type="dcterms:W3CDTF">2025-12-05T05:52:23Z</dcterms:modified>
</cp:coreProperties>
</file>