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3" r:id="rId4"/>
    <p:sldId id="274" r:id="rId5"/>
    <p:sldId id="258" r:id="rId6"/>
    <p:sldId id="261" r:id="rId7"/>
    <p:sldId id="259" r:id="rId8"/>
    <p:sldId id="260" r:id="rId9"/>
    <p:sldId id="262" r:id="rId10"/>
    <p:sldId id="263" r:id="rId11"/>
    <p:sldId id="264" r:id="rId12"/>
    <p:sldId id="283" r:id="rId13"/>
    <p:sldId id="265" r:id="rId14"/>
    <p:sldId id="275" r:id="rId15"/>
    <p:sldId id="276" r:id="rId16"/>
    <p:sldId id="277" r:id="rId17"/>
    <p:sldId id="266" r:id="rId18"/>
    <p:sldId id="278" r:id="rId19"/>
    <p:sldId id="279" r:id="rId20"/>
    <p:sldId id="280" r:id="rId21"/>
    <p:sldId id="281" r:id="rId22"/>
    <p:sldId id="282" r:id="rId23"/>
    <p:sldId id="267" r:id="rId24"/>
  </p:sldIdLst>
  <p:sldSz cx="18288000" cy="10287000"/>
  <p:notesSz cx="6858000" cy="9144000"/>
  <p:embeddedFontLst>
    <p:embeddedFont>
      <p:font typeface="Railey" charset="0"/>
      <p:regular r:id="rId25"/>
    </p:embeddedFont>
    <p:embeddedFont>
      <p:font typeface="Nunito Bold" charset="0"/>
      <p:regular r:id="rId26"/>
    </p:embeddedFon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5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24" Type="http://schemas.openxmlformats.org/officeDocument/2006/relationships/image" Target="../media/image23.sv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9.svg"/><Relationship Id="rId19"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0.png"/><Relationship Id="rId26" Type="http://schemas.openxmlformats.org/officeDocument/2006/relationships/image" Target="../media/image25.png"/><Relationship Id="rId3" Type="http://schemas.openxmlformats.org/officeDocument/2006/relationships/image" Target="../media/image23.png"/><Relationship Id="rId21" Type="http://schemas.openxmlformats.org/officeDocument/2006/relationships/image" Target="../media/image43.svg"/><Relationship Id="rId7" Type="http://schemas.openxmlformats.org/officeDocument/2006/relationships/image" Target="../media/image13.png"/><Relationship Id="rId12" Type="http://schemas.openxmlformats.org/officeDocument/2006/relationships/image" Target="../media/image37.svg"/><Relationship Id="rId17" Type="http://schemas.openxmlformats.org/officeDocument/2006/relationships/image" Target="../media/image22.png"/><Relationship Id="rId25" Type="http://schemas.openxmlformats.org/officeDocument/2006/relationships/image" Target="../media/image13.svg"/><Relationship Id="rId33"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7.svg"/><Relationship Id="rId29"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19.png"/><Relationship Id="rId24" Type="http://schemas.openxmlformats.org/officeDocument/2006/relationships/image" Target="../media/image7.png"/><Relationship Id="rId37" Type="http://schemas.openxmlformats.org/officeDocument/2006/relationships/image" Target="../media/image10.png"/><Relationship Id="rId5" Type="http://schemas.openxmlformats.org/officeDocument/2006/relationships/image" Target="../media/image26.png"/><Relationship Id="rId15" Type="http://schemas.openxmlformats.org/officeDocument/2006/relationships/image" Target="../media/image14.png"/><Relationship Id="rId23" Type="http://schemas.openxmlformats.org/officeDocument/2006/relationships/image" Target="../media/image9.svg"/><Relationship Id="rId28" Type="http://schemas.openxmlformats.org/officeDocument/2006/relationships/image" Target="../media/image9.png"/><Relationship Id="rId36" Type="http://schemas.openxmlformats.org/officeDocument/2006/relationships/image" Target="../media/image12.png"/><Relationship Id="rId10" Type="http://schemas.openxmlformats.org/officeDocument/2006/relationships/image" Target="../media/image35.svg"/><Relationship Id="rId31" Type="http://schemas.openxmlformats.org/officeDocument/2006/relationships/image" Target="../media/image19.svg"/><Relationship Id="rId4" Type="http://schemas.openxmlformats.org/officeDocument/2006/relationships/image" Target="../media/image45.svg"/><Relationship Id="rId9" Type="http://schemas.openxmlformats.org/officeDocument/2006/relationships/image" Target="../media/image18.png"/><Relationship Id="rId14" Type="http://schemas.openxmlformats.org/officeDocument/2006/relationships/image" Target="../media/image39.svg"/><Relationship Id="rId22" Type="http://schemas.openxmlformats.org/officeDocument/2006/relationships/image" Target="../media/image5.png"/><Relationship Id="rId27" Type="http://schemas.openxmlformats.org/officeDocument/2006/relationships/image" Target="../media/image49.svg"/><Relationship Id="rId30" Type="http://schemas.openxmlformats.org/officeDocument/2006/relationships/image" Target="../media/image11.png"/><Relationship Id="rId35"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16.png"/><Relationship Id="rId18" Type="http://schemas.openxmlformats.org/officeDocument/2006/relationships/image" Target="../media/image33.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7.svg"/><Relationship Id="rId17" Type="http://schemas.openxmlformats.org/officeDocument/2006/relationships/image" Target="../media/image17.png"/><Relationship Id="rId25"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4.png"/><Relationship Id="rId24" Type="http://schemas.openxmlformats.org/officeDocument/2006/relationships/image" Target="../media/image17.svg"/><Relationship Id="rId32" Type="http://schemas.openxmlformats.org/officeDocument/2006/relationships/image" Target="../media/image10.png"/><Relationship Id="rId5" Type="http://schemas.openxmlformats.org/officeDocument/2006/relationships/image" Target="../media/image18.png"/><Relationship Id="rId15" Type="http://schemas.openxmlformats.org/officeDocument/2006/relationships/image" Target="../media/image4.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9.svg"/><Relationship Id="rId19" Type="http://schemas.openxmlformats.org/officeDocument/2006/relationships/image" Target="../media/image21.png"/><Relationship Id="rId31" Type="http://schemas.openxmlformats.org/officeDocument/2006/relationships/image" Target="../media/image12.png"/><Relationship Id="rId4" Type="http://schemas.openxmlformats.org/officeDocument/2006/relationships/image" Target="../media/image25.svg"/><Relationship Id="rId9" Type="http://schemas.openxmlformats.org/officeDocument/2006/relationships/image" Target="../media/image20.png"/><Relationship Id="rId14" Type="http://schemas.openxmlformats.org/officeDocument/2006/relationships/image" Target="../media/image31.svg"/><Relationship Id="rId22" Type="http://schemas.openxmlformats.org/officeDocument/2006/relationships/image" Target="../media/image15.svg"/><Relationship Id="rId30"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16.png"/><Relationship Id="rId18" Type="http://schemas.openxmlformats.org/officeDocument/2006/relationships/image" Target="../media/image33.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7.svg"/><Relationship Id="rId17" Type="http://schemas.openxmlformats.org/officeDocument/2006/relationships/image" Target="../media/image17.png"/><Relationship Id="rId25"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4.png"/><Relationship Id="rId24" Type="http://schemas.openxmlformats.org/officeDocument/2006/relationships/image" Target="../media/image17.svg"/><Relationship Id="rId32" Type="http://schemas.openxmlformats.org/officeDocument/2006/relationships/image" Target="../media/image10.png"/><Relationship Id="rId5" Type="http://schemas.openxmlformats.org/officeDocument/2006/relationships/image" Target="../media/image18.png"/><Relationship Id="rId15" Type="http://schemas.openxmlformats.org/officeDocument/2006/relationships/image" Target="../media/image4.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9.svg"/><Relationship Id="rId19" Type="http://schemas.openxmlformats.org/officeDocument/2006/relationships/image" Target="../media/image21.png"/><Relationship Id="rId31" Type="http://schemas.openxmlformats.org/officeDocument/2006/relationships/image" Target="../media/image12.png"/><Relationship Id="rId4" Type="http://schemas.openxmlformats.org/officeDocument/2006/relationships/image" Target="../media/image25.svg"/><Relationship Id="rId9" Type="http://schemas.openxmlformats.org/officeDocument/2006/relationships/image" Target="../media/image20.png"/><Relationship Id="rId14" Type="http://schemas.openxmlformats.org/officeDocument/2006/relationships/image" Target="../media/image31.svg"/><Relationship Id="rId22" Type="http://schemas.openxmlformats.org/officeDocument/2006/relationships/image" Target="../media/image15.svg"/><Relationship Id="rId30"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7.png"/><Relationship Id="rId18" Type="http://schemas.openxmlformats.org/officeDocument/2006/relationships/image" Target="../media/image47.svg"/><Relationship Id="rId26" Type="http://schemas.openxmlformats.org/officeDocument/2006/relationships/image" Target="../media/image21.svg"/><Relationship Id="rId3" Type="http://schemas.openxmlformats.org/officeDocument/2006/relationships/image" Target="../media/image13.png"/><Relationship Id="rId21" Type="http://schemas.openxmlformats.org/officeDocument/2006/relationships/image" Target="../media/image11.png"/><Relationship Id="rId7" Type="http://schemas.openxmlformats.org/officeDocument/2006/relationships/image" Target="../media/image19.png"/><Relationship Id="rId12" Type="http://schemas.openxmlformats.org/officeDocument/2006/relationships/image" Target="../media/image27.svg"/><Relationship Id="rId17"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5.svg"/><Relationship Id="rId20"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4.png"/><Relationship Id="rId24"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3.png"/><Relationship Id="rId28" Type="http://schemas.openxmlformats.org/officeDocument/2006/relationships/image" Target="../media/image10.png"/><Relationship Id="rId10" Type="http://schemas.openxmlformats.org/officeDocument/2006/relationships/image" Target="../media/image39.svg"/><Relationship Id="rId19" Type="http://schemas.openxmlformats.org/officeDocument/2006/relationships/image" Target="../media/image9.png"/><Relationship Id="rId4" Type="http://schemas.openxmlformats.org/officeDocument/2006/relationships/image" Target="../media/image25.svg"/><Relationship Id="rId9" Type="http://schemas.openxmlformats.org/officeDocument/2006/relationships/image" Target="../media/image20.png"/><Relationship Id="rId14" Type="http://schemas.openxmlformats.org/officeDocument/2006/relationships/image" Target="../media/image54.svg"/><Relationship Id="rId27" Type="http://schemas.openxmlformats.org/officeDocument/2006/relationships/image" Target="../media/image12.png"/><Relationship Id="rId22"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7.png"/><Relationship Id="rId18" Type="http://schemas.openxmlformats.org/officeDocument/2006/relationships/image" Target="../media/image47.svg"/><Relationship Id="rId26" Type="http://schemas.openxmlformats.org/officeDocument/2006/relationships/image" Target="../media/image21.svg"/><Relationship Id="rId3" Type="http://schemas.openxmlformats.org/officeDocument/2006/relationships/image" Target="../media/image13.png"/><Relationship Id="rId21" Type="http://schemas.openxmlformats.org/officeDocument/2006/relationships/image" Target="../media/image11.png"/><Relationship Id="rId7" Type="http://schemas.openxmlformats.org/officeDocument/2006/relationships/image" Target="../media/image19.png"/><Relationship Id="rId12" Type="http://schemas.openxmlformats.org/officeDocument/2006/relationships/image" Target="../media/image27.svg"/><Relationship Id="rId17"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5.svg"/><Relationship Id="rId20"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4.png"/><Relationship Id="rId24"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3.png"/><Relationship Id="rId28" Type="http://schemas.openxmlformats.org/officeDocument/2006/relationships/image" Target="../media/image10.png"/><Relationship Id="rId10" Type="http://schemas.openxmlformats.org/officeDocument/2006/relationships/image" Target="../media/image39.svg"/><Relationship Id="rId19" Type="http://schemas.openxmlformats.org/officeDocument/2006/relationships/image" Target="../media/image9.png"/><Relationship Id="rId4" Type="http://schemas.openxmlformats.org/officeDocument/2006/relationships/image" Target="../media/image25.svg"/><Relationship Id="rId9" Type="http://schemas.openxmlformats.org/officeDocument/2006/relationships/image" Target="../media/image20.png"/><Relationship Id="rId14" Type="http://schemas.openxmlformats.org/officeDocument/2006/relationships/image" Target="../media/image54.svg"/><Relationship Id="rId27" Type="http://schemas.openxmlformats.org/officeDocument/2006/relationships/image" Target="../media/image12.png"/><Relationship Id="rId22"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7.png"/><Relationship Id="rId18" Type="http://schemas.openxmlformats.org/officeDocument/2006/relationships/image" Target="../media/image47.svg"/><Relationship Id="rId26" Type="http://schemas.openxmlformats.org/officeDocument/2006/relationships/image" Target="../media/image21.svg"/><Relationship Id="rId3" Type="http://schemas.openxmlformats.org/officeDocument/2006/relationships/image" Target="../media/image13.png"/><Relationship Id="rId21" Type="http://schemas.openxmlformats.org/officeDocument/2006/relationships/image" Target="../media/image11.png"/><Relationship Id="rId7" Type="http://schemas.openxmlformats.org/officeDocument/2006/relationships/image" Target="../media/image19.png"/><Relationship Id="rId12" Type="http://schemas.openxmlformats.org/officeDocument/2006/relationships/image" Target="../media/image27.svg"/><Relationship Id="rId17"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5.svg"/><Relationship Id="rId20"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4.png"/><Relationship Id="rId24"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3.png"/><Relationship Id="rId28" Type="http://schemas.openxmlformats.org/officeDocument/2006/relationships/image" Target="../media/image10.png"/><Relationship Id="rId10" Type="http://schemas.openxmlformats.org/officeDocument/2006/relationships/image" Target="../media/image39.svg"/><Relationship Id="rId19" Type="http://schemas.openxmlformats.org/officeDocument/2006/relationships/image" Target="../media/image9.png"/><Relationship Id="rId4" Type="http://schemas.openxmlformats.org/officeDocument/2006/relationships/image" Target="../media/image25.svg"/><Relationship Id="rId9" Type="http://schemas.openxmlformats.org/officeDocument/2006/relationships/image" Target="../media/image20.png"/><Relationship Id="rId14" Type="http://schemas.openxmlformats.org/officeDocument/2006/relationships/image" Target="../media/image54.svg"/><Relationship Id="rId27" Type="http://schemas.openxmlformats.org/officeDocument/2006/relationships/image" Target="../media/image12.png"/><Relationship Id="rId22"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7.png"/><Relationship Id="rId18" Type="http://schemas.openxmlformats.org/officeDocument/2006/relationships/image" Target="../media/image47.svg"/><Relationship Id="rId26" Type="http://schemas.openxmlformats.org/officeDocument/2006/relationships/image" Target="../media/image21.svg"/><Relationship Id="rId3" Type="http://schemas.openxmlformats.org/officeDocument/2006/relationships/image" Target="../media/image13.png"/><Relationship Id="rId21" Type="http://schemas.openxmlformats.org/officeDocument/2006/relationships/image" Target="../media/image11.png"/><Relationship Id="rId7" Type="http://schemas.openxmlformats.org/officeDocument/2006/relationships/image" Target="../media/image19.png"/><Relationship Id="rId12" Type="http://schemas.openxmlformats.org/officeDocument/2006/relationships/image" Target="../media/image27.svg"/><Relationship Id="rId17"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5.svg"/><Relationship Id="rId20"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4.png"/><Relationship Id="rId24"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3.png"/><Relationship Id="rId28" Type="http://schemas.openxmlformats.org/officeDocument/2006/relationships/image" Target="../media/image10.png"/><Relationship Id="rId10" Type="http://schemas.openxmlformats.org/officeDocument/2006/relationships/image" Target="../media/image39.svg"/><Relationship Id="rId19" Type="http://schemas.openxmlformats.org/officeDocument/2006/relationships/image" Target="../media/image9.png"/><Relationship Id="rId4" Type="http://schemas.openxmlformats.org/officeDocument/2006/relationships/image" Target="../media/image25.svg"/><Relationship Id="rId9" Type="http://schemas.openxmlformats.org/officeDocument/2006/relationships/image" Target="../media/image20.png"/><Relationship Id="rId14" Type="http://schemas.openxmlformats.org/officeDocument/2006/relationships/image" Target="../media/image54.svg"/><Relationship Id="rId27" Type="http://schemas.openxmlformats.org/officeDocument/2006/relationships/image" Target="../media/image12.png"/><Relationship Id="rId22"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6.png"/><Relationship Id="rId18" Type="http://schemas.openxmlformats.org/officeDocument/2006/relationships/image" Target="../media/image2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15.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49.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7.svg"/><Relationship Id="rId19" Type="http://schemas.openxmlformats.org/officeDocument/2006/relationships/image" Target="../media/image25.png"/><Relationship Id="rId31" Type="http://schemas.openxmlformats.org/officeDocument/2006/relationships/image" Target="../media/image10.pn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11.svg"/><Relationship Id="rId22" Type="http://schemas.openxmlformats.org/officeDocument/2006/relationships/image" Target="../media/image7.svg"/><Relationship Id="rId30"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6.png"/><Relationship Id="rId18" Type="http://schemas.openxmlformats.org/officeDocument/2006/relationships/image" Target="../media/image2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15.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49.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7.svg"/><Relationship Id="rId19" Type="http://schemas.openxmlformats.org/officeDocument/2006/relationships/image" Target="../media/image25.png"/><Relationship Id="rId31" Type="http://schemas.openxmlformats.org/officeDocument/2006/relationships/image" Target="../media/image10.pn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11.svg"/><Relationship Id="rId22" Type="http://schemas.openxmlformats.org/officeDocument/2006/relationships/image" Target="../media/image7.svg"/><Relationship Id="rId30"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6.png"/><Relationship Id="rId18" Type="http://schemas.openxmlformats.org/officeDocument/2006/relationships/image" Target="../media/image2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15.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49.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7.svg"/><Relationship Id="rId19" Type="http://schemas.openxmlformats.org/officeDocument/2006/relationships/image" Target="../media/image25.png"/><Relationship Id="rId31" Type="http://schemas.openxmlformats.org/officeDocument/2006/relationships/image" Target="../media/image10.pn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11.svg"/><Relationship Id="rId22" Type="http://schemas.openxmlformats.org/officeDocument/2006/relationships/image" Target="../media/image7.svg"/><Relationship Id="rId30"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18" Type="http://schemas.openxmlformats.org/officeDocument/2006/relationships/image" Target="../media/image3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image" Target="../media/image33.svg"/><Relationship Id="rId17" Type="http://schemas.openxmlformats.org/officeDocument/2006/relationships/image" Target="../media/image20.png"/><Relationship Id="rId25"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37.svg"/><Relationship Id="rId20" Type="http://schemas.openxmlformats.org/officeDocument/2006/relationships/image" Target="../media/image41.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7.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1.svg"/><Relationship Id="rId19" Type="http://schemas.openxmlformats.org/officeDocument/2006/relationships/image" Target="../media/image21.png"/><Relationship Id="rId4" Type="http://schemas.openxmlformats.org/officeDocument/2006/relationships/image" Target="../media/image25.svg"/><Relationship Id="rId9" Type="http://schemas.openxmlformats.org/officeDocument/2006/relationships/image" Target="../media/image16.png"/><Relationship Id="rId14" Type="http://schemas.openxmlformats.org/officeDocument/2006/relationships/image" Target="../media/image35.svg"/><Relationship Id="rId22" Type="http://schemas.openxmlformats.org/officeDocument/2006/relationships/image" Target="../media/image43.svg"/><Relationship Id="rId27" Type="http://schemas.openxmlformats.org/officeDocument/2006/relationships/image" Target="../media/image12.png"/><Relationship Id="rId30"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6.png"/><Relationship Id="rId18" Type="http://schemas.openxmlformats.org/officeDocument/2006/relationships/image" Target="../media/image2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15.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49.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7.svg"/><Relationship Id="rId19" Type="http://schemas.openxmlformats.org/officeDocument/2006/relationships/image" Target="../media/image25.png"/><Relationship Id="rId31" Type="http://schemas.openxmlformats.org/officeDocument/2006/relationships/image" Target="../media/image10.pn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11.svg"/><Relationship Id="rId22" Type="http://schemas.openxmlformats.org/officeDocument/2006/relationships/image" Target="../media/image7.svg"/><Relationship Id="rId30" Type="http://schemas.openxmlformats.org/officeDocument/2006/relationships/image" Target="../media/image21.svg"/></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6.png"/><Relationship Id="rId18" Type="http://schemas.openxmlformats.org/officeDocument/2006/relationships/image" Target="../media/image2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15.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49.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7.svg"/><Relationship Id="rId19" Type="http://schemas.openxmlformats.org/officeDocument/2006/relationships/image" Target="../media/image25.png"/><Relationship Id="rId31" Type="http://schemas.openxmlformats.org/officeDocument/2006/relationships/image" Target="../media/image10.pn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11.svg"/><Relationship Id="rId22" Type="http://schemas.openxmlformats.org/officeDocument/2006/relationships/image" Target="../media/image7.svg"/><Relationship Id="rId30" Type="http://schemas.openxmlformats.org/officeDocument/2006/relationships/image" Target="../media/image21.svg"/></Relationships>
</file>

<file path=ppt/slides/_rels/slide2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6.png"/><Relationship Id="rId18" Type="http://schemas.openxmlformats.org/officeDocument/2006/relationships/image" Target="../media/image2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15.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49.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7.svg"/><Relationship Id="rId19" Type="http://schemas.openxmlformats.org/officeDocument/2006/relationships/image" Target="../media/image25.png"/><Relationship Id="rId31" Type="http://schemas.openxmlformats.org/officeDocument/2006/relationships/image" Target="../media/image10.pn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11.svg"/><Relationship Id="rId22" Type="http://schemas.openxmlformats.org/officeDocument/2006/relationships/image" Target="../media/image7.svg"/><Relationship Id="rId30" Type="http://schemas.openxmlformats.org/officeDocument/2006/relationships/image" Target="../media/image21.svg"/></Relationships>
</file>

<file path=ppt/slides/_rels/slide2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1.png"/><Relationship Id="rId18" Type="http://schemas.openxmlformats.org/officeDocument/2006/relationships/image" Target="../media/image33.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7.png"/><Relationship Id="rId34" Type="http://schemas.openxmlformats.org/officeDocument/2006/relationships/image" Target="../media/image52.sv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17.png"/><Relationship Id="rId25" Type="http://schemas.openxmlformats.org/officeDocument/2006/relationships/image" Target="../media/image10.png"/><Relationship Id="rId33"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43.svg"/><Relationship Id="rId20" Type="http://schemas.openxmlformats.org/officeDocument/2006/relationships/image" Target="../media/image15.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24" Type="http://schemas.openxmlformats.org/officeDocument/2006/relationships/image" Target="../media/image17.svg"/><Relationship Id="rId32" Type="http://schemas.openxmlformats.org/officeDocument/2006/relationships/image" Target="../media/image45.svg"/><Relationship Id="rId5" Type="http://schemas.openxmlformats.org/officeDocument/2006/relationships/image" Target="../media/image14.png"/><Relationship Id="rId15" Type="http://schemas.openxmlformats.org/officeDocument/2006/relationships/image" Target="../media/image22.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7.svg"/><Relationship Id="rId19" Type="http://schemas.openxmlformats.org/officeDocument/2006/relationships/image" Target="../media/image8.png"/><Relationship Id="rId31" Type="http://schemas.openxmlformats.org/officeDocument/2006/relationships/image" Target="../media/image23.pn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41.svg"/><Relationship Id="rId22" Type="http://schemas.openxmlformats.org/officeDocument/2006/relationships/image" Target="../media/image13.svg"/><Relationship Id="rId27" Type="http://schemas.openxmlformats.org/officeDocument/2006/relationships/image" Target="../media/image12.png"/><Relationship Id="rId30"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18" Type="http://schemas.openxmlformats.org/officeDocument/2006/relationships/image" Target="../media/image3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image" Target="../media/image33.svg"/><Relationship Id="rId17" Type="http://schemas.openxmlformats.org/officeDocument/2006/relationships/image" Target="../media/image20.png"/><Relationship Id="rId25"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37.svg"/><Relationship Id="rId20" Type="http://schemas.openxmlformats.org/officeDocument/2006/relationships/image" Target="../media/image41.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7.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1.svg"/><Relationship Id="rId19" Type="http://schemas.openxmlformats.org/officeDocument/2006/relationships/image" Target="../media/image21.png"/><Relationship Id="rId4" Type="http://schemas.openxmlformats.org/officeDocument/2006/relationships/image" Target="../media/image25.svg"/><Relationship Id="rId9" Type="http://schemas.openxmlformats.org/officeDocument/2006/relationships/image" Target="../media/image16.png"/><Relationship Id="rId14" Type="http://schemas.openxmlformats.org/officeDocument/2006/relationships/image" Target="../media/image35.svg"/><Relationship Id="rId22" Type="http://schemas.openxmlformats.org/officeDocument/2006/relationships/image" Target="../media/image43.svg"/><Relationship Id="rId27" Type="http://schemas.openxmlformats.org/officeDocument/2006/relationships/image" Target="../media/image12.png"/><Relationship Id="rId30"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18" Type="http://schemas.openxmlformats.org/officeDocument/2006/relationships/image" Target="../media/image39.svg"/><Relationship Id="rId26" Type="http://schemas.openxmlformats.org/officeDocument/2006/relationships/image" Target="../media/image19.svg"/><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image" Target="../media/image33.svg"/><Relationship Id="rId17" Type="http://schemas.openxmlformats.org/officeDocument/2006/relationships/image" Target="../media/image20.png"/><Relationship Id="rId25"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37.svg"/><Relationship Id="rId20" Type="http://schemas.openxmlformats.org/officeDocument/2006/relationships/image" Target="../media/image41.svg"/><Relationship Id="rId29"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7.png"/><Relationship Id="rId24" Type="http://schemas.openxmlformats.org/officeDocument/2006/relationships/image" Target="../media/image17.sv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9.png"/><Relationship Id="rId28" Type="http://schemas.openxmlformats.org/officeDocument/2006/relationships/image" Target="../media/image23.svg"/><Relationship Id="rId10" Type="http://schemas.openxmlformats.org/officeDocument/2006/relationships/image" Target="../media/image31.svg"/><Relationship Id="rId19" Type="http://schemas.openxmlformats.org/officeDocument/2006/relationships/image" Target="../media/image21.png"/><Relationship Id="rId4" Type="http://schemas.openxmlformats.org/officeDocument/2006/relationships/image" Target="../media/image25.svg"/><Relationship Id="rId9" Type="http://schemas.openxmlformats.org/officeDocument/2006/relationships/image" Target="../media/image16.png"/><Relationship Id="rId14" Type="http://schemas.openxmlformats.org/officeDocument/2006/relationships/image" Target="../media/image35.svg"/><Relationship Id="rId22" Type="http://schemas.openxmlformats.org/officeDocument/2006/relationships/image" Target="../media/image43.svg"/><Relationship Id="rId27" Type="http://schemas.openxmlformats.org/officeDocument/2006/relationships/image" Target="../media/image12.png"/><Relationship Id="rId30"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4.png"/><Relationship Id="rId18" Type="http://schemas.openxmlformats.org/officeDocument/2006/relationships/image" Target="../media/image49.svg"/><Relationship Id="rId26" Type="http://schemas.openxmlformats.org/officeDocument/2006/relationships/image" Target="../media/image12.png"/><Relationship Id="rId3" Type="http://schemas.openxmlformats.org/officeDocument/2006/relationships/image" Target="../media/image23.png"/><Relationship Id="rId21" Type="http://schemas.openxmlformats.org/officeDocument/2006/relationships/image" Target="../media/image9.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25.png"/><Relationship Id="rId25" Type="http://schemas.openxmlformats.org/officeDocument/2006/relationships/image" Target="../media/image19.svg"/><Relationship Id="rId33"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47.svg"/><Relationship Id="rId20" Type="http://schemas.openxmlformats.org/officeDocument/2006/relationships/image" Target="../media/image15.svg"/><Relationship Id="rId29"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0.png"/><Relationship Id="rId24" Type="http://schemas.openxmlformats.org/officeDocument/2006/relationships/image" Target="../media/image10.png"/><Relationship Id="rId32" Type="http://schemas.openxmlformats.org/officeDocument/2006/relationships/image" Target="../media/image7.png"/><Relationship Id="rId5" Type="http://schemas.openxmlformats.org/officeDocument/2006/relationships/image" Target="../media/image13.png"/><Relationship Id="rId15" Type="http://schemas.openxmlformats.org/officeDocument/2006/relationships/image" Target="../media/image24.png"/><Relationship Id="rId23" Type="http://schemas.openxmlformats.org/officeDocument/2006/relationships/image" Target="../media/image17.svg"/><Relationship Id="rId28" Type="http://schemas.openxmlformats.org/officeDocument/2006/relationships/image" Target="../media/image11.png"/><Relationship Id="rId10" Type="http://schemas.openxmlformats.org/officeDocument/2006/relationships/image" Target="../media/image37.svg"/><Relationship Id="rId19" Type="http://schemas.openxmlformats.org/officeDocument/2006/relationships/image" Target="../media/image8.png"/><Relationship Id="rId31" Type="http://schemas.openxmlformats.org/officeDocument/2006/relationships/image" Target="../media/image52.svg"/><Relationship Id="rId4" Type="http://schemas.openxmlformats.org/officeDocument/2006/relationships/image" Target="../media/image45.svg"/><Relationship Id="rId9" Type="http://schemas.openxmlformats.org/officeDocument/2006/relationships/image" Target="../media/image19.png"/><Relationship Id="rId14" Type="http://schemas.openxmlformats.org/officeDocument/2006/relationships/image" Target="../media/image27.svg"/><Relationship Id="rId27" Type="http://schemas.openxmlformats.org/officeDocument/2006/relationships/image" Target="../media/image23.svg"/><Relationship Id="rId30"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2.png"/><Relationship Id="rId18" Type="http://schemas.openxmlformats.org/officeDocument/2006/relationships/image" Target="../media/image9.svg"/><Relationship Id="rId26" Type="http://schemas.openxmlformats.org/officeDocument/2006/relationships/image" Target="../media/image21.svg"/><Relationship Id="rId3" Type="http://schemas.openxmlformats.org/officeDocument/2006/relationships/image" Target="../media/image14.png"/><Relationship Id="rId21"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5.png"/><Relationship Id="rId25"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33.sv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0.png"/><Relationship Id="rId24" Type="http://schemas.openxmlformats.org/officeDocument/2006/relationships/image" Target="../media/image23.svg"/><Relationship Id="rId32" Type="http://schemas.openxmlformats.org/officeDocument/2006/relationships/image" Target="../media/image15.svg"/><Relationship Id="rId5" Type="http://schemas.openxmlformats.org/officeDocument/2006/relationships/image" Target="../media/image13.png"/><Relationship Id="rId15" Type="http://schemas.openxmlformats.org/officeDocument/2006/relationships/image" Target="../media/image17.png"/><Relationship Id="rId23" Type="http://schemas.openxmlformats.org/officeDocument/2006/relationships/image" Target="../media/image12.png"/><Relationship Id="rId28" Type="http://schemas.openxmlformats.org/officeDocument/2006/relationships/image" Target="../media/image45.svg"/><Relationship Id="rId10" Type="http://schemas.openxmlformats.org/officeDocument/2006/relationships/image" Target="../media/image37.svg"/><Relationship Id="rId19" Type="http://schemas.openxmlformats.org/officeDocument/2006/relationships/image" Target="../media/image9.png"/><Relationship Id="rId31" Type="http://schemas.openxmlformats.org/officeDocument/2006/relationships/image" Target="../media/image8.png"/><Relationship Id="rId4" Type="http://schemas.openxmlformats.org/officeDocument/2006/relationships/image" Target="../media/image27.svg"/><Relationship Id="rId9" Type="http://schemas.openxmlformats.org/officeDocument/2006/relationships/image" Target="../media/image19.png"/><Relationship Id="rId14" Type="http://schemas.openxmlformats.org/officeDocument/2006/relationships/image" Target="../media/image43.svg"/><Relationship Id="rId22" Type="http://schemas.openxmlformats.org/officeDocument/2006/relationships/image" Target="../media/image19.svg"/><Relationship Id="rId27" Type="http://schemas.openxmlformats.org/officeDocument/2006/relationships/image" Target="../media/image23.png"/><Relationship Id="rId30" Type="http://schemas.openxmlformats.org/officeDocument/2006/relationships/image" Target="../media/image5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7.png"/><Relationship Id="rId18" Type="http://schemas.openxmlformats.org/officeDocument/2006/relationships/image" Target="../media/image17.svg"/><Relationship Id="rId26"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9.svg"/><Relationship Id="rId25" Type="http://schemas.openxmlformats.org/officeDocument/2006/relationships/image" Target="../media/image12.png"/><Relationship Id="rId2" Type="http://schemas.openxmlformats.org/officeDocument/2006/relationships/image" Target="../media/image1.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0.png"/><Relationship Id="rId24" Type="http://schemas.openxmlformats.org/officeDocument/2006/relationships/image" Target="../media/image21.svg"/><Relationship Id="rId5" Type="http://schemas.openxmlformats.org/officeDocument/2006/relationships/image" Target="../media/image13.png"/><Relationship Id="rId15" Type="http://schemas.openxmlformats.org/officeDocument/2006/relationships/image" Target="../media/image9.png"/><Relationship Id="rId28" Type="http://schemas.openxmlformats.org/officeDocument/2006/relationships/image" Target="../media/image9.svg"/><Relationship Id="rId10" Type="http://schemas.openxmlformats.org/officeDocument/2006/relationships/image" Target="../media/image37.sv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19.png"/><Relationship Id="rId14" Type="http://schemas.openxmlformats.org/officeDocument/2006/relationships/image" Target="../media/image54.svg"/><Relationship Id="rId22" Type="http://schemas.openxmlformats.org/officeDocument/2006/relationships/image" Target="../media/image23.svg"/><Relationship Id="rId27"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png"/><Relationship Id="rId18" Type="http://schemas.openxmlformats.org/officeDocument/2006/relationships/image" Target="../media/image11.svg"/><Relationship Id="rId26" Type="http://schemas.openxmlformats.org/officeDocument/2006/relationships/image" Target="../media/image23.svg"/><Relationship Id="rId3" Type="http://schemas.openxmlformats.org/officeDocument/2006/relationships/image" Target="../media/image14.png"/><Relationship Id="rId21" Type="http://schemas.openxmlformats.org/officeDocument/2006/relationships/image" Target="../media/image9.png"/><Relationship Id="rId7" Type="http://schemas.openxmlformats.org/officeDocument/2006/relationships/image" Target="../media/image18.png"/><Relationship Id="rId12" Type="http://schemas.openxmlformats.org/officeDocument/2006/relationships/image" Target="../media/image39.svg"/><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7.svg"/><Relationship Id="rId20" Type="http://schemas.openxmlformats.org/officeDocument/2006/relationships/image" Target="../media/image49.svg"/><Relationship Id="rId29"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0.png"/><Relationship Id="rId24" Type="http://schemas.openxmlformats.org/officeDocument/2006/relationships/image" Target="../media/image19.svg"/><Relationship Id="rId5" Type="http://schemas.openxmlformats.org/officeDocument/2006/relationships/image" Target="../media/image13.png"/><Relationship Id="rId15" Type="http://schemas.openxmlformats.org/officeDocument/2006/relationships/image" Target="../media/image4.png"/><Relationship Id="rId23" Type="http://schemas.openxmlformats.org/officeDocument/2006/relationships/image" Target="../media/image11.png"/><Relationship Id="rId28" Type="http://schemas.openxmlformats.org/officeDocument/2006/relationships/image" Target="../media/image21.svg"/><Relationship Id="rId10" Type="http://schemas.openxmlformats.org/officeDocument/2006/relationships/image" Target="../media/image37.svg"/><Relationship Id="rId19" Type="http://schemas.openxmlformats.org/officeDocument/2006/relationships/image" Target="../media/image25.png"/><Relationship Id="rId4" Type="http://schemas.openxmlformats.org/officeDocument/2006/relationships/image" Target="../media/image27.svg"/><Relationship Id="rId9" Type="http://schemas.openxmlformats.org/officeDocument/2006/relationships/image" Target="../media/image19.png"/><Relationship Id="rId14" Type="http://schemas.openxmlformats.org/officeDocument/2006/relationships/image" Target="../media/image5.svg"/><Relationship Id="rId22" Type="http://schemas.openxmlformats.org/officeDocument/2006/relationships/image" Target="../media/image17.svg"/><Relationship Id="rId30"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7.png"/><Relationship Id="rId18" Type="http://schemas.openxmlformats.org/officeDocument/2006/relationships/image" Target="../media/image47.svg"/><Relationship Id="rId26" Type="http://schemas.openxmlformats.org/officeDocument/2006/relationships/image" Target="../media/image23.svg"/><Relationship Id="rId3" Type="http://schemas.openxmlformats.org/officeDocument/2006/relationships/image" Target="../media/image13.png"/><Relationship Id="rId21"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7.svg"/><Relationship Id="rId17" Type="http://schemas.openxmlformats.org/officeDocument/2006/relationships/image" Target="../media/image24.png"/><Relationship Id="rId25"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29.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4.png"/><Relationship Id="rId24" Type="http://schemas.openxmlformats.org/officeDocument/2006/relationships/image" Target="../media/image19.svg"/><Relationship Id="rId5" Type="http://schemas.openxmlformats.org/officeDocument/2006/relationships/image" Target="../media/image18.png"/><Relationship Id="rId15" Type="http://schemas.openxmlformats.org/officeDocument/2006/relationships/image" Target="../media/image15.png"/><Relationship Id="rId23" Type="http://schemas.openxmlformats.org/officeDocument/2006/relationships/image" Target="../media/image10.png"/><Relationship Id="rId28" Type="http://schemas.openxmlformats.org/officeDocument/2006/relationships/image" Target="../media/image21.svg"/><Relationship Id="rId10" Type="http://schemas.openxmlformats.org/officeDocument/2006/relationships/image" Target="../media/image39.svg"/><Relationship Id="rId19" Type="http://schemas.openxmlformats.org/officeDocument/2006/relationships/image" Target="../media/image21.png"/><Relationship Id="rId4" Type="http://schemas.openxmlformats.org/officeDocument/2006/relationships/image" Target="../media/image25.svg"/><Relationship Id="rId9" Type="http://schemas.openxmlformats.org/officeDocument/2006/relationships/image" Target="../media/image20.png"/><Relationship Id="rId14" Type="http://schemas.openxmlformats.org/officeDocument/2006/relationships/image" Target="../media/image54.svg"/><Relationship Id="rId22" Type="http://schemas.openxmlformats.org/officeDocument/2006/relationships/image" Target="../media/image17.svg"/><Relationship Id="rId2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a:off x="5453461" y="393695"/>
            <a:ext cx="7381077" cy="4227344"/>
          </a:xfrm>
          <a:custGeom>
            <a:avLst/>
            <a:gdLst/>
            <a:ahLst/>
            <a:cxnLst/>
            <a:rect l="l" t="t" r="r" b="b"/>
            <a:pathLst>
              <a:path w="7381077" h="4227344">
                <a:moveTo>
                  <a:pt x="0" y="0"/>
                </a:moveTo>
                <a:lnTo>
                  <a:pt x="7381078" y="0"/>
                </a:lnTo>
                <a:lnTo>
                  <a:pt x="7381078" y="4227344"/>
                </a:lnTo>
                <a:lnTo>
                  <a:pt x="0" y="422734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7498309" y="7109251"/>
            <a:ext cx="4720879" cy="2454857"/>
          </a:xfrm>
          <a:custGeom>
            <a:avLst/>
            <a:gdLst/>
            <a:ahLst/>
            <a:cxnLst/>
            <a:rect l="l" t="t" r="r" b="b"/>
            <a:pathLst>
              <a:path w="4720879" h="2454857">
                <a:moveTo>
                  <a:pt x="0" y="0"/>
                </a:moveTo>
                <a:lnTo>
                  <a:pt x="4720879" y="0"/>
                </a:lnTo>
                <a:lnTo>
                  <a:pt x="4720879" y="2454857"/>
                </a:lnTo>
                <a:lnTo>
                  <a:pt x="0" y="24548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4627291" y="7109251"/>
            <a:ext cx="3247830" cy="2289720"/>
          </a:xfrm>
          <a:custGeom>
            <a:avLst/>
            <a:gdLst/>
            <a:ahLst/>
            <a:cxnLst/>
            <a:rect l="l" t="t" r="r" b="b"/>
            <a:pathLst>
              <a:path w="3247830" h="2289720">
                <a:moveTo>
                  <a:pt x="0" y="0"/>
                </a:moveTo>
                <a:lnTo>
                  <a:pt x="3247829" y="0"/>
                </a:lnTo>
                <a:lnTo>
                  <a:pt x="3247829" y="2289720"/>
                </a:lnTo>
                <a:lnTo>
                  <a:pt x="0" y="22897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564138" y="7022354"/>
            <a:ext cx="3244615" cy="2506465"/>
          </a:xfrm>
          <a:custGeom>
            <a:avLst/>
            <a:gdLst/>
            <a:ahLst/>
            <a:cxnLst/>
            <a:rect l="l" t="t" r="r" b="b"/>
            <a:pathLst>
              <a:path w="3244615" h="2506465">
                <a:moveTo>
                  <a:pt x="0" y="0"/>
                </a:moveTo>
                <a:lnTo>
                  <a:pt x="3244615" y="0"/>
                </a:lnTo>
                <a:lnTo>
                  <a:pt x="3244615" y="2506465"/>
                </a:lnTo>
                <a:lnTo>
                  <a:pt x="0" y="250646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3680309" y="5582594"/>
            <a:ext cx="2145759" cy="3946224"/>
          </a:xfrm>
          <a:custGeom>
            <a:avLst/>
            <a:gdLst/>
            <a:ahLst/>
            <a:cxnLst/>
            <a:rect l="l" t="t" r="r" b="b"/>
            <a:pathLst>
              <a:path w="2145759" h="3946224">
                <a:moveTo>
                  <a:pt x="0" y="0"/>
                </a:moveTo>
                <a:lnTo>
                  <a:pt x="2145760" y="0"/>
                </a:lnTo>
                <a:lnTo>
                  <a:pt x="2145760" y="3946225"/>
                </a:lnTo>
                <a:lnTo>
                  <a:pt x="0" y="394622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12363582" y="7240312"/>
            <a:ext cx="2025584" cy="2017988"/>
          </a:xfrm>
          <a:custGeom>
            <a:avLst/>
            <a:gdLst/>
            <a:ahLst/>
            <a:cxnLst/>
            <a:rect l="l" t="t" r="r" b="b"/>
            <a:pathLst>
              <a:path w="2025584" h="2017988">
                <a:moveTo>
                  <a:pt x="0" y="0"/>
                </a:moveTo>
                <a:lnTo>
                  <a:pt x="2025584" y="0"/>
                </a:lnTo>
                <a:lnTo>
                  <a:pt x="2025584" y="2017988"/>
                </a:lnTo>
                <a:lnTo>
                  <a:pt x="0" y="201798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Freeform 10"/>
          <p:cNvSpPr/>
          <p:nvPr/>
        </p:nvSpPr>
        <p:spPr>
          <a:xfrm>
            <a:off x="5826069" y="7209148"/>
            <a:ext cx="1429497" cy="2319670"/>
          </a:xfrm>
          <a:custGeom>
            <a:avLst/>
            <a:gdLst/>
            <a:ahLst/>
            <a:cxnLst/>
            <a:rect l="l" t="t" r="r" b="b"/>
            <a:pathLst>
              <a:path w="1429497" h="2319670">
                <a:moveTo>
                  <a:pt x="0" y="0"/>
                </a:moveTo>
                <a:lnTo>
                  <a:pt x="1429497" y="0"/>
                </a:lnTo>
                <a:lnTo>
                  <a:pt x="1429497" y="2319671"/>
                </a:lnTo>
                <a:lnTo>
                  <a:pt x="0" y="2319671"/>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1" name="TextBox 11"/>
          <p:cNvSpPr txBox="1"/>
          <p:nvPr/>
        </p:nvSpPr>
        <p:spPr>
          <a:xfrm>
            <a:off x="3191769" y="2312261"/>
            <a:ext cx="11972031" cy="2064668"/>
          </a:xfrm>
          <a:prstGeom prst="rect">
            <a:avLst/>
          </a:prstGeom>
        </p:spPr>
        <p:txBody>
          <a:bodyPr wrap="square" lIns="0" tIns="0" rIns="0" bIns="0" rtlCol="0" anchor="t">
            <a:spAutoFit/>
          </a:bodyPr>
          <a:lstStyle/>
          <a:p>
            <a:pPr algn="ctr">
              <a:lnSpc>
                <a:spcPts val="16099"/>
              </a:lnSpc>
            </a:pPr>
            <a:r>
              <a:rPr lang="en-US" sz="11499" dirty="0">
                <a:solidFill>
                  <a:srgbClr val="4DACC4"/>
                </a:solidFill>
                <a:latin typeface="Railey"/>
                <a:ea typeface="Railey"/>
                <a:cs typeface="Railey"/>
                <a:sym typeface="Railey"/>
              </a:rPr>
              <a:t>N</a:t>
            </a:r>
            <a:r>
              <a:rPr lang="en-US" sz="11499" dirty="0" smtClean="0">
                <a:solidFill>
                  <a:srgbClr val="4DACC4"/>
                </a:solidFill>
                <a:latin typeface="Railey"/>
                <a:ea typeface="Railey"/>
                <a:cs typeface="Railey"/>
                <a:sym typeface="Railey"/>
              </a:rPr>
              <a:t>aturalism </a:t>
            </a:r>
            <a:endParaRPr lang="en-US" sz="11499" dirty="0">
              <a:solidFill>
                <a:srgbClr val="4DACC4"/>
              </a:solidFill>
              <a:latin typeface="Railey"/>
              <a:ea typeface="Railey"/>
              <a:cs typeface="Railey"/>
              <a:sym typeface="Railey"/>
            </a:endParaRPr>
          </a:p>
        </p:txBody>
      </p:sp>
      <p:sp>
        <p:nvSpPr>
          <p:cNvPr id="13" name="Freeform 13"/>
          <p:cNvSpPr/>
          <p:nvPr/>
        </p:nvSpPr>
        <p:spPr>
          <a:xfrm rot="2099990">
            <a:off x="11962183" y="1145182"/>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4" name="Freeform 14"/>
          <p:cNvSpPr/>
          <p:nvPr/>
        </p:nvSpPr>
        <p:spPr>
          <a:xfrm rot="-1503479">
            <a:off x="12993626" y="3691909"/>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5" name="Freeform 15"/>
          <p:cNvSpPr/>
          <p:nvPr/>
        </p:nvSpPr>
        <p:spPr>
          <a:xfrm rot="-1965373">
            <a:off x="3333046" y="3145244"/>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6" name="Freeform 16"/>
          <p:cNvSpPr/>
          <p:nvPr/>
        </p:nvSpPr>
        <p:spPr>
          <a:xfrm rot="2842188">
            <a:off x="4496184" y="2336341"/>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7" name="Freeform 17"/>
          <p:cNvSpPr/>
          <p:nvPr/>
        </p:nvSpPr>
        <p:spPr>
          <a:xfrm rot="683588">
            <a:off x="12997048" y="2358374"/>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8" name="Freeform 18"/>
          <p:cNvSpPr/>
          <p:nvPr/>
        </p:nvSpPr>
        <p:spPr>
          <a:xfrm rot="871761">
            <a:off x="13832270" y="4355137"/>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099990">
            <a:off x="4323696" y="416250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20" name="Freeform 20"/>
          <p:cNvSpPr/>
          <p:nvPr/>
        </p:nvSpPr>
        <p:spPr>
          <a:xfrm rot="-1503479">
            <a:off x="5390865" y="116891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21" name="Freeform 21"/>
          <p:cNvSpPr/>
          <p:nvPr/>
        </p:nvSpPr>
        <p:spPr>
          <a:xfrm rot="2099990">
            <a:off x="14440783" y="322532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22" name="Freeform 22"/>
          <p:cNvSpPr/>
          <p:nvPr/>
        </p:nvSpPr>
        <p:spPr>
          <a:xfrm rot="-1503479">
            <a:off x="14137521" y="1121454"/>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23" name="Freeform 23"/>
          <p:cNvSpPr/>
          <p:nvPr/>
        </p:nvSpPr>
        <p:spPr>
          <a:xfrm rot="1855390">
            <a:off x="3243125" y="1192639"/>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24" name="Freeform 24"/>
          <p:cNvSpPr/>
          <p:nvPr/>
        </p:nvSpPr>
        <p:spPr>
          <a:xfrm rot="-1503479">
            <a:off x="2629513" y="409135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8187861">
            <a:off x="8862989" y="9019533"/>
            <a:ext cx="836070" cy="853133"/>
          </a:xfrm>
          <a:custGeom>
            <a:avLst/>
            <a:gdLst/>
            <a:ahLst/>
            <a:cxnLst/>
            <a:rect l="l" t="t" r="r" b="b"/>
            <a:pathLst>
              <a:path w="836070" h="853133">
                <a:moveTo>
                  <a:pt x="0" y="0"/>
                </a:moveTo>
                <a:lnTo>
                  <a:pt x="836070" y="0"/>
                </a:lnTo>
                <a:lnTo>
                  <a:pt x="836070" y="853133"/>
                </a:lnTo>
                <a:lnTo>
                  <a:pt x="0" y="8531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2839600">
            <a:off x="7779080" y="7147054"/>
            <a:ext cx="2775901" cy="3147119"/>
          </a:xfrm>
          <a:custGeom>
            <a:avLst/>
            <a:gdLst/>
            <a:ahLst/>
            <a:cxnLst/>
            <a:rect l="l" t="t" r="r" b="b"/>
            <a:pathLst>
              <a:path w="3080188" h="3490298">
                <a:moveTo>
                  <a:pt x="0" y="0"/>
                </a:moveTo>
                <a:lnTo>
                  <a:pt x="3080188" y="0"/>
                </a:lnTo>
                <a:lnTo>
                  <a:pt x="3080188" y="3490298"/>
                </a:lnTo>
                <a:lnTo>
                  <a:pt x="0" y="349029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6698606">
            <a:off x="-2801685" y="5252096"/>
            <a:ext cx="2985528" cy="3362795"/>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Freeform 10"/>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1" name="Freeform 11"/>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2" name="TextBox 12"/>
          <p:cNvSpPr txBox="1"/>
          <p:nvPr/>
        </p:nvSpPr>
        <p:spPr>
          <a:xfrm>
            <a:off x="2740265" y="1203803"/>
            <a:ext cx="12807470" cy="1477004"/>
          </a:xfrm>
          <a:prstGeom prst="rect">
            <a:avLst/>
          </a:prstGeom>
        </p:spPr>
        <p:txBody>
          <a:bodyPr lIns="0" tIns="0" rIns="0" bIns="0" rtlCol="0" anchor="t">
            <a:spAutoFit/>
          </a:bodyPr>
          <a:lstStyle/>
          <a:p>
            <a:pPr algn="ctr">
              <a:lnSpc>
                <a:spcPts val="12040"/>
              </a:lnSpc>
            </a:pPr>
            <a:r>
              <a:rPr lang="en-US" sz="8600" dirty="0" smtClean="0">
                <a:solidFill>
                  <a:schemeClr val="accent2"/>
                </a:solidFill>
                <a:latin typeface="Railey"/>
                <a:ea typeface="Railey"/>
                <a:cs typeface="Railey"/>
                <a:sym typeface="Railey"/>
              </a:rPr>
              <a:t>Biological Naturalism </a:t>
            </a:r>
            <a:endParaRPr lang="en-US" sz="8600" dirty="0">
              <a:solidFill>
                <a:schemeClr val="accent2"/>
              </a:solidFill>
              <a:latin typeface="Railey"/>
              <a:ea typeface="Railey"/>
              <a:cs typeface="Railey"/>
              <a:sym typeface="Railey"/>
            </a:endParaRPr>
          </a:p>
        </p:txBody>
      </p:sp>
      <p:sp>
        <p:nvSpPr>
          <p:cNvPr id="24" name="TextBox 24"/>
          <p:cNvSpPr txBox="1"/>
          <p:nvPr/>
        </p:nvSpPr>
        <p:spPr>
          <a:xfrm>
            <a:off x="1028700" y="2647801"/>
            <a:ext cx="15348293" cy="5501506"/>
          </a:xfrm>
          <a:prstGeom prst="rect">
            <a:avLst/>
          </a:prstGeom>
        </p:spPr>
        <p:txBody>
          <a:bodyPr wrap="square" lIns="0" tIns="0" rIns="0" bIns="0" rtlCol="0" anchor="t">
            <a:spAutoFit/>
          </a:bodyPr>
          <a:lstStyle/>
          <a:p>
            <a:pPr marL="457200" indent="-457200">
              <a:lnSpc>
                <a:spcPts val="3332"/>
              </a:lnSpc>
              <a:buFont typeface="Arial" pitchFamily="34" charset="0"/>
              <a:buChar char="•"/>
            </a:pPr>
            <a:r>
              <a:rPr lang="en-US" sz="2800" b="1" spc="56" dirty="0" smtClean="0">
                <a:solidFill>
                  <a:srgbClr val="4DACC4"/>
                </a:solidFill>
                <a:latin typeface="Nunito Bold"/>
                <a:ea typeface="Nunito Bold"/>
                <a:cs typeface="Nunito Bold"/>
                <a:sym typeface="Nunito Bold"/>
              </a:rPr>
              <a:t>This </a:t>
            </a:r>
            <a:r>
              <a:rPr lang="en-US" sz="2800" b="1" spc="56" dirty="0">
                <a:solidFill>
                  <a:srgbClr val="4DACC4"/>
                </a:solidFill>
                <a:latin typeface="Nunito Bold"/>
                <a:ea typeface="Nunito Bold"/>
                <a:cs typeface="Nunito Bold"/>
                <a:sym typeface="Nunito Bold"/>
              </a:rPr>
              <a:t>is </a:t>
            </a:r>
            <a:r>
              <a:rPr lang="en-US" sz="2800" b="1" spc="56" dirty="0" smtClean="0">
                <a:solidFill>
                  <a:srgbClr val="4DACC4"/>
                </a:solidFill>
                <a:latin typeface="Nunito Bold"/>
                <a:ea typeface="Nunito Bold"/>
                <a:cs typeface="Nunito Bold"/>
                <a:sym typeface="Nunito Bold"/>
              </a:rPr>
              <a:t>an other subdivision </a:t>
            </a:r>
            <a:r>
              <a:rPr lang="en-US" sz="2800" b="1" spc="56" dirty="0">
                <a:solidFill>
                  <a:srgbClr val="4DACC4"/>
                </a:solidFill>
                <a:latin typeface="Nunito Bold"/>
                <a:ea typeface="Nunito Bold"/>
                <a:cs typeface="Nunito Bold"/>
                <a:sym typeface="Nunito Bold"/>
              </a:rPr>
              <a:t>form of scientific naturalism on the evolution theory of (</a:t>
            </a:r>
            <a:r>
              <a:rPr lang="en-US" sz="2800" b="1" spc="56" dirty="0" smtClean="0">
                <a:solidFill>
                  <a:srgbClr val="4DACC4"/>
                </a:solidFill>
                <a:latin typeface="Nunito Bold"/>
                <a:ea typeface="Nunito Bold"/>
                <a:cs typeface="Nunito Bold"/>
                <a:sym typeface="Nunito Bold"/>
              </a:rPr>
              <a:t>Darwin).</a:t>
            </a:r>
          </a:p>
          <a:p>
            <a:pPr marL="457200" indent="-457200">
              <a:lnSpc>
                <a:spcPts val="3332"/>
              </a:lnSpc>
              <a:buFont typeface="Arial" pitchFamily="34" charset="0"/>
              <a:buChar char="•"/>
            </a:pPr>
            <a:r>
              <a:rPr lang="en-US" sz="2800" b="1" spc="56" dirty="0" smtClean="0">
                <a:solidFill>
                  <a:srgbClr val="4DACC4"/>
                </a:solidFill>
                <a:latin typeface="Nunito Bold"/>
                <a:ea typeface="Nunito Bold"/>
                <a:cs typeface="Nunito Bold"/>
                <a:sym typeface="Nunito Bold"/>
              </a:rPr>
              <a:t>Man </a:t>
            </a:r>
            <a:r>
              <a:rPr lang="en-US" sz="2800" b="1" spc="56" dirty="0">
                <a:solidFill>
                  <a:srgbClr val="4DACC4"/>
                </a:solidFill>
                <a:latin typeface="Nunito Bold"/>
                <a:ea typeface="Nunito Bold"/>
                <a:cs typeface="Nunito Bold"/>
                <a:sym typeface="Nunito Bold"/>
              </a:rPr>
              <a:t>is the supreme product of this evolution</a:t>
            </a:r>
            <a:r>
              <a:rPr lang="en-US" sz="2800" b="1" spc="56" dirty="0" smtClean="0">
                <a:solidFill>
                  <a:srgbClr val="4DACC4"/>
                </a:solidFill>
                <a:latin typeface="Nunito Bold"/>
                <a:ea typeface="Nunito Bold"/>
                <a:cs typeface="Nunito Bold"/>
                <a:sym typeface="Nunito Bold"/>
              </a:rPr>
              <a:t>. The </a:t>
            </a:r>
            <a:r>
              <a:rPr lang="en-US" sz="2800" b="1" spc="56" dirty="0">
                <a:solidFill>
                  <a:srgbClr val="4DACC4"/>
                </a:solidFill>
                <a:latin typeface="Nunito Bold"/>
                <a:ea typeface="Nunito Bold"/>
                <a:cs typeface="Nunito Bold"/>
                <a:sym typeface="Nunito Bold"/>
              </a:rPr>
              <a:t>advocates of this philosophy believe that heredity has a powerful influence on the nature and temperament of an individual human being, naturalism </a:t>
            </a:r>
            <a:r>
              <a:rPr lang="en-US" sz="2800" b="1" spc="56" dirty="0" smtClean="0">
                <a:solidFill>
                  <a:srgbClr val="4DACC4"/>
                </a:solidFill>
                <a:latin typeface="Nunito Bold"/>
                <a:ea typeface="Nunito Bold"/>
                <a:cs typeface="Nunito Bold"/>
                <a:sym typeface="Nunito Bold"/>
              </a:rPr>
              <a:t>emphasizes </a:t>
            </a:r>
            <a:r>
              <a:rPr lang="en-US" sz="2800" b="1" spc="56" dirty="0">
                <a:solidFill>
                  <a:srgbClr val="4DACC4"/>
                </a:solidFill>
                <a:latin typeface="Nunito Bold"/>
                <a:ea typeface="Nunito Bold"/>
                <a:cs typeface="Nunito Bold"/>
                <a:sym typeface="Nunito Bold"/>
              </a:rPr>
              <a:t>the development of man's natural impulses, natural propensities and inborn tendencies</a:t>
            </a:r>
            <a:r>
              <a:rPr lang="en-US" sz="2800" b="1" spc="56" dirty="0" smtClean="0">
                <a:solidFill>
                  <a:srgbClr val="4DACC4"/>
                </a:solidFill>
                <a:latin typeface="Nunito Bold"/>
                <a:ea typeface="Nunito Bold"/>
                <a:cs typeface="Nunito Bold"/>
                <a:sym typeface="Nunito Bold"/>
              </a:rPr>
              <a:t>.</a:t>
            </a:r>
          </a:p>
          <a:p>
            <a:pPr marL="457200" indent="-457200">
              <a:lnSpc>
                <a:spcPts val="3332"/>
              </a:lnSpc>
              <a:buFont typeface="Arial" pitchFamily="34" charset="0"/>
              <a:buChar char="•"/>
            </a:pPr>
            <a:r>
              <a:rPr lang="en-US" sz="2800" b="1" spc="56" dirty="0">
                <a:solidFill>
                  <a:srgbClr val="4DACC4"/>
                </a:solidFill>
                <a:latin typeface="Nunito Bold"/>
                <a:ea typeface="Nunito Bold"/>
                <a:cs typeface="Nunito Bold"/>
                <a:sym typeface="Nunito Bold"/>
              </a:rPr>
              <a:t>Darwin puts forward three principles to explain this philosophy</a:t>
            </a:r>
            <a:r>
              <a:rPr lang="en-US" sz="2800" b="1" spc="56" dirty="0" smtClean="0">
                <a:solidFill>
                  <a:srgbClr val="4DACC4"/>
                </a:solidFill>
                <a:latin typeface="Nunito Bold"/>
                <a:ea typeface="Nunito Bold"/>
                <a:cs typeface="Nunito Bold"/>
                <a:sym typeface="Nunito Bold"/>
              </a:rPr>
              <a:t>:</a:t>
            </a:r>
          </a:p>
          <a:p>
            <a:pPr marL="457200" indent="-457200">
              <a:lnSpc>
                <a:spcPts val="3332"/>
              </a:lnSpc>
              <a:buFont typeface="Arial" pitchFamily="34" charset="0"/>
              <a:buChar char="•"/>
            </a:pPr>
            <a:r>
              <a:rPr lang="en-US" sz="2800" b="1" spc="56" dirty="0" smtClean="0">
                <a:solidFill>
                  <a:srgbClr val="4DACC4"/>
                </a:solidFill>
                <a:latin typeface="Nunito Bold"/>
                <a:ea typeface="Nunito Bold"/>
                <a:cs typeface="Nunito Bold"/>
                <a:sym typeface="Nunito Bold"/>
              </a:rPr>
              <a:t> </a:t>
            </a:r>
            <a:r>
              <a:rPr lang="en-US" sz="2800" b="1" spc="56" dirty="0">
                <a:solidFill>
                  <a:srgbClr val="4DACC4"/>
                </a:solidFill>
                <a:latin typeface="Nunito Bold"/>
                <a:ea typeface="Nunito Bold"/>
                <a:cs typeface="Nunito Bold"/>
                <a:sym typeface="Nunito Bold"/>
              </a:rPr>
              <a:t>First is adaptation to the environment, that is, each species has to gain adjustment in order to live</a:t>
            </a:r>
            <a:r>
              <a:rPr lang="en-US" sz="2800" b="1" spc="56" dirty="0" smtClean="0">
                <a:solidFill>
                  <a:srgbClr val="4DACC4"/>
                </a:solidFill>
                <a:latin typeface="Nunito Bold"/>
                <a:ea typeface="Nunito Bold"/>
                <a:cs typeface="Nunito Bold"/>
                <a:sym typeface="Nunito Bold"/>
              </a:rPr>
              <a:t>.</a:t>
            </a:r>
          </a:p>
          <a:p>
            <a:pPr marL="457200" indent="-457200">
              <a:lnSpc>
                <a:spcPts val="3332"/>
              </a:lnSpc>
              <a:buFont typeface="Arial" pitchFamily="34" charset="0"/>
              <a:buChar char="•"/>
            </a:pPr>
            <a:r>
              <a:rPr lang="en-US" sz="2800" b="1" spc="56" dirty="0" smtClean="0">
                <a:solidFill>
                  <a:srgbClr val="4DACC4"/>
                </a:solidFill>
                <a:latin typeface="Nunito Bold"/>
                <a:ea typeface="Nunito Bold"/>
                <a:cs typeface="Nunito Bold"/>
                <a:sym typeface="Nunito Bold"/>
              </a:rPr>
              <a:t> </a:t>
            </a:r>
            <a:r>
              <a:rPr lang="en-US" sz="2800" b="1" spc="56" dirty="0">
                <a:solidFill>
                  <a:srgbClr val="4DACC4"/>
                </a:solidFill>
                <a:latin typeface="Nunito Bold"/>
                <a:ea typeface="Nunito Bold"/>
                <a:cs typeface="Nunito Bold"/>
                <a:sym typeface="Nunito Bold"/>
              </a:rPr>
              <a:t>Second is struggle for existence, that is, one has to struggle to live</a:t>
            </a:r>
            <a:r>
              <a:rPr lang="en-US" sz="2800" b="1" spc="56" dirty="0" smtClean="0">
                <a:solidFill>
                  <a:srgbClr val="4DACC4"/>
                </a:solidFill>
                <a:latin typeface="Nunito Bold"/>
                <a:ea typeface="Nunito Bold"/>
                <a:cs typeface="Nunito Bold"/>
                <a:sym typeface="Nunito Bold"/>
              </a:rPr>
              <a:t>.</a:t>
            </a:r>
          </a:p>
          <a:p>
            <a:pPr marL="457200" indent="-457200">
              <a:lnSpc>
                <a:spcPts val="3332"/>
              </a:lnSpc>
              <a:buFont typeface="Arial" pitchFamily="34" charset="0"/>
              <a:buChar char="•"/>
            </a:pPr>
            <a:r>
              <a:rPr lang="en-US" sz="2800" b="1" spc="56" dirty="0" smtClean="0">
                <a:solidFill>
                  <a:srgbClr val="4DACC4"/>
                </a:solidFill>
                <a:latin typeface="Nunito Bold"/>
                <a:ea typeface="Nunito Bold"/>
                <a:cs typeface="Nunito Bold"/>
                <a:sym typeface="Nunito Bold"/>
              </a:rPr>
              <a:t>The </a:t>
            </a:r>
            <a:r>
              <a:rPr lang="en-US" sz="2800" b="1" spc="56" dirty="0">
                <a:solidFill>
                  <a:srgbClr val="4DACC4"/>
                </a:solidFill>
                <a:latin typeface="Nunito Bold"/>
                <a:ea typeface="Nunito Bold"/>
                <a:cs typeface="Nunito Bold"/>
                <a:sym typeface="Nunito Bold"/>
              </a:rPr>
              <a:t>third principle is survival of the fittest, that is, only the fittest survive, others decay and die out. This form of naturalism has a great influence on the process of education.</a:t>
            </a:r>
          </a:p>
          <a:p>
            <a:pPr marL="457200" indent="-457200">
              <a:lnSpc>
                <a:spcPts val="3332"/>
              </a:lnSpc>
              <a:buFont typeface="Arial" pitchFamily="34" charset="0"/>
              <a:buChar char="•"/>
            </a:pPr>
            <a:endParaRPr lang="en-US" sz="2800" b="1" spc="56" dirty="0">
              <a:solidFill>
                <a:srgbClr val="4DACC4"/>
              </a:solidFill>
              <a:latin typeface="Nunito Bold"/>
              <a:ea typeface="Nunito Bold"/>
              <a:cs typeface="Nunito Bold"/>
              <a:sym typeface="Nunito Bold"/>
            </a:endParaRPr>
          </a:p>
        </p:txBody>
      </p:sp>
      <p:sp>
        <p:nvSpPr>
          <p:cNvPr id="28" name="Freeform 28"/>
          <p:cNvSpPr/>
          <p:nvPr/>
        </p:nvSpPr>
        <p:spPr>
          <a:xfrm>
            <a:off x="17049333" y="7116041"/>
            <a:ext cx="2203413" cy="2642775"/>
          </a:xfrm>
          <a:custGeom>
            <a:avLst/>
            <a:gdLst/>
            <a:ahLst/>
            <a:cxnLst/>
            <a:rect l="l" t="t" r="r" b="b"/>
            <a:pathLst>
              <a:path w="2203413" h="2642775">
                <a:moveTo>
                  <a:pt x="0" y="0"/>
                </a:moveTo>
                <a:lnTo>
                  <a:pt x="2203414" y="0"/>
                </a:lnTo>
                <a:lnTo>
                  <a:pt x="2203414" y="2642775"/>
                </a:lnTo>
                <a:lnTo>
                  <a:pt x="0" y="2642775"/>
                </a:lnTo>
                <a:lnTo>
                  <a:pt x="0" y="0"/>
                </a:lnTo>
                <a:close/>
              </a:path>
            </a:pathLst>
          </a:custGeom>
          <a:blipFill>
            <a:blip r:embed="rId17">
              <a:extLst>
                <a:ext uri="{96DAC541-7B7A-43D3-8B79-37D633B846F1}">
                  <asvg:svgBlip xmlns="" xmlns:asvg="http://schemas.microsoft.com/office/drawing/2016/SVG/main" r:embed="rId21"/>
                </a:ext>
              </a:extLst>
            </a:blip>
            <a:stretch>
              <a:fillRect/>
            </a:stretch>
          </a:blipFill>
        </p:spPr>
      </p:sp>
      <p:sp>
        <p:nvSpPr>
          <p:cNvPr id="29" name="Freeform 29"/>
          <p:cNvSpPr/>
          <p:nvPr/>
        </p:nvSpPr>
        <p:spPr>
          <a:xfrm>
            <a:off x="11470989" y="7700866"/>
            <a:ext cx="2980999" cy="2316764"/>
          </a:xfrm>
          <a:custGeom>
            <a:avLst/>
            <a:gdLst/>
            <a:ahLst/>
            <a:cxnLst/>
            <a:rect l="l" t="t" r="r" b="b"/>
            <a:pathLst>
              <a:path w="3244615" h="2506465">
                <a:moveTo>
                  <a:pt x="0" y="0"/>
                </a:moveTo>
                <a:lnTo>
                  <a:pt x="3244615" y="0"/>
                </a:lnTo>
                <a:lnTo>
                  <a:pt x="3244615" y="2506466"/>
                </a:lnTo>
                <a:lnTo>
                  <a:pt x="0" y="250646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30" name="Freeform 30"/>
          <p:cNvSpPr/>
          <p:nvPr/>
        </p:nvSpPr>
        <p:spPr>
          <a:xfrm>
            <a:off x="4560549" y="7964644"/>
            <a:ext cx="1992651" cy="1877343"/>
          </a:xfrm>
          <a:custGeom>
            <a:avLst/>
            <a:gdLst/>
            <a:ahLst/>
            <a:cxnLst/>
            <a:rect l="l" t="t" r="r" b="b"/>
            <a:pathLst>
              <a:path w="2149182" h="2141122">
                <a:moveTo>
                  <a:pt x="0" y="0"/>
                </a:moveTo>
                <a:lnTo>
                  <a:pt x="2149182" y="0"/>
                </a:lnTo>
                <a:lnTo>
                  <a:pt x="2149182" y="2141122"/>
                </a:lnTo>
                <a:lnTo>
                  <a:pt x="0" y="214112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1" name="Freeform 31"/>
          <p:cNvSpPr/>
          <p:nvPr/>
        </p:nvSpPr>
        <p:spPr>
          <a:xfrm>
            <a:off x="2740264" y="7964645"/>
            <a:ext cx="908181" cy="2033373"/>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32" name="Freeform 32"/>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35" name="Freeform 35"/>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36" name="Freeform 36"/>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30">
              <a:extLst>
                <a:ext uri="{96DAC541-7B7A-43D3-8B79-37D633B846F1}">
                  <asvg:svgBlip xmlns="" xmlns:asvg="http://schemas.microsoft.com/office/drawing/2016/SVG/main" r:embed="rId35"/>
                </a:ext>
              </a:extLst>
            </a:blip>
            <a:stretch>
              <a:fillRect/>
            </a:stretch>
          </a:blipFill>
        </p:spPr>
      </p:sp>
      <p:sp>
        <p:nvSpPr>
          <p:cNvPr id="37" name="Freeform 37"/>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6">
              <a:extLst>
                <a:ext uri="{96DAC541-7B7A-43D3-8B79-37D633B846F1}">
                  <asvg:svgBlip xmlns="" xmlns:asvg="http://schemas.microsoft.com/office/drawing/2016/SVG/main" r:embed="rId33"/>
                </a:ext>
              </a:extLst>
            </a:blip>
            <a:stretch>
              <a:fillRect/>
            </a:stretch>
          </a:blipFill>
        </p:spPr>
      </p:sp>
      <p:sp>
        <p:nvSpPr>
          <p:cNvPr id="38" name="Freeform 38"/>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39" name="Freeform 39"/>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7">
              <a:extLst>
                <a:ext uri="{96DAC541-7B7A-43D3-8B79-37D633B846F1}">
                  <asvg:svgBlip xmlns="" xmlns:asvg="http://schemas.microsoft.com/office/drawing/2016/SVG/main" r:embed="rId31"/>
                </a:ext>
              </a:extLst>
            </a:blip>
            <a:stretch>
              <a:fillRect/>
            </a:stretch>
          </a:blipFill>
        </p:spPr>
      </p:sp>
      <p:sp>
        <p:nvSpPr>
          <p:cNvPr id="40" name="Freeform 40"/>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30">
              <a:extLst>
                <a:ext uri="{96DAC541-7B7A-43D3-8B79-37D633B846F1}">
                  <asvg:svgBlip xmlns="" xmlns:asvg="http://schemas.microsoft.com/office/drawing/2016/SVG/main" r:embed="rId35"/>
                </a:ext>
              </a:extLst>
            </a:blip>
            <a:stretch>
              <a:fillRect/>
            </a:stretch>
          </a:blipFill>
        </p:spPr>
      </p:sp>
      <p:sp>
        <p:nvSpPr>
          <p:cNvPr id="41" name="Freeform 41"/>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42" name="Freeform 42"/>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7">
              <a:extLst>
                <a:ext uri="{96DAC541-7B7A-43D3-8B79-37D633B846F1}">
                  <asvg:svgBlip xmlns="" xmlns:asvg="http://schemas.microsoft.com/office/drawing/2016/SVG/main" r:embed="rId31"/>
                </a:ext>
              </a:extLst>
            </a:blip>
            <a:stretch>
              <a:fillRect/>
            </a:stretch>
          </a:blipFill>
        </p:spPr>
      </p:sp>
      <p:sp>
        <p:nvSpPr>
          <p:cNvPr id="43" name="Freeform 43"/>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7">
              <a:extLst>
                <a:ext uri="{96DAC541-7B7A-43D3-8B79-37D633B846F1}">
                  <asvg:svgBlip xmlns="" xmlns:asvg="http://schemas.microsoft.com/office/drawing/2016/SVG/main" r:embed="rId31"/>
                </a:ext>
              </a:extLst>
            </a:blip>
            <a:stretch>
              <a:fillRect/>
            </a:stretch>
          </a:blipFill>
        </p:spPr>
      </p:sp>
      <p:sp>
        <p:nvSpPr>
          <p:cNvPr id="44" name="Freeform 44"/>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36">
              <a:extLst>
                <a:ext uri="{96DAC541-7B7A-43D3-8B79-37D633B846F1}">
                  <asvg:svgBlip xmlns="" xmlns:asvg="http://schemas.microsoft.com/office/drawing/2016/SVG/main" r:embed="rId33"/>
                </a:ext>
              </a:extLst>
            </a:blip>
            <a:stretch>
              <a:fillRect/>
            </a:stretch>
          </a:blipFill>
        </p:spPr>
      </p:sp>
      <p:sp>
        <p:nvSpPr>
          <p:cNvPr id="45" name="Freeform 45"/>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6">
              <a:extLst>
                <a:ext uri="{96DAC541-7B7A-43D3-8B79-37D633B846F1}">
                  <asvg:svgBlip xmlns="" xmlns:asvg="http://schemas.microsoft.com/office/drawing/2016/SVG/main" r:embed="rId33"/>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698606">
            <a:off x="-2700483" y="5103060"/>
            <a:ext cx="4269532" cy="4452449"/>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740265" y="800100"/>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Mechanical Naturalism </a:t>
            </a:r>
            <a:endParaRPr lang="en-US" sz="8600" dirty="0">
              <a:solidFill>
                <a:srgbClr val="4DACC4"/>
              </a:solidFill>
              <a:latin typeface="Railey"/>
              <a:ea typeface="Railey"/>
              <a:cs typeface="Railey"/>
              <a:sym typeface="Railey"/>
            </a:endParaRPr>
          </a:p>
        </p:txBody>
      </p:sp>
      <p:sp>
        <p:nvSpPr>
          <p:cNvPr id="11" name="TextBox 11"/>
          <p:cNvSpPr txBox="1"/>
          <p:nvPr/>
        </p:nvSpPr>
        <p:spPr>
          <a:xfrm>
            <a:off x="1684239" y="2400300"/>
            <a:ext cx="15608870" cy="5001369"/>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Herbert </a:t>
            </a:r>
            <a:r>
              <a:rPr lang="en-US" sz="3000" b="1" spc="60" dirty="0">
                <a:solidFill>
                  <a:srgbClr val="4DACC4"/>
                </a:solidFill>
                <a:latin typeface="Nunito Bold"/>
                <a:ea typeface="Nunito Bold"/>
                <a:cs typeface="Nunito Bold"/>
                <a:sym typeface="Nunito Bold"/>
              </a:rPr>
              <a:t>Spencer is the main exponent of mechanical </a:t>
            </a:r>
            <a:r>
              <a:rPr lang="en-US" sz="3000" b="1" spc="60" dirty="0" smtClean="0">
                <a:solidFill>
                  <a:srgbClr val="4DACC4"/>
                </a:solidFill>
                <a:latin typeface="Nunito Bold"/>
                <a:ea typeface="Nunito Bold"/>
                <a:cs typeface="Nunito Bold"/>
                <a:sym typeface="Nunito Bold"/>
              </a:rPr>
              <a:t>philosophy.</a:t>
            </a:r>
            <a:endParaRPr lang="en-US" sz="3000" b="1" spc="60" dirty="0">
              <a:solidFill>
                <a:srgbClr val="4DACC4"/>
              </a:solidFill>
              <a:latin typeface="Nunito Bold"/>
              <a:ea typeface="Nunito Bold"/>
              <a:cs typeface="Nunito Bold"/>
              <a:sym typeface="Nunito Bold"/>
            </a:endParaRP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According </a:t>
            </a:r>
            <a:r>
              <a:rPr lang="en-US" sz="3000" b="1" spc="60" dirty="0">
                <a:solidFill>
                  <a:srgbClr val="4DACC4"/>
                </a:solidFill>
                <a:latin typeface="Nunito Bold"/>
                <a:ea typeface="Nunito Bold"/>
                <a:cs typeface="Nunito Bold"/>
                <a:sym typeface="Nunito Bold"/>
              </a:rPr>
              <a:t>to him, the world is like a huge machine which gets its form through matter and </a:t>
            </a:r>
            <a:r>
              <a:rPr lang="en-US" sz="3000" b="1" spc="60" dirty="0" smtClean="0">
                <a:solidFill>
                  <a:srgbClr val="4DACC4"/>
                </a:solidFill>
                <a:latin typeface="Nunito Bold"/>
                <a:ea typeface="Nunito Bold"/>
                <a:cs typeface="Nunito Bold"/>
                <a:sym typeface="Nunito Bold"/>
              </a:rPr>
              <a:t>motion.</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Man </a:t>
            </a:r>
            <a:r>
              <a:rPr lang="en-US" sz="3000" b="1" spc="60" dirty="0">
                <a:solidFill>
                  <a:srgbClr val="4DACC4"/>
                </a:solidFill>
                <a:latin typeface="Nunito Bold"/>
                <a:ea typeface="Nunito Bold"/>
                <a:cs typeface="Nunito Bold"/>
                <a:sym typeface="Nunito Bold"/>
              </a:rPr>
              <a:t>is considered as a tiny part of this huge machine and is himself a small machine. This philosophy therefore, aims at training man as a good machine, and keeping it in good working conditions</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The </a:t>
            </a:r>
            <a:r>
              <a:rPr lang="en-US" sz="3000" b="1" spc="60" dirty="0">
                <a:solidFill>
                  <a:srgbClr val="4DACC4"/>
                </a:solidFill>
                <a:latin typeface="Nunito Bold"/>
                <a:ea typeface="Nunito Bold"/>
                <a:cs typeface="Nunito Bold"/>
                <a:sym typeface="Nunito Bold"/>
              </a:rPr>
              <a:t>machine goes on moving without any mental or spiritual power</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 </a:t>
            </a:r>
            <a:r>
              <a:rPr lang="en-US" sz="3000" b="1" spc="60" dirty="0">
                <a:solidFill>
                  <a:srgbClr val="4DACC4"/>
                </a:solidFill>
                <a:latin typeface="Nunito Bold"/>
                <a:ea typeface="Nunito Bold"/>
                <a:cs typeface="Nunito Bold"/>
                <a:sym typeface="Nunito Bold"/>
              </a:rPr>
              <a:t>"The mechanical naturalistic philosophy has given rise to the development of modern psychology which </a:t>
            </a:r>
            <a:r>
              <a:rPr lang="en-US" sz="3000" b="1" spc="60" dirty="0" err="1">
                <a:solidFill>
                  <a:srgbClr val="4DACC4"/>
                </a:solidFill>
                <a:latin typeface="Nunito Bold"/>
                <a:ea typeface="Nunito Bold"/>
                <a:cs typeface="Nunito Bold"/>
                <a:sym typeface="Nunito Bold"/>
              </a:rPr>
              <a:t>emphasises</a:t>
            </a:r>
            <a:r>
              <a:rPr lang="en-US" sz="3000" b="1" spc="60" dirty="0">
                <a:solidFill>
                  <a:srgbClr val="4DACC4"/>
                </a:solidFill>
                <a:latin typeface="Nunito Bold"/>
                <a:ea typeface="Nunito Bold"/>
                <a:cs typeface="Nunito Bold"/>
                <a:sym typeface="Nunito Bold"/>
              </a:rPr>
              <a:t> the importance of conditioned responses and the effective principle of learning by doing.</a:t>
            </a:r>
          </a:p>
        </p:txBody>
      </p:sp>
      <p:sp>
        <p:nvSpPr>
          <p:cNvPr id="12" name="Freeform 12"/>
          <p:cNvSpPr/>
          <p:nvPr/>
        </p:nvSpPr>
        <p:spPr>
          <a:xfrm>
            <a:off x="-762000" y="6829678"/>
            <a:ext cx="3540886" cy="2885822"/>
          </a:xfrm>
          <a:custGeom>
            <a:avLst/>
            <a:gdLst/>
            <a:ahLst/>
            <a:cxnLst/>
            <a:rect l="l" t="t" r="r" b="b"/>
            <a:pathLst>
              <a:path w="3540886" h="2885822">
                <a:moveTo>
                  <a:pt x="0" y="0"/>
                </a:moveTo>
                <a:lnTo>
                  <a:pt x="3540885" y="0"/>
                </a:lnTo>
                <a:lnTo>
                  <a:pt x="3540885" y="2885822"/>
                </a:lnTo>
                <a:lnTo>
                  <a:pt x="0" y="288582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7772400" y="7406480"/>
            <a:ext cx="3328597" cy="2173344"/>
          </a:xfrm>
          <a:custGeom>
            <a:avLst/>
            <a:gdLst/>
            <a:ahLst/>
            <a:cxnLst/>
            <a:rect l="l" t="t" r="r" b="b"/>
            <a:pathLst>
              <a:path w="3765067" h="2654372">
                <a:moveTo>
                  <a:pt x="0" y="0"/>
                </a:moveTo>
                <a:lnTo>
                  <a:pt x="3765066" y="0"/>
                </a:lnTo>
                <a:lnTo>
                  <a:pt x="3765066" y="2654372"/>
                </a:lnTo>
                <a:lnTo>
                  <a:pt x="0" y="2654372"/>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6866058" y="6611467"/>
            <a:ext cx="1173596" cy="3078283"/>
          </a:xfrm>
          <a:custGeom>
            <a:avLst/>
            <a:gdLst/>
            <a:ahLst/>
            <a:cxnLst/>
            <a:rect l="l" t="t" r="r" b="b"/>
            <a:pathLst>
              <a:path w="1173596" h="3078283">
                <a:moveTo>
                  <a:pt x="0" y="0"/>
                </a:moveTo>
                <a:lnTo>
                  <a:pt x="1173596" y="0"/>
                </a:lnTo>
                <a:lnTo>
                  <a:pt x="1173596" y="3078284"/>
                </a:lnTo>
                <a:lnTo>
                  <a:pt x="0" y="307828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11424846" y="7165678"/>
            <a:ext cx="2876714" cy="2509933"/>
          </a:xfrm>
          <a:custGeom>
            <a:avLst/>
            <a:gdLst/>
            <a:ahLst/>
            <a:cxnLst/>
            <a:rect l="l" t="t" r="r" b="b"/>
            <a:pathLst>
              <a:path w="2876714" h="2509933">
                <a:moveTo>
                  <a:pt x="0" y="0"/>
                </a:moveTo>
                <a:lnTo>
                  <a:pt x="2876714" y="0"/>
                </a:lnTo>
                <a:lnTo>
                  <a:pt x="2876714" y="2509932"/>
                </a:lnTo>
                <a:lnTo>
                  <a:pt x="0" y="250993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5782295" y="7335439"/>
            <a:ext cx="1378174" cy="2236388"/>
          </a:xfrm>
          <a:custGeom>
            <a:avLst/>
            <a:gdLst/>
            <a:ahLst/>
            <a:cxnLst/>
            <a:rect l="l" t="t" r="r" b="b"/>
            <a:pathLst>
              <a:path w="1378174" h="2236388">
                <a:moveTo>
                  <a:pt x="0" y="0"/>
                </a:moveTo>
                <a:lnTo>
                  <a:pt x="1378174" y="0"/>
                </a:lnTo>
                <a:lnTo>
                  <a:pt x="1378174" y="2236388"/>
                </a:lnTo>
                <a:lnTo>
                  <a:pt x="0" y="2236388"/>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5">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2">
              <a:extLst>
                <a:ext uri="{96DAC541-7B7A-43D3-8B79-37D633B846F1}">
                  <asvg:svgBlip xmlns="" xmlns:asvg="http://schemas.microsoft.com/office/drawing/2016/SVG/main" r:embed="rId26"/>
                </a:ext>
              </a:extLst>
            </a:blip>
            <a:stretch>
              <a:fillRect/>
            </a:stretch>
          </a:blipFill>
        </p:spPr>
      </p:sp>
      <p:sp>
        <p:nvSpPr>
          <p:cNvPr id="25" name="Freeform 25"/>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30"/>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2">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2">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31">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8"/>
                </a:ext>
              </a:extLst>
            </a:blip>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698606">
            <a:off x="-2700483" y="5103060"/>
            <a:ext cx="4269532" cy="4452449"/>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740265" y="800100"/>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Historical </a:t>
            </a:r>
            <a:r>
              <a:rPr lang="en-US" sz="8600" dirty="0" smtClean="0">
                <a:solidFill>
                  <a:srgbClr val="4DACC4"/>
                </a:solidFill>
                <a:latin typeface="Railey"/>
                <a:ea typeface="Railey"/>
                <a:cs typeface="Railey"/>
                <a:sym typeface="Railey"/>
              </a:rPr>
              <a:t>Naturalism </a:t>
            </a:r>
            <a:endParaRPr lang="en-US" sz="8600" dirty="0">
              <a:solidFill>
                <a:srgbClr val="4DACC4"/>
              </a:solidFill>
              <a:latin typeface="Railey"/>
              <a:ea typeface="Railey"/>
              <a:cs typeface="Railey"/>
              <a:sym typeface="Railey"/>
            </a:endParaRPr>
          </a:p>
        </p:txBody>
      </p:sp>
      <p:sp>
        <p:nvSpPr>
          <p:cNvPr id="11" name="TextBox 11"/>
          <p:cNvSpPr txBox="1"/>
          <p:nvPr/>
        </p:nvSpPr>
        <p:spPr>
          <a:xfrm>
            <a:off x="1684239" y="2400300"/>
            <a:ext cx="15608870" cy="3491340"/>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a:solidFill>
                  <a:srgbClr val="4DACC4"/>
                </a:solidFill>
                <a:latin typeface="Nunito Bold"/>
                <a:ea typeface="Nunito Bold"/>
                <a:cs typeface="Nunito Bold"/>
                <a:sym typeface="Nunito Bold"/>
              </a:rPr>
              <a:t>This philosophy considers that wealth is real and it is essential for human survival</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a:solidFill>
                  <a:srgbClr val="4DACC4"/>
                </a:solidFill>
                <a:latin typeface="Nunito Bold"/>
                <a:ea typeface="Nunito Bold"/>
                <a:cs typeface="Nunito Bold"/>
                <a:sym typeface="Nunito Bold"/>
              </a:rPr>
              <a:t>According to this </a:t>
            </a:r>
            <a:r>
              <a:rPr lang="en-US" sz="3000" b="1" spc="60" dirty="0" smtClean="0">
                <a:solidFill>
                  <a:srgbClr val="4DACC4"/>
                </a:solidFill>
                <a:latin typeface="Nunito Bold"/>
                <a:ea typeface="Nunito Bold"/>
                <a:cs typeface="Nunito Bold"/>
                <a:sym typeface="Nunito Bold"/>
              </a:rPr>
              <a:t>philosophy</a:t>
            </a:r>
            <a:r>
              <a:rPr lang="en-US" sz="3000" b="1" spc="60" dirty="0">
                <a:solidFill>
                  <a:srgbClr val="4DACC4"/>
                </a:solidFill>
                <a:latin typeface="Nunito Bold"/>
                <a:ea typeface="Nunito Bold"/>
                <a:cs typeface="Nunito Bold"/>
                <a:sym typeface="Nunito Bold"/>
              </a:rPr>
              <a:t>, human history is the history of man's struggle on this earth</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The </a:t>
            </a:r>
            <a:r>
              <a:rPr lang="en-US" sz="3000" b="1" spc="60" dirty="0">
                <a:solidFill>
                  <a:srgbClr val="4DACC4"/>
                </a:solidFill>
                <a:latin typeface="Nunito Bold"/>
                <a:ea typeface="Nunito Bold"/>
                <a:cs typeface="Nunito Bold"/>
                <a:sym typeface="Nunito Bold"/>
              </a:rPr>
              <a:t>main cause which motivates all struggles is the accumulation of wealth</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This </a:t>
            </a:r>
            <a:r>
              <a:rPr lang="en-US" sz="3000" b="1" spc="60" dirty="0">
                <a:solidFill>
                  <a:srgbClr val="4DACC4"/>
                </a:solidFill>
                <a:latin typeface="Nunito Bold"/>
                <a:ea typeface="Nunito Bold"/>
                <a:cs typeface="Nunito Bold"/>
                <a:sym typeface="Nunito Bold"/>
              </a:rPr>
              <a:t>is because wealth is real and its accumulation is a natural phenomenon</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This </a:t>
            </a:r>
            <a:r>
              <a:rPr lang="en-US" sz="3000" b="1" spc="60" dirty="0">
                <a:solidFill>
                  <a:srgbClr val="4DACC4"/>
                </a:solidFill>
                <a:latin typeface="Nunito Bold"/>
                <a:ea typeface="Nunito Bold"/>
                <a:cs typeface="Nunito Bold"/>
                <a:sym typeface="Nunito Bold"/>
              </a:rPr>
              <a:t>philosophy has led to the rise of the communist philosophy in the twentieth century.</a:t>
            </a:r>
            <a:endParaRPr lang="en-US" sz="3000" b="1" spc="60" dirty="0">
              <a:solidFill>
                <a:srgbClr val="4DACC4"/>
              </a:solidFill>
              <a:latin typeface="Nunito Bold"/>
              <a:ea typeface="Nunito Bold"/>
              <a:cs typeface="Nunito Bold"/>
              <a:sym typeface="Nunito Bold"/>
            </a:endParaRPr>
          </a:p>
        </p:txBody>
      </p:sp>
      <p:sp>
        <p:nvSpPr>
          <p:cNvPr id="12" name="Freeform 12"/>
          <p:cNvSpPr/>
          <p:nvPr/>
        </p:nvSpPr>
        <p:spPr>
          <a:xfrm>
            <a:off x="-762000" y="6829678"/>
            <a:ext cx="3540886" cy="2885822"/>
          </a:xfrm>
          <a:custGeom>
            <a:avLst/>
            <a:gdLst/>
            <a:ahLst/>
            <a:cxnLst/>
            <a:rect l="l" t="t" r="r" b="b"/>
            <a:pathLst>
              <a:path w="3540886" h="2885822">
                <a:moveTo>
                  <a:pt x="0" y="0"/>
                </a:moveTo>
                <a:lnTo>
                  <a:pt x="3540885" y="0"/>
                </a:lnTo>
                <a:lnTo>
                  <a:pt x="3540885" y="2885822"/>
                </a:lnTo>
                <a:lnTo>
                  <a:pt x="0" y="288582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7772400" y="7406480"/>
            <a:ext cx="3328597" cy="2173344"/>
          </a:xfrm>
          <a:custGeom>
            <a:avLst/>
            <a:gdLst/>
            <a:ahLst/>
            <a:cxnLst/>
            <a:rect l="l" t="t" r="r" b="b"/>
            <a:pathLst>
              <a:path w="3765067" h="2654372">
                <a:moveTo>
                  <a:pt x="0" y="0"/>
                </a:moveTo>
                <a:lnTo>
                  <a:pt x="3765066" y="0"/>
                </a:lnTo>
                <a:lnTo>
                  <a:pt x="3765066" y="2654372"/>
                </a:lnTo>
                <a:lnTo>
                  <a:pt x="0" y="2654372"/>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6866058" y="6611467"/>
            <a:ext cx="1173596" cy="3078283"/>
          </a:xfrm>
          <a:custGeom>
            <a:avLst/>
            <a:gdLst/>
            <a:ahLst/>
            <a:cxnLst/>
            <a:rect l="l" t="t" r="r" b="b"/>
            <a:pathLst>
              <a:path w="1173596" h="3078283">
                <a:moveTo>
                  <a:pt x="0" y="0"/>
                </a:moveTo>
                <a:lnTo>
                  <a:pt x="1173596" y="0"/>
                </a:lnTo>
                <a:lnTo>
                  <a:pt x="1173596" y="3078284"/>
                </a:lnTo>
                <a:lnTo>
                  <a:pt x="0" y="307828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11424846" y="7165678"/>
            <a:ext cx="2876714" cy="2509933"/>
          </a:xfrm>
          <a:custGeom>
            <a:avLst/>
            <a:gdLst/>
            <a:ahLst/>
            <a:cxnLst/>
            <a:rect l="l" t="t" r="r" b="b"/>
            <a:pathLst>
              <a:path w="2876714" h="2509933">
                <a:moveTo>
                  <a:pt x="0" y="0"/>
                </a:moveTo>
                <a:lnTo>
                  <a:pt x="2876714" y="0"/>
                </a:lnTo>
                <a:lnTo>
                  <a:pt x="2876714" y="2509932"/>
                </a:lnTo>
                <a:lnTo>
                  <a:pt x="0" y="250993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5782295" y="7335439"/>
            <a:ext cx="1378174" cy="2236388"/>
          </a:xfrm>
          <a:custGeom>
            <a:avLst/>
            <a:gdLst/>
            <a:ahLst/>
            <a:cxnLst/>
            <a:rect l="l" t="t" r="r" b="b"/>
            <a:pathLst>
              <a:path w="1378174" h="2236388">
                <a:moveTo>
                  <a:pt x="0" y="0"/>
                </a:moveTo>
                <a:lnTo>
                  <a:pt x="1378174" y="0"/>
                </a:lnTo>
                <a:lnTo>
                  <a:pt x="1378174" y="2236388"/>
                </a:lnTo>
                <a:lnTo>
                  <a:pt x="0" y="2236388"/>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5">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2">
              <a:extLst>
                <a:ext uri="{96DAC541-7B7A-43D3-8B79-37D633B846F1}">
                  <asvg:svgBlip xmlns="" xmlns:asvg="http://schemas.microsoft.com/office/drawing/2016/SVG/main" r:embed="rId26"/>
                </a:ext>
              </a:extLst>
            </a:blip>
            <a:stretch>
              <a:fillRect/>
            </a:stretch>
          </a:blipFill>
        </p:spPr>
      </p:sp>
      <p:sp>
        <p:nvSpPr>
          <p:cNvPr id="25" name="Freeform 25"/>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30"/>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2">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2">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31">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1162738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7437351" y="2358087"/>
            <a:ext cx="3690040" cy="1997644"/>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6203807">
            <a:off x="17437610" y="4770469"/>
            <a:ext cx="3176684" cy="303593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740265" y="1203803"/>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Principles of Naturalism </a:t>
            </a:r>
            <a:endParaRPr lang="en-US" sz="8600" dirty="0">
              <a:solidFill>
                <a:srgbClr val="4DACC4"/>
              </a:solidFill>
              <a:latin typeface="Railey"/>
              <a:ea typeface="Railey"/>
              <a:cs typeface="Railey"/>
              <a:sym typeface="Railey"/>
            </a:endParaRPr>
          </a:p>
        </p:txBody>
      </p:sp>
      <p:sp>
        <p:nvSpPr>
          <p:cNvPr id="11" name="TextBox 11"/>
          <p:cNvSpPr txBox="1"/>
          <p:nvPr/>
        </p:nvSpPr>
        <p:spPr>
          <a:xfrm>
            <a:off x="1369103" y="2628900"/>
            <a:ext cx="16696851" cy="3991477"/>
          </a:xfrm>
          <a:prstGeom prst="rect">
            <a:avLst/>
          </a:prstGeom>
        </p:spPr>
        <p:txBody>
          <a:bodyPr wrap="square" lIns="0" tIns="0" rIns="0" bIns="0" rtlCol="0" anchor="t">
            <a:spAutoFit/>
          </a:bodyPr>
          <a:lstStyle/>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Belief </a:t>
            </a:r>
            <a:r>
              <a:rPr lang="en-US" sz="3000" b="1" spc="60" dirty="0">
                <a:solidFill>
                  <a:srgbClr val="FF0000"/>
                </a:solidFill>
                <a:latin typeface="Nunito Bold"/>
                <a:ea typeface="Nunito Bold"/>
                <a:cs typeface="Nunito Bold"/>
                <a:sym typeface="Nunito Bold"/>
              </a:rPr>
              <a:t>in nature: </a:t>
            </a:r>
            <a:r>
              <a:rPr lang="en-US" sz="3000" b="1" spc="60" dirty="0">
                <a:solidFill>
                  <a:srgbClr val="4DACC4"/>
                </a:solidFill>
                <a:latin typeface="Nunito Bold"/>
                <a:ea typeface="Nunito Bold"/>
                <a:cs typeface="Nunito Bold"/>
                <a:sym typeface="Nunito Bold"/>
              </a:rPr>
              <a:t>Nature is great and powerful and delimits all the capacities o an individual human being. There is no reality beyond nature. Everything is nature and nature is everything. Naturalism regards nature as the ultimate reality</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Man-a </a:t>
            </a:r>
            <a:r>
              <a:rPr lang="en-US" sz="3000" b="1" spc="60" dirty="0">
                <a:solidFill>
                  <a:srgbClr val="FF0000"/>
                </a:solidFill>
                <a:latin typeface="Nunito Bold"/>
                <a:ea typeface="Nunito Bold"/>
                <a:cs typeface="Nunito Bold"/>
                <a:sym typeface="Nunito Bold"/>
              </a:rPr>
              <a:t>supreme product: </a:t>
            </a:r>
            <a:r>
              <a:rPr lang="en-US" sz="3000" b="1" spc="60" dirty="0">
                <a:solidFill>
                  <a:srgbClr val="4DACC4"/>
                </a:solidFill>
                <a:latin typeface="Nunito Bold"/>
                <a:ea typeface="Nunito Bold"/>
                <a:cs typeface="Nunito Bold"/>
                <a:sym typeface="Nunito Bold"/>
              </a:rPr>
              <a:t>Naturalists consider man as the supreme creation of nature. He maybe termed as the supreme and superior </a:t>
            </a:r>
            <a:r>
              <a:rPr lang="en-US" sz="3000" b="1" spc="60" dirty="0" smtClean="0">
                <a:solidFill>
                  <a:srgbClr val="4DACC4"/>
                </a:solidFill>
                <a:latin typeface="Nunito Bold"/>
                <a:ea typeface="Nunito Bold"/>
                <a:cs typeface="Nunito Bold"/>
                <a:sym typeface="Nunito Bold"/>
              </a:rPr>
              <a:t>animal.</a:t>
            </a:r>
          </a:p>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Belief </a:t>
            </a:r>
            <a:r>
              <a:rPr lang="en-US" sz="3000" b="1" spc="60" dirty="0">
                <a:solidFill>
                  <a:srgbClr val="FF0000"/>
                </a:solidFill>
                <a:latin typeface="Nunito Bold"/>
                <a:ea typeface="Nunito Bold"/>
                <a:cs typeface="Nunito Bold"/>
                <a:sym typeface="Nunito Bold"/>
              </a:rPr>
              <a:t>in science: </a:t>
            </a:r>
            <a:r>
              <a:rPr lang="en-US" sz="3000" b="1" spc="60" dirty="0">
                <a:solidFill>
                  <a:srgbClr val="4DACC4"/>
                </a:solidFill>
                <a:latin typeface="Nunito Bold"/>
                <a:ea typeface="Nunito Bold"/>
                <a:cs typeface="Nunito Bold"/>
                <a:sym typeface="Nunito Bold"/>
              </a:rPr>
              <a:t>Naturalism stresses the study of science subjects only. It believes that scientific knowledge is real and final. According to the naturalists the knowledge which is obtained from experience and experimentation </a:t>
            </a:r>
            <a:r>
              <a:rPr lang="en-US" sz="3000" b="1" spc="60" dirty="0" smtClean="0">
                <a:solidFill>
                  <a:srgbClr val="4DACC4"/>
                </a:solidFill>
                <a:latin typeface="Nunito Bold"/>
                <a:ea typeface="Nunito Bold"/>
                <a:cs typeface="Nunito Bold"/>
                <a:sym typeface="Nunito Bold"/>
              </a:rPr>
              <a:t>is real. </a:t>
            </a:r>
            <a:endParaRPr lang="en-US" sz="3000" b="1" spc="60" dirty="0">
              <a:solidFill>
                <a:srgbClr val="4DACC4"/>
              </a:solidFill>
              <a:latin typeface="Nunito Bold"/>
              <a:ea typeface="Nunito Bold"/>
              <a:cs typeface="Nunito Bold"/>
              <a:sym typeface="Nunito Bold"/>
            </a:endParaRPr>
          </a:p>
        </p:txBody>
      </p:sp>
      <p:sp>
        <p:nvSpPr>
          <p:cNvPr id="12" name="Freeform 12"/>
          <p:cNvSpPr/>
          <p:nvPr/>
        </p:nvSpPr>
        <p:spPr>
          <a:xfrm>
            <a:off x="6998004" y="6916114"/>
            <a:ext cx="4127196" cy="2765521"/>
          </a:xfrm>
          <a:custGeom>
            <a:avLst/>
            <a:gdLst/>
            <a:ahLst/>
            <a:cxnLst/>
            <a:rect l="l" t="t" r="r" b="b"/>
            <a:pathLst>
              <a:path w="4291992" h="3444324">
                <a:moveTo>
                  <a:pt x="0" y="0"/>
                </a:moveTo>
                <a:lnTo>
                  <a:pt x="4291992" y="0"/>
                </a:lnTo>
                <a:lnTo>
                  <a:pt x="4291992" y="3444324"/>
                </a:lnTo>
                <a:lnTo>
                  <a:pt x="0" y="34443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1736605" y="7043171"/>
            <a:ext cx="5073972" cy="2638465"/>
          </a:xfrm>
          <a:custGeom>
            <a:avLst/>
            <a:gdLst/>
            <a:ahLst/>
            <a:cxnLst/>
            <a:rect l="l" t="t" r="r" b="b"/>
            <a:pathLst>
              <a:path w="5073972" h="2638465">
                <a:moveTo>
                  <a:pt x="0" y="0"/>
                </a:moveTo>
                <a:lnTo>
                  <a:pt x="5073972" y="0"/>
                </a:lnTo>
                <a:lnTo>
                  <a:pt x="5073972" y="2638465"/>
                </a:lnTo>
                <a:lnTo>
                  <a:pt x="0" y="2638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2434072" y="6783133"/>
            <a:ext cx="4094692" cy="3024954"/>
          </a:xfrm>
          <a:custGeom>
            <a:avLst/>
            <a:gdLst/>
            <a:ahLst/>
            <a:cxnLst/>
            <a:rect l="l" t="t" r="r" b="b"/>
            <a:pathLst>
              <a:path w="4094692" h="3024954">
                <a:moveTo>
                  <a:pt x="0" y="0"/>
                </a:moveTo>
                <a:lnTo>
                  <a:pt x="4094692" y="0"/>
                </a:lnTo>
                <a:lnTo>
                  <a:pt x="4094692" y="3024954"/>
                </a:lnTo>
                <a:lnTo>
                  <a:pt x="0" y="302495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8" name="Freeform 18"/>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9" name="Freeform 19"/>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1">
              <a:extLst>
                <a:ext uri="{96DAC541-7B7A-43D3-8B79-37D633B846F1}">
                  <asvg:svgBlip xmlns="" xmlns:asvg="http://schemas.microsoft.com/office/drawing/2016/SVG/main" r:embed="rId26"/>
                </a:ext>
              </a:extLst>
            </a:blip>
            <a:stretch>
              <a:fillRect/>
            </a:stretch>
          </a:blipFill>
        </p:spPr>
      </p:sp>
      <p:sp>
        <p:nvSpPr>
          <p:cNvPr id="20" name="Freeform 20"/>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
        <p:nvSpPr>
          <p:cNvPr id="22" name="Freeform 22"/>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6" name="Freeform 26"/>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8" name="Freeform 28"/>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7797482" y="2556076"/>
            <a:ext cx="3277530" cy="1894930"/>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740265" y="1203803"/>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Principles of Naturalism </a:t>
            </a:r>
            <a:endParaRPr lang="en-US" sz="8600" dirty="0">
              <a:solidFill>
                <a:srgbClr val="4DACC4"/>
              </a:solidFill>
              <a:latin typeface="Railey"/>
              <a:ea typeface="Railey"/>
              <a:cs typeface="Railey"/>
              <a:sym typeface="Railey"/>
            </a:endParaRPr>
          </a:p>
        </p:txBody>
      </p:sp>
      <p:sp>
        <p:nvSpPr>
          <p:cNvPr id="11" name="TextBox 11"/>
          <p:cNvSpPr txBox="1"/>
          <p:nvPr/>
        </p:nvSpPr>
        <p:spPr>
          <a:xfrm>
            <a:off x="1369103" y="2628900"/>
            <a:ext cx="16696851" cy="5001369"/>
          </a:xfrm>
          <a:prstGeom prst="rect">
            <a:avLst/>
          </a:prstGeom>
        </p:spPr>
        <p:txBody>
          <a:bodyPr wrap="square" lIns="0" tIns="0" rIns="0" bIns="0" rtlCol="0" anchor="t">
            <a:spAutoFit/>
          </a:bodyPr>
          <a:lstStyle/>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Belief </a:t>
            </a:r>
            <a:r>
              <a:rPr lang="en-US" sz="3000" b="1" spc="60" dirty="0">
                <a:solidFill>
                  <a:srgbClr val="FF0000"/>
                </a:solidFill>
                <a:latin typeface="Nunito Bold"/>
                <a:ea typeface="Nunito Bold"/>
                <a:cs typeface="Nunito Bold"/>
                <a:sym typeface="Nunito Bold"/>
              </a:rPr>
              <a:t>in material: </a:t>
            </a:r>
            <a:r>
              <a:rPr lang="en-US" sz="3000" b="1" spc="60" dirty="0">
                <a:solidFill>
                  <a:srgbClr val="4DACC4"/>
                </a:solidFill>
                <a:latin typeface="Nunito Bold"/>
                <a:ea typeface="Nunito Bold"/>
                <a:cs typeface="Nunito Bold"/>
                <a:sym typeface="Nunito Bold"/>
              </a:rPr>
              <a:t>The real world is the material world and the material world is the real world. It is so because the matter can be experienced by our senses. But the soul, spirit or God cannot be experienced by our senses. Therefore, they are not real. Naturalists believe only in what is real</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Man-a </a:t>
            </a:r>
            <a:r>
              <a:rPr lang="en-US" sz="3000" b="1" spc="60" dirty="0">
                <a:solidFill>
                  <a:srgbClr val="FF0000"/>
                </a:solidFill>
                <a:latin typeface="Nunito Bold"/>
                <a:ea typeface="Nunito Bold"/>
                <a:cs typeface="Nunito Bold"/>
                <a:sym typeface="Nunito Bold"/>
              </a:rPr>
              <a:t>machine: </a:t>
            </a:r>
            <a:r>
              <a:rPr lang="en-US" sz="3000" b="1" spc="60" dirty="0">
                <a:solidFill>
                  <a:srgbClr val="4DACC4"/>
                </a:solidFill>
                <a:latin typeface="Nunito Bold"/>
                <a:ea typeface="Nunito Bold"/>
                <a:cs typeface="Nunito Bold"/>
                <a:sym typeface="Nunito Bold"/>
              </a:rPr>
              <a:t>The universe or world is a huge machine. Man is also a part of this huge machine and a complete machine in himself</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No </a:t>
            </a:r>
            <a:r>
              <a:rPr lang="en-US" sz="3000" b="1" spc="60" dirty="0">
                <a:solidFill>
                  <a:srgbClr val="FF0000"/>
                </a:solidFill>
                <a:latin typeface="Nunito Bold"/>
                <a:ea typeface="Nunito Bold"/>
                <a:cs typeface="Nunito Bold"/>
                <a:sym typeface="Nunito Bold"/>
              </a:rPr>
              <a:t>faith in soul: </a:t>
            </a:r>
            <a:r>
              <a:rPr lang="en-US" sz="3000" b="1" spc="60" dirty="0">
                <a:solidFill>
                  <a:srgbClr val="4DACC4"/>
                </a:solidFill>
                <a:latin typeface="Nunito Bold"/>
                <a:ea typeface="Nunito Bold"/>
                <a:cs typeface="Nunito Bold"/>
                <a:sym typeface="Nunito Bold"/>
              </a:rPr>
              <a:t>Naturalists do not have any faith in soul or spirit/According to them, God, soul, mind, heaven, hell, freedom of will, moral values, prayer and wonders are illusions. Human life is interpreted in terms of matter only</a:t>
            </a:r>
            <a:r>
              <a:rPr lang="en-US" sz="3000" b="1" spc="60" dirty="0" smtClean="0">
                <a:solidFill>
                  <a:srgbClr val="4DACC4"/>
                </a:solidFill>
                <a:latin typeface="Nunito Bold"/>
                <a:ea typeface="Nunito Bold"/>
                <a:cs typeface="Nunito Bold"/>
                <a:sym typeface="Nunito Bold"/>
              </a:rPr>
              <a:t>.</a:t>
            </a:r>
            <a:endParaRPr lang="en-US" sz="3000" b="1" spc="60" dirty="0">
              <a:solidFill>
                <a:srgbClr val="4DACC4"/>
              </a:solidFill>
              <a:latin typeface="Nunito Bold"/>
              <a:ea typeface="Nunito Bold"/>
              <a:cs typeface="Nunito Bold"/>
              <a:sym typeface="Nunito Bold"/>
            </a:endParaRPr>
          </a:p>
          <a:p>
            <a:pPr>
              <a:lnSpc>
                <a:spcPts val="3900"/>
              </a:lnSpc>
            </a:pPr>
            <a:endParaRPr lang="en-US" sz="3000" b="1" spc="60" dirty="0">
              <a:solidFill>
                <a:srgbClr val="4DACC4"/>
              </a:solidFill>
              <a:latin typeface="Nunito Bold"/>
              <a:ea typeface="Nunito Bold"/>
              <a:cs typeface="Nunito Bold"/>
              <a:sym typeface="Nunito Bold"/>
            </a:endParaRPr>
          </a:p>
        </p:txBody>
      </p:sp>
      <p:sp>
        <p:nvSpPr>
          <p:cNvPr id="12" name="Freeform 12"/>
          <p:cNvSpPr/>
          <p:nvPr/>
        </p:nvSpPr>
        <p:spPr>
          <a:xfrm>
            <a:off x="7467600" y="7630269"/>
            <a:ext cx="3657600" cy="2051366"/>
          </a:xfrm>
          <a:custGeom>
            <a:avLst/>
            <a:gdLst/>
            <a:ahLst/>
            <a:cxnLst/>
            <a:rect l="l" t="t" r="r" b="b"/>
            <a:pathLst>
              <a:path w="4291992" h="3444324">
                <a:moveTo>
                  <a:pt x="0" y="0"/>
                </a:moveTo>
                <a:lnTo>
                  <a:pt x="4291992" y="0"/>
                </a:lnTo>
                <a:lnTo>
                  <a:pt x="4291992" y="3444324"/>
                </a:lnTo>
                <a:lnTo>
                  <a:pt x="0" y="34443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1736605" y="7043171"/>
            <a:ext cx="5073972" cy="2638465"/>
          </a:xfrm>
          <a:custGeom>
            <a:avLst/>
            <a:gdLst/>
            <a:ahLst/>
            <a:cxnLst/>
            <a:rect l="l" t="t" r="r" b="b"/>
            <a:pathLst>
              <a:path w="5073972" h="2638465">
                <a:moveTo>
                  <a:pt x="0" y="0"/>
                </a:moveTo>
                <a:lnTo>
                  <a:pt x="5073972" y="0"/>
                </a:lnTo>
                <a:lnTo>
                  <a:pt x="5073972" y="2638465"/>
                </a:lnTo>
                <a:lnTo>
                  <a:pt x="0" y="2638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2740264" y="7355095"/>
            <a:ext cx="3788499" cy="2452991"/>
          </a:xfrm>
          <a:custGeom>
            <a:avLst/>
            <a:gdLst/>
            <a:ahLst/>
            <a:cxnLst/>
            <a:rect l="l" t="t" r="r" b="b"/>
            <a:pathLst>
              <a:path w="4094692" h="3024954">
                <a:moveTo>
                  <a:pt x="0" y="0"/>
                </a:moveTo>
                <a:lnTo>
                  <a:pt x="4094692" y="0"/>
                </a:lnTo>
                <a:lnTo>
                  <a:pt x="4094692" y="3024954"/>
                </a:lnTo>
                <a:lnTo>
                  <a:pt x="0" y="302495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8" name="Freeform 18"/>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9" name="Freeform 19"/>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1">
              <a:extLst>
                <a:ext uri="{96DAC541-7B7A-43D3-8B79-37D633B846F1}">
                  <asvg:svgBlip xmlns="" xmlns:asvg="http://schemas.microsoft.com/office/drawing/2016/SVG/main" r:embed="rId26"/>
                </a:ext>
              </a:extLst>
            </a:blip>
            <a:stretch>
              <a:fillRect/>
            </a:stretch>
          </a:blipFill>
        </p:spPr>
      </p:sp>
      <p:sp>
        <p:nvSpPr>
          <p:cNvPr id="20" name="Freeform 20"/>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
        <p:nvSpPr>
          <p:cNvPr id="22" name="Freeform 22"/>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6" name="Freeform 26"/>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8" name="Freeform 28"/>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Tree>
    <p:extLst>
      <p:ext uri="{BB962C8B-B14F-4D97-AF65-F5344CB8AC3E}">
        <p14:creationId xmlns:p14="http://schemas.microsoft.com/office/powerpoint/2010/main" val="576596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7797482" y="2556076"/>
            <a:ext cx="3277530" cy="1894930"/>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698606">
            <a:off x="-2788989" y="5299187"/>
            <a:ext cx="3680398" cy="3861958"/>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740265" y="1203803"/>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Principles of Naturalism </a:t>
            </a:r>
            <a:endParaRPr lang="en-US" sz="8600" dirty="0">
              <a:solidFill>
                <a:srgbClr val="4DACC4"/>
              </a:solidFill>
              <a:latin typeface="Railey"/>
              <a:ea typeface="Railey"/>
              <a:cs typeface="Railey"/>
              <a:sym typeface="Railey"/>
            </a:endParaRPr>
          </a:p>
        </p:txBody>
      </p:sp>
      <p:sp>
        <p:nvSpPr>
          <p:cNvPr id="11" name="TextBox 11"/>
          <p:cNvSpPr txBox="1"/>
          <p:nvPr/>
        </p:nvSpPr>
        <p:spPr>
          <a:xfrm>
            <a:off x="1369103" y="2628900"/>
            <a:ext cx="16696851" cy="5501506"/>
          </a:xfrm>
          <a:prstGeom prst="rect">
            <a:avLst/>
          </a:prstGeom>
        </p:spPr>
        <p:txBody>
          <a:bodyPr wrap="square" lIns="0" tIns="0" rIns="0" bIns="0" rtlCol="0" anchor="t">
            <a:spAutoFit/>
          </a:bodyPr>
          <a:lstStyle/>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Unchangeable </a:t>
            </a:r>
            <a:r>
              <a:rPr lang="en-US" sz="3000" b="1" spc="60" dirty="0">
                <a:solidFill>
                  <a:srgbClr val="FF0000"/>
                </a:solidFill>
                <a:latin typeface="Nunito Bold"/>
                <a:ea typeface="Nunito Bold"/>
                <a:cs typeface="Nunito Bold"/>
                <a:sym typeface="Nunito Bold"/>
              </a:rPr>
              <a:t>laws of nature: </a:t>
            </a:r>
            <a:r>
              <a:rPr lang="en-US" sz="3000" b="1" spc="60" dirty="0">
                <a:solidFill>
                  <a:srgbClr val="4DACC4"/>
                </a:solidFill>
                <a:latin typeface="Nunito Bold"/>
                <a:ea typeface="Nunito Bold"/>
                <a:cs typeface="Nunito Bold"/>
                <a:sym typeface="Nunito Bold"/>
              </a:rPr>
              <a:t>Laws of nature which govern the whole universe are unchangeable. They explain all the events and occurrences of the </a:t>
            </a:r>
            <a:r>
              <a:rPr lang="en-US" sz="3000" b="1" spc="60" dirty="0" smtClean="0">
                <a:solidFill>
                  <a:srgbClr val="4DACC4"/>
                </a:solidFill>
                <a:latin typeface="Nunito Bold"/>
                <a:ea typeface="Nunito Bold"/>
                <a:cs typeface="Nunito Bold"/>
                <a:sym typeface="Nunito Bold"/>
              </a:rPr>
              <a:t>world.</a:t>
            </a:r>
            <a:endParaRPr lang="en-US" sz="3000" b="1" spc="60" dirty="0">
              <a:solidFill>
                <a:srgbClr val="4DACC4"/>
              </a:solidFill>
              <a:latin typeface="Nunito Bold"/>
              <a:ea typeface="Nunito Bold"/>
              <a:cs typeface="Nunito Bold"/>
              <a:sym typeface="Nunito Bold"/>
            </a:endParaRPr>
          </a:p>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Nature </a:t>
            </a:r>
            <a:r>
              <a:rPr lang="en-US" sz="3000" b="1" spc="60" dirty="0">
                <a:solidFill>
                  <a:srgbClr val="FF0000"/>
                </a:solidFill>
                <a:latin typeface="Nunito Bold"/>
                <a:ea typeface="Nunito Bold"/>
                <a:cs typeface="Nunito Bold"/>
                <a:sym typeface="Nunito Bold"/>
              </a:rPr>
              <a:t>is good: </a:t>
            </a:r>
            <a:r>
              <a:rPr lang="en-US" sz="3000" b="1" spc="60" dirty="0">
                <a:solidFill>
                  <a:srgbClr val="4DACC4"/>
                </a:solidFill>
                <a:latin typeface="Nunito Bold"/>
                <a:ea typeface="Nunito Bold"/>
                <a:cs typeface="Nunito Bold"/>
                <a:sym typeface="Nunito Bold"/>
              </a:rPr>
              <a:t>Naturalists believe that nature is good and society is full of </a:t>
            </a:r>
            <a:r>
              <a:rPr lang="en-US" sz="3000" b="1" spc="60" dirty="0" smtClean="0">
                <a:solidFill>
                  <a:srgbClr val="4DACC4"/>
                </a:solidFill>
                <a:latin typeface="Nunito Bold"/>
                <a:ea typeface="Nunito Bold"/>
                <a:cs typeface="Nunito Bold"/>
                <a:sym typeface="Nunito Bold"/>
              </a:rPr>
              <a:t>evils. They </a:t>
            </a:r>
            <a:r>
              <a:rPr lang="en-US" sz="3000" b="1" spc="60" dirty="0">
                <a:solidFill>
                  <a:srgbClr val="4DACC4"/>
                </a:solidFill>
                <a:latin typeface="Nunito Bold"/>
                <a:ea typeface="Nunito Bold"/>
                <a:cs typeface="Nunito Bold"/>
                <a:sym typeface="Nunito Bold"/>
              </a:rPr>
              <a:t>think that everything that comes to us from nature is good but it degenerates in the hands of man</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Wingdings" pitchFamily="2" charset="2"/>
              <a:buChar char="§"/>
            </a:pPr>
            <a:r>
              <a:rPr lang="en-US" sz="3000" b="1" spc="60" dirty="0">
                <a:solidFill>
                  <a:srgbClr val="FF0000"/>
                </a:solidFill>
                <a:latin typeface="Nunito Bold"/>
                <a:ea typeface="Nunito Bold"/>
                <a:cs typeface="Nunito Bold"/>
                <a:sym typeface="Nunito Bold"/>
              </a:rPr>
              <a:t>Equality: </a:t>
            </a:r>
            <a:r>
              <a:rPr lang="en-US" sz="3000" b="1" spc="60" dirty="0">
                <a:solidFill>
                  <a:srgbClr val="4DACC4"/>
                </a:solidFill>
                <a:latin typeface="Nunito Bold"/>
                <a:ea typeface="Nunito Bold"/>
                <a:cs typeface="Nunito Bold"/>
                <a:sym typeface="Nunito Bold"/>
              </a:rPr>
              <a:t>According to the naturalists, in the natural order of things all human beings are equal</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Wingdings" pitchFamily="2" charset="2"/>
              <a:buChar char="§"/>
            </a:pPr>
            <a:r>
              <a:rPr lang="en-US" sz="3000" b="1" spc="60" dirty="0" smtClean="0">
                <a:solidFill>
                  <a:srgbClr val="FF0000"/>
                </a:solidFill>
                <a:latin typeface="Nunito Bold"/>
                <a:ea typeface="Nunito Bold"/>
                <a:cs typeface="Nunito Bold"/>
                <a:sym typeface="Nunito Bold"/>
              </a:rPr>
              <a:t>Nature </a:t>
            </a:r>
            <a:r>
              <a:rPr lang="en-US" sz="3000" b="1" spc="60" dirty="0">
                <a:solidFill>
                  <a:srgbClr val="FF0000"/>
                </a:solidFill>
                <a:latin typeface="Nunito Bold"/>
                <a:ea typeface="Nunito Bold"/>
                <a:cs typeface="Nunito Bold"/>
                <a:sym typeface="Nunito Bold"/>
              </a:rPr>
              <a:t>of values: </a:t>
            </a:r>
            <a:r>
              <a:rPr lang="en-US" sz="3000" b="1" spc="60" dirty="0">
                <a:solidFill>
                  <a:srgbClr val="4DACC4"/>
                </a:solidFill>
                <a:latin typeface="Nunito Bold"/>
                <a:ea typeface="Nunito Bold"/>
                <a:cs typeface="Nunito Bold"/>
                <a:sym typeface="Nunito Bold"/>
              </a:rPr>
              <a:t>All values are created in terms of specific needs and purposes. They are the outcome of the conditions of human life.</a:t>
            </a:r>
            <a:endParaRPr lang="en-US" sz="3000" b="1" spc="60" dirty="0" smtClean="0">
              <a:solidFill>
                <a:srgbClr val="4DACC4"/>
              </a:solidFill>
              <a:latin typeface="Nunito Bold"/>
              <a:ea typeface="Nunito Bold"/>
              <a:cs typeface="Nunito Bold"/>
              <a:sym typeface="Nunito Bold"/>
            </a:endParaRPr>
          </a:p>
          <a:p>
            <a:pPr>
              <a:lnSpc>
                <a:spcPts val="3900"/>
              </a:lnSpc>
            </a:pPr>
            <a:endParaRPr lang="en-US" sz="3000" b="1" spc="60" dirty="0">
              <a:solidFill>
                <a:srgbClr val="4DACC4"/>
              </a:solidFill>
              <a:latin typeface="Nunito Bold"/>
              <a:ea typeface="Nunito Bold"/>
              <a:cs typeface="Nunito Bold"/>
              <a:sym typeface="Nunito Bold"/>
            </a:endParaRPr>
          </a:p>
          <a:p>
            <a:pPr>
              <a:lnSpc>
                <a:spcPts val="3900"/>
              </a:lnSpc>
            </a:pPr>
            <a:endParaRPr lang="en-US" sz="3000" b="1" spc="60" dirty="0">
              <a:solidFill>
                <a:srgbClr val="4DACC4"/>
              </a:solidFill>
              <a:latin typeface="Nunito Bold"/>
              <a:ea typeface="Nunito Bold"/>
              <a:cs typeface="Nunito Bold"/>
              <a:sym typeface="Nunito Bold"/>
            </a:endParaRPr>
          </a:p>
        </p:txBody>
      </p:sp>
      <p:sp>
        <p:nvSpPr>
          <p:cNvPr id="12" name="Freeform 12"/>
          <p:cNvSpPr/>
          <p:nvPr/>
        </p:nvSpPr>
        <p:spPr>
          <a:xfrm>
            <a:off x="7467600" y="7630269"/>
            <a:ext cx="3657600" cy="2051366"/>
          </a:xfrm>
          <a:custGeom>
            <a:avLst/>
            <a:gdLst/>
            <a:ahLst/>
            <a:cxnLst/>
            <a:rect l="l" t="t" r="r" b="b"/>
            <a:pathLst>
              <a:path w="4291992" h="3444324">
                <a:moveTo>
                  <a:pt x="0" y="0"/>
                </a:moveTo>
                <a:lnTo>
                  <a:pt x="4291992" y="0"/>
                </a:lnTo>
                <a:lnTo>
                  <a:pt x="4291992" y="3444324"/>
                </a:lnTo>
                <a:lnTo>
                  <a:pt x="0" y="34443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1736605" y="7043171"/>
            <a:ext cx="5073972" cy="2638465"/>
          </a:xfrm>
          <a:custGeom>
            <a:avLst/>
            <a:gdLst/>
            <a:ahLst/>
            <a:cxnLst/>
            <a:rect l="l" t="t" r="r" b="b"/>
            <a:pathLst>
              <a:path w="5073972" h="2638465">
                <a:moveTo>
                  <a:pt x="0" y="0"/>
                </a:moveTo>
                <a:lnTo>
                  <a:pt x="5073972" y="0"/>
                </a:lnTo>
                <a:lnTo>
                  <a:pt x="5073972" y="2638465"/>
                </a:lnTo>
                <a:lnTo>
                  <a:pt x="0" y="2638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2740264" y="7355095"/>
            <a:ext cx="3788499" cy="2452991"/>
          </a:xfrm>
          <a:custGeom>
            <a:avLst/>
            <a:gdLst/>
            <a:ahLst/>
            <a:cxnLst/>
            <a:rect l="l" t="t" r="r" b="b"/>
            <a:pathLst>
              <a:path w="4094692" h="3024954">
                <a:moveTo>
                  <a:pt x="0" y="0"/>
                </a:moveTo>
                <a:lnTo>
                  <a:pt x="4094692" y="0"/>
                </a:lnTo>
                <a:lnTo>
                  <a:pt x="4094692" y="3024954"/>
                </a:lnTo>
                <a:lnTo>
                  <a:pt x="0" y="302495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8" name="Freeform 18"/>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9" name="Freeform 19"/>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1">
              <a:extLst>
                <a:ext uri="{96DAC541-7B7A-43D3-8B79-37D633B846F1}">
                  <asvg:svgBlip xmlns="" xmlns:asvg="http://schemas.microsoft.com/office/drawing/2016/SVG/main" r:embed="rId26"/>
                </a:ext>
              </a:extLst>
            </a:blip>
            <a:stretch>
              <a:fillRect/>
            </a:stretch>
          </a:blipFill>
        </p:spPr>
      </p:sp>
      <p:sp>
        <p:nvSpPr>
          <p:cNvPr id="20" name="Freeform 20"/>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
        <p:nvSpPr>
          <p:cNvPr id="22" name="Freeform 22"/>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6" name="Freeform 26"/>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8" name="Freeform 28"/>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Tree>
    <p:extLst>
      <p:ext uri="{BB962C8B-B14F-4D97-AF65-F5344CB8AC3E}">
        <p14:creationId xmlns:p14="http://schemas.microsoft.com/office/powerpoint/2010/main" val="4002977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7797482" y="2556076"/>
            <a:ext cx="3277530" cy="1894930"/>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698606">
            <a:off x="-2788989" y="5299187"/>
            <a:ext cx="3680398" cy="3861958"/>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740265" y="1203803"/>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Principles of Naturalism </a:t>
            </a:r>
            <a:endParaRPr lang="en-US" sz="8600" dirty="0">
              <a:solidFill>
                <a:srgbClr val="4DACC4"/>
              </a:solidFill>
              <a:latin typeface="Railey"/>
              <a:ea typeface="Railey"/>
              <a:cs typeface="Railey"/>
              <a:sym typeface="Railey"/>
            </a:endParaRPr>
          </a:p>
        </p:txBody>
      </p:sp>
      <p:sp>
        <p:nvSpPr>
          <p:cNvPr id="11" name="TextBox 11"/>
          <p:cNvSpPr txBox="1"/>
          <p:nvPr/>
        </p:nvSpPr>
        <p:spPr>
          <a:xfrm>
            <a:off x="1369103" y="2628900"/>
            <a:ext cx="16696851" cy="5001369"/>
          </a:xfrm>
          <a:prstGeom prst="rect">
            <a:avLst/>
          </a:prstGeom>
        </p:spPr>
        <p:txBody>
          <a:bodyPr wrap="square" lIns="0" tIns="0" rIns="0" bIns="0" rtlCol="0" anchor="t">
            <a:spAutoFit/>
          </a:bodyPr>
          <a:lstStyle/>
          <a:p>
            <a:pPr>
              <a:lnSpc>
                <a:spcPts val="3900"/>
              </a:lnSpc>
            </a:pPr>
            <a:r>
              <a:rPr lang="en-US" sz="3000" b="1" spc="60" dirty="0">
                <a:solidFill>
                  <a:srgbClr val="FF0000"/>
                </a:solidFill>
                <a:latin typeface="Nunito Bold"/>
                <a:ea typeface="Nunito Bold"/>
                <a:cs typeface="Nunito Bold"/>
                <a:sym typeface="Nunito Bold"/>
              </a:rPr>
              <a:t>Man creates society: </a:t>
            </a:r>
            <a:r>
              <a:rPr lang="en-US" sz="3000" b="1" spc="60" dirty="0">
                <a:solidFill>
                  <a:srgbClr val="4DACC4"/>
                </a:solidFill>
                <a:latin typeface="Nunito Bold"/>
                <a:ea typeface="Nunito Bold"/>
                <a:cs typeface="Nunito Bold"/>
                <a:sym typeface="Nunito Bold"/>
              </a:rPr>
              <a:t>Naturalists advocate </a:t>
            </a:r>
            <a:r>
              <a:rPr lang="en-US" sz="3000" b="1" spc="60" dirty="0" smtClean="0">
                <a:solidFill>
                  <a:srgbClr val="4DACC4"/>
                </a:solidFill>
                <a:latin typeface="Nunito Bold"/>
                <a:ea typeface="Nunito Bold"/>
                <a:cs typeface="Nunito Bold"/>
                <a:sym typeface="Nunito Bold"/>
              </a:rPr>
              <a:t>the development </a:t>
            </a:r>
            <a:r>
              <a:rPr lang="en-US" sz="3000" b="1" spc="60" dirty="0">
                <a:solidFill>
                  <a:srgbClr val="4DACC4"/>
                </a:solidFill>
                <a:latin typeface="Nunito Bold"/>
                <a:ea typeface="Nunito Bold"/>
                <a:cs typeface="Nunito Bold"/>
                <a:sym typeface="Nunito Bold"/>
              </a:rPr>
              <a:t>of the society. They regard man as a social animal. He must live in the society. He creates society to </a:t>
            </a:r>
            <a:r>
              <a:rPr lang="en-US" sz="3000" b="1" spc="60" dirty="0" smtClean="0">
                <a:solidFill>
                  <a:srgbClr val="4DACC4"/>
                </a:solidFill>
                <a:latin typeface="Nunito Bold"/>
                <a:ea typeface="Nunito Bold"/>
                <a:cs typeface="Nunito Bold"/>
                <a:sym typeface="Nunito Bold"/>
              </a:rPr>
              <a:t>fulfill </a:t>
            </a:r>
            <a:r>
              <a:rPr lang="en-US" sz="3000" b="1" spc="60" dirty="0">
                <a:solidFill>
                  <a:srgbClr val="4DACC4"/>
                </a:solidFill>
                <a:latin typeface="Nunito Bold"/>
                <a:ea typeface="Nunito Bold"/>
                <a:cs typeface="Nunito Bold"/>
                <a:sym typeface="Nunito Bold"/>
              </a:rPr>
              <a:t>his requirements. He adjusts and changes the environment according to his </a:t>
            </a:r>
            <a:r>
              <a:rPr lang="en-US" sz="3000" b="1" spc="60" dirty="0" smtClean="0">
                <a:solidFill>
                  <a:srgbClr val="4DACC4"/>
                </a:solidFill>
                <a:latin typeface="Nunito Bold"/>
                <a:ea typeface="Nunito Bold"/>
                <a:cs typeface="Nunito Bold"/>
                <a:sym typeface="Nunito Bold"/>
              </a:rPr>
              <a:t>needs.</a:t>
            </a:r>
          </a:p>
          <a:p>
            <a:pPr>
              <a:lnSpc>
                <a:spcPts val="3900"/>
              </a:lnSpc>
            </a:pPr>
            <a:r>
              <a:rPr lang="en-US" sz="3000" b="1" spc="60" dirty="0" smtClean="0">
                <a:solidFill>
                  <a:srgbClr val="FF0000"/>
                </a:solidFill>
                <a:latin typeface="Nunito Bold"/>
                <a:ea typeface="Nunito Bold"/>
                <a:cs typeface="Nunito Bold"/>
                <a:sym typeface="Nunito Bold"/>
              </a:rPr>
              <a:t>Senses </a:t>
            </a:r>
            <a:r>
              <a:rPr lang="en-US" sz="3000" b="1" spc="60" dirty="0">
                <a:solidFill>
                  <a:srgbClr val="FF0000"/>
                </a:solidFill>
                <a:latin typeface="Nunito Bold"/>
                <a:ea typeface="Nunito Bold"/>
                <a:cs typeface="Nunito Bold"/>
                <a:sym typeface="Nunito Bold"/>
              </a:rPr>
              <a:t>gateway of knowledge: </a:t>
            </a:r>
            <a:r>
              <a:rPr lang="en-US" sz="3000" b="1" spc="60" dirty="0">
                <a:solidFill>
                  <a:srgbClr val="4DACC4"/>
                </a:solidFill>
                <a:latin typeface="Nunito Bold"/>
                <a:ea typeface="Nunito Bold"/>
                <a:cs typeface="Nunito Bold"/>
                <a:sym typeface="Nunito Bold"/>
              </a:rPr>
              <a:t>Naturalists believe that all knowledge comes through the senses, that is, eye, ear, nose, tongue and skin. Knowledge acquired through these senses is more lasting than that acquired through books</a:t>
            </a:r>
            <a:r>
              <a:rPr lang="en-US" sz="3000" b="1" spc="60" dirty="0" smtClean="0">
                <a:solidFill>
                  <a:srgbClr val="4DACC4"/>
                </a:solidFill>
                <a:latin typeface="Nunito Bold"/>
                <a:ea typeface="Nunito Bold"/>
                <a:cs typeface="Nunito Bold"/>
                <a:sym typeface="Nunito Bold"/>
              </a:rPr>
              <a:t>.</a:t>
            </a:r>
          </a:p>
          <a:p>
            <a:pPr>
              <a:lnSpc>
                <a:spcPts val="3900"/>
              </a:lnSpc>
            </a:pPr>
            <a:r>
              <a:rPr lang="en-US" sz="3000" b="1" spc="60" dirty="0">
                <a:solidFill>
                  <a:srgbClr val="FF0000"/>
                </a:solidFill>
                <a:latin typeface="Nunito Bold"/>
                <a:ea typeface="Nunito Bold"/>
                <a:cs typeface="Nunito Bold"/>
                <a:sym typeface="Nunito Bold"/>
              </a:rPr>
              <a:t>Heredity and environment: </a:t>
            </a:r>
            <a:r>
              <a:rPr lang="en-US" sz="3000" b="1" spc="60" dirty="0">
                <a:solidFill>
                  <a:srgbClr val="4DACC4"/>
                </a:solidFill>
                <a:latin typeface="Nunito Bold"/>
                <a:ea typeface="Nunito Bold"/>
                <a:cs typeface="Nunito Bold"/>
                <a:sym typeface="Nunito Bold"/>
              </a:rPr>
              <a:t>Naturalists regard that both heredity and environment have a vital role in influencing the personality of a man. A good psychological environment is essential for a man to adjust himself in the society.</a:t>
            </a:r>
          </a:p>
          <a:p>
            <a:pPr>
              <a:lnSpc>
                <a:spcPts val="3900"/>
              </a:lnSpc>
            </a:pPr>
            <a:endParaRPr lang="en-US" sz="3000" b="1" spc="60" dirty="0">
              <a:solidFill>
                <a:srgbClr val="4DACC4"/>
              </a:solidFill>
              <a:latin typeface="Nunito Bold"/>
              <a:ea typeface="Nunito Bold"/>
              <a:cs typeface="Nunito Bold"/>
              <a:sym typeface="Nunito Bold"/>
            </a:endParaRPr>
          </a:p>
        </p:txBody>
      </p:sp>
      <p:sp>
        <p:nvSpPr>
          <p:cNvPr id="12" name="Freeform 12"/>
          <p:cNvSpPr/>
          <p:nvPr/>
        </p:nvSpPr>
        <p:spPr>
          <a:xfrm>
            <a:off x="7467600" y="7630269"/>
            <a:ext cx="3657600" cy="2051366"/>
          </a:xfrm>
          <a:custGeom>
            <a:avLst/>
            <a:gdLst/>
            <a:ahLst/>
            <a:cxnLst/>
            <a:rect l="l" t="t" r="r" b="b"/>
            <a:pathLst>
              <a:path w="4291992" h="3444324">
                <a:moveTo>
                  <a:pt x="0" y="0"/>
                </a:moveTo>
                <a:lnTo>
                  <a:pt x="4291992" y="0"/>
                </a:lnTo>
                <a:lnTo>
                  <a:pt x="4291992" y="3444324"/>
                </a:lnTo>
                <a:lnTo>
                  <a:pt x="0" y="34443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1736605" y="7043171"/>
            <a:ext cx="5073972" cy="2638465"/>
          </a:xfrm>
          <a:custGeom>
            <a:avLst/>
            <a:gdLst/>
            <a:ahLst/>
            <a:cxnLst/>
            <a:rect l="l" t="t" r="r" b="b"/>
            <a:pathLst>
              <a:path w="5073972" h="2638465">
                <a:moveTo>
                  <a:pt x="0" y="0"/>
                </a:moveTo>
                <a:lnTo>
                  <a:pt x="5073972" y="0"/>
                </a:lnTo>
                <a:lnTo>
                  <a:pt x="5073972" y="2638465"/>
                </a:lnTo>
                <a:lnTo>
                  <a:pt x="0" y="2638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2740264" y="7355095"/>
            <a:ext cx="3788499" cy="2452991"/>
          </a:xfrm>
          <a:custGeom>
            <a:avLst/>
            <a:gdLst/>
            <a:ahLst/>
            <a:cxnLst/>
            <a:rect l="l" t="t" r="r" b="b"/>
            <a:pathLst>
              <a:path w="4094692" h="3024954">
                <a:moveTo>
                  <a:pt x="0" y="0"/>
                </a:moveTo>
                <a:lnTo>
                  <a:pt x="4094692" y="0"/>
                </a:lnTo>
                <a:lnTo>
                  <a:pt x="4094692" y="3024954"/>
                </a:lnTo>
                <a:lnTo>
                  <a:pt x="0" y="302495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8" name="Freeform 18"/>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9" name="Freeform 19"/>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1">
              <a:extLst>
                <a:ext uri="{96DAC541-7B7A-43D3-8B79-37D633B846F1}">
                  <asvg:svgBlip xmlns="" xmlns:asvg="http://schemas.microsoft.com/office/drawing/2016/SVG/main" r:embed="rId26"/>
                </a:ext>
              </a:extLst>
            </a:blip>
            <a:stretch>
              <a:fillRect/>
            </a:stretch>
          </a:blipFill>
        </p:spPr>
      </p:sp>
      <p:sp>
        <p:nvSpPr>
          <p:cNvPr id="20" name="Freeform 20"/>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
        <p:nvSpPr>
          <p:cNvPr id="22" name="Freeform 22"/>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6" name="Freeform 26"/>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8">
              <a:extLst>
                <a:ext uri="{96DAC541-7B7A-43D3-8B79-37D633B846F1}">
                  <asvg:svgBlip xmlns="" xmlns:asvg="http://schemas.microsoft.com/office/drawing/2016/SVG/main" r:embed="rId22"/>
                </a:ext>
              </a:extLst>
            </a:blip>
            <a:stretch>
              <a:fillRect/>
            </a:stretch>
          </a:blipFill>
        </p:spPr>
      </p:sp>
      <p:sp>
        <p:nvSpPr>
          <p:cNvPr id="28" name="Freeform 28"/>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4"/>
                </a:ext>
              </a:extLst>
            </a:blip>
            <a:stretch>
              <a:fillRect/>
            </a:stretch>
          </a:blipFill>
        </p:spPr>
      </p:sp>
    </p:spTree>
    <p:extLst>
      <p:ext uri="{BB962C8B-B14F-4D97-AF65-F5344CB8AC3E}">
        <p14:creationId xmlns:p14="http://schemas.microsoft.com/office/powerpoint/2010/main" val="300538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2740265" y="1203803"/>
            <a:ext cx="12807470" cy="1538883"/>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Naturalism In Education </a:t>
            </a:r>
            <a:endParaRPr lang="en-US" sz="8600" dirty="0">
              <a:solidFill>
                <a:srgbClr val="4DACC4"/>
              </a:solidFill>
              <a:latin typeface="Railey"/>
              <a:ea typeface="Railey"/>
              <a:cs typeface="Railey"/>
              <a:sym typeface="Railey"/>
            </a:endParaRPr>
          </a:p>
        </p:txBody>
      </p:sp>
      <p:sp>
        <p:nvSpPr>
          <p:cNvPr id="11" name="TextBox 11"/>
          <p:cNvSpPr txBox="1"/>
          <p:nvPr/>
        </p:nvSpPr>
        <p:spPr>
          <a:xfrm>
            <a:off x="1684240" y="2991799"/>
            <a:ext cx="14886542" cy="3000821"/>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Naturalism </a:t>
            </a:r>
            <a:r>
              <a:rPr lang="en-US" sz="3000" b="1" spc="60" dirty="0">
                <a:solidFill>
                  <a:srgbClr val="4DACC4"/>
                </a:solidFill>
                <a:latin typeface="Nunito Bold"/>
                <a:ea typeface="Nunito Bold"/>
                <a:cs typeface="Nunito Bold"/>
                <a:sym typeface="Nunito Bold"/>
              </a:rPr>
              <a:t>in education means putting the child at the </a:t>
            </a:r>
            <a:r>
              <a:rPr lang="en-US" sz="3000" b="1" spc="60" dirty="0" err="1">
                <a:solidFill>
                  <a:srgbClr val="4DACC4"/>
                </a:solidFill>
                <a:latin typeface="Nunito Bold"/>
                <a:ea typeface="Nunito Bold"/>
                <a:cs typeface="Nunito Bold"/>
                <a:sym typeface="Nunito Bold"/>
              </a:rPr>
              <a:t>centre</a:t>
            </a:r>
            <a:r>
              <a:rPr lang="en-US" sz="3000" b="1" spc="60" dirty="0">
                <a:solidFill>
                  <a:srgbClr val="4DACC4"/>
                </a:solidFill>
                <a:latin typeface="Nunito Bold"/>
                <a:ea typeface="Nunito Bold"/>
                <a:cs typeface="Nunito Bold"/>
                <a:sym typeface="Nunito Bold"/>
              </a:rPr>
              <a:t> of all educational processes</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Natural </a:t>
            </a:r>
            <a:r>
              <a:rPr lang="en-US" sz="3000" b="1" spc="60" dirty="0">
                <a:solidFill>
                  <a:srgbClr val="4DACC4"/>
                </a:solidFill>
                <a:latin typeface="Nunito Bold"/>
                <a:ea typeface="Nunito Bold"/>
                <a:cs typeface="Nunito Bold"/>
                <a:sym typeface="Nunito Bold"/>
              </a:rPr>
              <a:t>laws will be the teacher to teach the child according to his own nature</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The </a:t>
            </a:r>
            <a:r>
              <a:rPr lang="en-US" sz="3000" b="1" spc="60" dirty="0">
                <a:solidFill>
                  <a:srgbClr val="4DACC4"/>
                </a:solidFill>
                <a:latin typeface="Nunito Bold"/>
                <a:ea typeface="Nunito Bold"/>
                <a:cs typeface="Nunito Bold"/>
                <a:sym typeface="Nunito Bold"/>
              </a:rPr>
              <a:t>credit of introducing naturalism into education goes to </a:t>
            </a:r>
            <a:r>
              <a:rPr lang="en-US" sz="3000" b="1" spc="60" dirty="0">
                <a:solidFill>
                  <a:srgbClr val="FF0000"/>
                </a:solidFill>
                <a:latin typeface="Nunito Bold"/>
                <a:ea typeface="Nunito Bold"/>
                <a:cs typeface="Nunito Bold"/>
                <a:sym typeface="Nunito Bold"/>
              </a:rPr>
              <a:t>Comenius</a:t>
            </a:r>
            <a:r>
              <a:rPr lang="en-US" sz="3000" b="1" spc="60" dirty="0">
                <a:solidFill>
                  <a:srgbClr val="4DACC4"/>
                </a:solidFill>
                <a:latin typeface="Nunito Bold"/>
                <a:ea typeface="Nunito Bold"/>
                <a:cs typeface="Nunito Bold"/>
                <a:sym typeface="Nunito Bold"/>
              </a:rPr>
              <a:t> and </a:t>
            </a:r>
            <a:r>
              <a:rPr lang="en-US" sz="3000" b="1" spc="60" dirty="0">
                <a:solidFill>
                  <a:srgbClr val="FF0000"/>
                </a:solidFill>
                <a:latin typeface="Nunito Bold"/>
                <a:ea typeface="Nunito Bold"/>
                <a:cs typeface="Nunito Bold"/>
                <a:sym typeface="Nunito Bold"/>
              </a:rPr>
              <a:t>Francis Bacon </a:t>
            </a:r>
            <a:r>
              <a:rPr lang="en-US" sz="3000" b="1" spc="60" dirty="0">
                <a:solidFill>
                  <a:srgbClr val="4DACC4"/>
                </a:solidFill>
                <a:latin typeface="Nunito Bold"/>
                <a:ea typeface="Nunito Bold"/>
                <a:cs typeface="Nunito Bold"/>
                <a:sym typeface="Nunito Bold"/>
              </a:rPr>
              <a:t>but </a:t>
            </a:r>
            <a:r>
              <a:rPr lang="en-US" sz="3000" b="1" spc="60" dirty="0">
                <a:solidFill>
                  <a:srgbClr val="FF0000"/>
                </a:solidFill>
                <a:latin typeface="Nunito Bold"/>
                <a:ea typeface="Nunito Bold"/>
                <a:cs typeface="Nunito Bold"/>
                <a:sym typeface="Nunito Bold"/>
              </a:rPr>
              <a:t>Rousseau and Herbert Spencer </a:t>
            </a:r>
            <a:r>
              <a:rPr lang="en-US" sz="3000" b="1" spc="60" dirty="0">
                <a:solidFill>
                  <a:srgbClr val="4DACC4"/>
                </a:solidFill>
                <a:latin typeface="Nunito Bold"/>
                <a:ea typeface="Nunito Bold"/>
                <a:cs typeface="Nunito Bold"/>
                <a:sym typeface="Nunito Bold"/>
              </a:rPr>
              <a:t>have brought this movement to the zenith.</a:t>
            </a:r>
          </a:p>
        </p:txBody>
      </p:sp>
      <p:sp>
        <p:nvSpPr>
          <p:cNvPr id="12" name="Freeform 12"/>
          <p:cNvSpPr/>
          <p:nvPr/>
        </p:nvSpPr>
        <p:spPr>
          <a:xfrm>
            <a:off x="8071121" y="5996760"/>
            <a:ext cx="1834880" cy="3567348"/>
          </a:xfrm>
          <a:custGeom>
            <a:avLst/>
            <a:gdLst/>
            <a:ahLst/>
            <a:cxnLst/>
            <a:rect l="l" t="t" r="r" b="b"/>
            <a:pathLst>
              <a:path w="2145759" h="3946224">
                <a:moveTo>
                  <a:pt x="0" y="0"/>
                </a:moveTo>
                <a:lnTo>
                  <a:pt x="2145760" y="0"/>
                </a:lnTo>
                <a:lnTo>
                  <a:pt x="2145760" y="3946224"/>
                </a:lnTo>
                <a:lnTo>
                  <a:pt x="0" y="39462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4501957" y="6929024"/>
            <a:ext cx="3244615" cy="2506465"/>
          </a:xfrm>
          <a:custGeom>
            <a:avLst/>
            <a:gdLst/>
            <a:ahLst/>
            <a:cxnLst/>
            <a:rect l="l" t="t" r="r" b="b"/>
            <a:pathLst>
              <a:path w="3244615" h="2506465">
                <a:moveTo>
                  <a:pt x="0" y="0"/>
                </a:moveTo>
                <a:lnTo>
                  <a:pt x="3244616" y="0"/>
                </a:lnTo>
                <a:lnTo>
                  <a:pt x="3244616" y="2506465"/>
                </a:lnTo>
                <a:lnTo>
                  <a:pt x="0" y="2506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0414706" y="6198303"/>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944546" y="6929024"/>
            <a:ext cx="1357530" cy="2462639"/>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13335830" y="6885654"/>
            <a:ext cx="3616141" cy="2549379"/>
          </a:xfrm>
          <a:custGeom>
            <a:avLst/>
            <a:gdLst/>
            <a:ahLst/>
            <a:cxnLst/>
            <a:rect l="l" t="t" r="r" b="b"/>
            <a:pathLst>
              <a:path w="3616141" h="2549379">
                <a:moveTo>
                  <a:pt x="0" y="0"/>
                </a:moveTo>
                <a:lnTo>
                  <a:pt x="3616141" y="0"/>
                </a:lnTo>
                <a:lnTo>
                  <a:pt x="3616141" y="2549379"/>
                </a:lnTo>
                <a:lnTo>
                  <a:pt x="0" y="2549379"/>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5" name="Freeform 25"/>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6" name="Freeform 26"/>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2740265" y="1203803"/>
            <a:ext cx="12807470" cy="1538883"/>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Naturalism In Education </a:t>
            </a:r>
            <a:endParaRPr lang="en-US" sz="8600" dirty="0">
              <a:solidFill>
                <a:srgbClr val="4DACC4"/>
              </a:solidFill>
              <a:latin typeface="Railey"/>
              <a:ea typeface="Railey"/>
              <a:cs typeface="Railey"/>
              <a:sym typeface="Railey"/>
            </a:endParaRPr>
          </a:p>
        </p:txBody>
      </p:sp>
      <p:sp>
        <p:nvSpPr>
          <p:cNvPr id="11" name="TextBox 11"/>
          <p:cNvSpPr txBox="1"/>
          <p:nvPr/>
        </p:nvSpPr>
        <p:spPr>
          <a:xfrm>
            <a:off x="1028701" y="2628900"/>
            <a:ext cx="15965538" cy="3500958"/>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a:solidFill>
                  <a:srgbClr val="FF0000"/>
                </a:solidFill>
                <a:latin typeface="Nunito Bold"/>
                <a:ea typeface="Nunito Bold"/>
                <a:cs typeface="Nunito Bold"/>
                <a:sym typeface="Nunito Bold"/>
              </a:rPr>
              <a:t>Rousseau and Herbert Spencer </a:t>
            </a:r>
            <a:r>
              <a:rPr lang="en-US" sz="3000" b="1" spc="60" dirty="0">
                <a:solidFill>
                  <a:srgbClr val="4DACC4"/>
                </a:solidFill>
                <a:latin typeface="Nunito Bold"/>
                <a:ea typeface="Nunito Bold"/>
                <a:cs typeface="Nunito Bold"/>
                <a:sym typeface="Nunito Bold"/>
              </a:rPr>
              <a:t>put the child at the central position of educational process and declared that nature should be regarded as the best teacher and that natural facts are the agencies and means of education of the child according to </a:t>
            </a:r>
            <a:r>
              <a:rPr lang="en-US" sz="3000" b="1" spc="60" dirty="0" smtClean="0">
                <a:solidFill>
                  <a:srgbClr val="4DACC4"/>
                </a:solidFill>
                <a:latin typeface="Nunito Bold"/>
                <a:ea typeface="Nunito Bold"/>
                <a:cs typeface="Nunito Bold"/>
                <a:sym typeface="Nunito Bold"/>
              </a:rPr>
              <a:t>nature.</a:t>
            </a:r>
          </a:p>
          <a:p>
            <a:pPr marL="457200" indent="-457200">
              <a:lnSpc>
                <a:spcPts val="3900"/>
              </a:lnSpc>
              <a:buFont typeface="Arial" pitchFamily="34" charset="0"/>
              <a:buChar char="•"/>
            </a:pPr>
            <a:r>
              <a:rPr lang="en-US" sz="3000" b="1" spc="60" dirty="0">
                <a:solidFill>
                  <a:srgbClr val="FF0000"/>
                </a:solidFill>
                <a:latin typeface="Nunito Bold"/>
                <a:ea typeface="Nunito Bold"/>
                <a:cs typeface="Nunito Bold"/>
                <a:sym typeface="Nunito Bold"/>
              </a:rPr>
              <a:t>Ross, </a:t>
            </a:r>
            <a:r>
              <a:rPr lang="en-US" sz="3000" b="1" spc="60" dirty="0">
                <a:solidFill>
                  <a:srgbClr val="4DACC4"/>
                </a:solidFill>
                <a:latin typeface="Nunito Bold"/>
                <a:ea typeface="Nunito Bold"/>
                <a:cs typeface="Nunito Bold"/>
                <a:sym typeface="Nunito Bold"/>
              </a:rPr>
              <a:t>Education is merely the fostering of natural development, and true education takes place when the nature, power and inclinations of the child are allowed to develop freely with a minimum of guidance".</a:t>
            </a:r>
          </a:p>
        </p:txBody>
      </p:sp>
      <p:sp>
        <p:nvSpPr>
          <p:cNvPr id="12" name="Freeform 12"/>
          <p:cNvSpPr/>
          <p:nvPr/>
        </p:nvSpPr>
        <p:spPr>
          <a:xfrm>
            <a:off x="8071121" y="5996760"/>
            <a:ext cx="1834880" cy="3567348"/>
          </a:xfrm>
          <a:custGeom>
            <a:avLst/>
            <a:gdLst/>
            <a:ahLst/>
            <a:cxnLst/>
            <a:rect l="l" t="t" r="r" b="b"/>
            <a:pathLst>
              <a:path w="2145759" h="3946224">
                <a:moveTo>
                  <a:pt x="0" y="0"/>
                </a:moveTo>
                <a:lnTo>
                  <a:pt x="2145760" y="0"/>
                </a:lnTo>
                <a:lnTo>
                  <a:pt x="2145760" y="3946224"/>
                </a:lnTo>
                <a:lnTo>
                  <a:pt x="0" y="39462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4501957" y="6929024"/>
            <a:ext cx="3244615" cy="2506465"/>
          </a:xfrm>
          <a:custGeom>
            <a:avLst/>
            <a:gdLst/>
            <a:ahLst/>
            <a:cxnLst/>
            <a:rect l="l" t="t" r="r" b="b"/>
            <a:pathLst>
              <a:path w="3244615" h="2506465">
                <a:moveTo>
                  <a:pt x="0" y="0"/>
                </a:moveTo>
                <a:lnTo>
                  <a:pt x="3244616" y="0"/>
                </a:lnTo>
                <a:lnTo>
                  <a:pt x="3244616" y="2506465"/>
                </a:lnTo>
                <a:lnTo>
                  <a:pt x="0" y="2506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0414706" y="6198303"/>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944546" y="6929024"/>
            <a:ext cx="1357530" cy="2462639"/>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13335830" y="6885654"/>
            <a:ext cx="3616141" cy="2549379"/>
          </a:xfrm>
          <a:custGeom>
            <a:avLst/>
            <a:gdLst/>
            <a:ahLst/>
            <a:cxnLst/>
            <a:rect l="l" t="t" r="r" b="b"/>
            <a:pathLst>
              <a:path w="3616141" h="2549379">
                <a:moveTo>
                  <a:pt x="0" y="0"/>
                </a:moveTo>
                <a:lnTo>
                  <a:pt x="3616141" y="0"/>
                </a:lnTo>
                <a:lnTo>
                  <a:pt x="3616141" y="2549379"/>
                </a:lnTo>
                <a:lnTo>
                  <a:pt x="0" y="2549379"/>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5" name="Freeform 25"/>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6" name="Freeform 26"/>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970056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2740265" y="1203803"/>
            <a:ext cx="12807470" cy="1538883"/>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Naturalism In Education </a:t>
            </a:r>
            <a:endParaRPr lang="en-US" sz="8600" dirty="0">
              <a:solidFill>
                <a:srgbClr val="4DACC4"/>
              </a:solidFill>
              <a:latin typeface="Railey"/>
              <a:ea typeface="Railey"/>
              <a:cs typeface="Railey"/>
              <a:sym typeface="Railey"/>
            </a:endParaRPr>
          </a:p>
        </p:txBody>
      </p:sp>
      <p:sp>
        <p:nvSpPr>
          <p:cNvPr id="11" name="TextBox 11"/>
          <p:cNvSpPr txBox="1"/>
          <p:nvPr/>
        </p:nvSpPr>
        <p:spPr>
          <a:xfrm>
            <a:off x="1028701" y="3228770"/>
            <a:ext cx="15965538" cy="1990930"/>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a:solidFill>
                  <a:srgbClr val="FF0000"/>
                </a:solidFill>
                <a:latin typeface="Nunito Bold"/>
                <a:ea typeface="Nunito Bold"/>
                <a:cs typeface="Nunito Bold"/>
                <a:sym typeface="Nunito Bold"/>
              </a:rPr>
              <a:t>Monroe says, </a:t>
            </a:r>
            <a:r>
              <a:rPr lang="en-US" sz="3000" b="1" spc="60" dirty="0">
                <a:solidFill>
                  <a:srgbClr val="4DACC4"/>
                </a:solidFill>
                <a:latin typeface="Nunito Bold"/>
                <a:ea typeface="Nunito Bold"/>
                <a:cs typeface="Nunito Bold"/>
                <a:sym typeface="Nunito Bold"/>
              </a:rPr>
              <a:t>"Education is the process of development into an enjoyable rational, harmoniously balanced, useful and hence natural life</a:t>
            </a:r>
            <a:r>
              <a:rPr lang="en-US" sz="3000" b="1" spc="60" dirty="0" smtClean="0">
                <a:solidFill>
                  <a:srgbClr val="4DACC4"/>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rgbClr val="4DACC4"/>
                </a:solidFill>
                <a:latin typeface="Nunito Bold"/>
                <a:ea typeface="Nunito Bold"/>
                <a:cs typeface="Nunito Bold"/>
                <a:sym typeface="Nunito Bold"/>
              </a:rPr>
              <a:t>The </a:t>
            </a:r>
            <a:r>
              <a:rPr lang="en-US" sz="3000" b="1" spc="60" dirty="0">
                <a:solidFill>
                  <a:srgbClr val="4DACC4"/>
                </a:solidFill>
                <a:latin typeface="Nunito Bold"/>
                <a:ea typeface="Nunito Bold"/>
                <a:cs typeface="Nunito Bold"/>
                <a:sym typeface="Nunito Bold"/>
              </a:rPr>
              <a:t>application of naturalistic philosophy in the field of education has enabled it to be child-</a:t>
            </a:r>
            <a:r>
              <a:rPr lang="en-US" sz="3000" b="1" spc="60" dirty="0" err="1">
                <a:solidFill>
                  <a:srgbClr val="4DACC4"/>
                </a:solidFill>
                <a:latin typeface="Nunito Bold"/>
                <a:ea typeface="Nunito Bold"/>
                <a:cs typeface="Nunito Bold"/>
                <a:sym typeface="Nunito Bold"/>
              </a:rPr>
              <a:t>centred</a:t>
            </a:r>
            <a:r>
              <a:rPr lang="en-US" sz="3000" b="1" spc="60" dirty="0">
                <a:solidFill>
                  <a:srgbClr val="4DACC4"/>
                </a:solidFill>
                <a:latin typeface="Nunito Bold"/>
                <a:ea typeface="Nunito Bold"/>
                <a:cs typeface="Nunito Bold"/>
                <a:sym typeface="Nunito Bold"/>
              </a:rPr>
              <a:t> as well as scientific.</a:t>
            </a:r>
          </a:p>
        </p:txBody>
      </p:sp>
      <p:sp>
        <p:nvSpPr>
          <p:cNvPr id="12" name="Freeform 12"/>
          <p:cNvSpPr/>
          <p:nvPr/>
        </p:nvSpPr>
        <p:spPr>
          <a:xfrm>
            <a:off x="8071121" y="5996760"/>
            <a:ext cx="1834880" cy="3567348"/>
          </a:xfrm>
          <a:custGeom>
            <a:avLst/>
            <a:gdLst/>
            <a:ahLst/>
            <a:cxnLst/>
            <a:rect l="l" t="t" r="r" b="b"/>
            <a:pathLst>
              <a:path w="2145759" h="3946224">
                <a:moveTo>
                  <a:pt x="0" y="0"/>
                </a:moveTo>
                <a:lnTo>
                  <a:pt x="2145760" y="0"/>
                </a:lnTo>
                <a:lnTo>
                  <a:pt x="2145760" y="3946224"/>
                </a:lnTo>
                <a:lnTo>
                  <a:pt x="0" y="39462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4501957" y="6929024"/>
            <a:ext cx="3244615" cy="2506465"/>
          </a:xfrm>
          <a:custGeom>
            <a:avLst/>
            <a:gdLst/>
            <a:ahLst/>
            <a:cxnLst/>
            <a:rect l="l" t="t" r="r" b="b"/>
            <a:pathLst>
              <a:path w="3244615" h="2506465">
                <a:moveTo>
                  <a:pt x="0" y="0"/>
                </a:moveTo>
                <a:lnTo>
                  <a:pt x="3244616" y="0"/>
                </a:lnTo>
                <a:lnTo>
                  <a:pt x="3244616" y="2506465"/>
                </a:lnTo>
                <a:lnTo>
                  <a:pt x="0" y="2506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0414706" y="6198303"/>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944546" y="6929024"/>
            <a:ext cx="1357530" cy="2462639"/>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13335830" y="6885654"/>
            <a:ext cx="3616141" cy="2549379"/>
          </a:xfrm>
          <a:custGeom>
            <a:avLst/>
            <a:gdLst/>
            <a:ahLst/>
            <a:cxnLst/>
            <a:rect l="l" t="t" r="r" b="b"/>
            <a:pathLst>
              <a:path w="3616141" h="2549379">
                <a:moveTo>
                  <a:pt x="0" y="0"/>
                </a:moveTo>
                <a:lnTo>
                  <a:pt x="3616141" y="0"/>
                </a:lnTo>
                <a:lnTo>
                  <a:pt x="3616141" y="2549379"/>
                </a:lnTo>
                <a:lnTo>
                  <a:pt x="0" y="2549379"/>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5" name="Freeform 25"/>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6" name="Freeform 26"/>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1472095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2224544" y="857250"/>
            <a:ext cx="12482055" cy="1538883"/>
          </a:xfrm>
          <a:prstGeom prst="rect">
            <a:avLst/>
          </a:prstGeom>
        </p:spPr>
        <p:txBody>
          <a:bodyPr wrap="square"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Meaning of Naturalism </a:t>
            </a:r>
            <a:endParaRPr lang="en-US" sz="8600" dirty="0">
              <a:solidFill>
                <a:srgbClr val="4DACC4"/>
              </a:solidFill>
              <a:latin typeface="Railey"/>
              <a:ea typeface="Railey"/>
              <a:cs typeface="Railey"/>
              <a:sym typeface="Railey"/>
            </a:endParaRPr>
          </a:p>
        </p:txBody>
      </p:sp>
      <p:sp>
        <p:nvSpPr>
          <p:cNvPr id="6" name="Freeform 6"/>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11185753" y="6220690"/>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7373557" y="6822778"/>
            <a:ext cx="3540886" cy="2885822"/>
          </a:xfrm>
          <a:custGeom>
            <a:avLst/>
            <a:gdLst/>
            <a:ahLst/>
            <a:cxnLst/>
            <a:rect l="l" t="t" r="r" b="b"/>
            <a:pathLst>
              <a:path w="3540886" h="2885822">
                <a:moveTo>
                  <a:pt x="0" y="0"/>
                </a:moveTo>
                <a:lnTo>
                  <a:pt x="3540886" y="0"/>
                </a:lnTo>
                <a:lnTo>
                  <a:pt x="3540886" y="2885821"/>
                </a:lnTo>
                <a:lnTo>
                  <a:pt x="0" y="288582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5850948" y="6414410"/>
            <a:ext cx="1255910" cy="3294189"/>
          </a:xfrm>
          <a:custGeom>
            <a:avLst/>
            <a:gdLst/>
            <a:ahLst/>
            <a:cxnLst/>
            <a:rect l="l" t="t" r="r" b="b"/>
            <a:pathLst>
              <a:path w="1255910" h="3294189">
                <a:moveTo>
                  <a:pt x="0" y="0"/>
                </a:moveTo>
                <a:lnTo>
                  <a:pt x="1255909" y="0"/>
                </a:lnTo>
                <a:lnTo>
                  <a:pt x="1255909" y="3294189"/>
                </a:lnTo>
                <a:lnTo>
                  <a:pt x="0" y="329418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1674353" y="2608058"/>
            <a:ext cx="14702639" cy="4308872"/>
          </a:xfrm>
          <a:prstGeom prst="rect">
            <a:avLst/>
          </a:prstGeom>
        </p:spPr>
        <p:txBody>
          <a:bodyPr wrap="square" lIns="0" tIns="0" rIns="0" bIns="0" rtlCol="0" anchor="t">
            <a:spAutoFit/>
          </a:bodyPr>
          <a:lstStyle/>
          <a:p>
            <a:pPr marL="647703" lvl="1" indent="-323852" algn="just">
              <a:lnSpc>
                <a:spcPts val="4200"/>
              </a:lnSpc>
              <a:buFont typeface="Arial"/>
              <a:buChar char="•"/>
            </a:pPr>
            <a:r>
              <a:rPr lang="en-US" sz="3000" b="1" spc="60" dirty="0" smtClean="0">
                <a:solidFill>
                  <a:srgbClr val="0070C0"/>
                </a:solidFill>
                <a:latin typeface="Nunito Bold"/>
                <a:ea typeface="Nunito Bold"/>
                <a:cs typeface="Nunito Bold"/>
                <a:sym typeface="Nunito Bold"/>
              </a:rPr>
              <a:t>It is a materialistic philosophy which has been playing an important role in the field of education. </a:t>
            </a:r>
          </a:p>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Naturalism is also known as materialism on the basis of the premise that the universe is matter. </a:t>
            </a:r>
            <a:endParaRPr lang="en-US" sz="3000" b="1" spc="60" dirty="0" smtClean="0">
              <a:solidFill>
                <a:srgbClr val="0070C0"/>
              </a:solidFill>
              <a:latin typeface="Nunito Bold"/>
              <a:ea typeface="Nunito Bold"/>
              <a:cs typeface="Nunito Bold"/>
              <a:sym typeface="Nunito Bold"/>
            </a:endParaRPr>
          </a:p>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 It believes that reality and nature are identical and that beyond nature, there is no reality. "Material world is the real world". It means that nature is everything</a:t>
            </a:r>
            <a:r>
              <a:rPr lang="en-US" sz="3000" b="1" spc="60" dirty="0" smtClean="0">
                <a:solidFill>
                  <a:srgbClr val="0070C0"/>
                </a:solidFill>
                <a:latin typeface="Nunito Bold"/>
                <a:ea typeface="Nunito Bold"/>
                <a:cs typeface="Nunito Bold"/>
                <a:sym typeface="Nunito Bold"/>
              </a:rPr>
              <a:t>.</a:t>
            </a:r>
          </a:p>
          <a:p>
            <a:pPr marL="647703" lvl="1" indent="-323852" algn="just">
              <a:lnSpc>
                <a:spcPts val="4200"/>
              </a:lnSpc>
              <a:buFont typeface="Arial"/>
              <a:buChar char="•"/>
            </a:pPr>
            <a:endParaRPr lang="en-US" sz="3000" b="1" spc="60" dirty="0">
              <a:solidFill>
                <a:srgbClr val="FF0000"/>
              </a:solidFill>
              <a:latin typeface="Nunito Bold"/>
              <a:ea typeface="Nunito Bold"/>
              <a:cs typeface="Nunito Bold"/>
              <a:sym typeface="Nunito Bold"/>
            </a:endParaRPr>
          </a:p>
        </p:txBody>
      </p:sp>
      <p:sp>
        <p:nvSpPr>
          <p:cNvPr id="12" name="Freeform 12"/>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398858" y="-1370018"/>
            <a:ext cx="5751658" cy="3465396"/>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16"/>
          <p:cNvSpPr/>
          <p:nvPr/>
        </p:nvSpPr>
        <p:spPr>
          <a:xfrm>
            <a:off x="2605241" y="7198667"/>
            <a:ext cx="2876714" cy="2509933"/>
          </a:xfrm>
          <a:custGeom>
            <a:avLst/>
            <a:gdLst/>
            <a:ahLst/>
            <a:cxnLst/>
            <a:rect l="l" t="t" r="r" b="b"/>
            <a:pathLst>
              <a:path w="2876714" h="2509933">
                <a:moveTo>
                  <a:pt x="0" y="0"/>
                </a:moveTo>
                <a:lnTo>
                  <a:pt x="2876714" y="0"/>
                </a:lnTo>
                <a:lnTo>
                  <a:pt x="2876714" y="2509932"/>
                </a:lnTo>
                <a:lnTo>
                  <a:pt x="0" y="250993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7" name="Freeform 17"/>
          <p:cNvSpPr/>
          <p:nvPr/>
        </p:nvSpPr>
        <p:spPr>
          <a:xfrm>
            <a:off x="14373577" y="7065825"/>
            <a:ext cx="2203413" cy="2642775"/>
          </a:xfrm>
          <a:custGeom>
            <a:avLst/>
            <a:gdLst/>
            <a:ahLst/>
            <a:cxnLst/>
            <a:rect l="l" t="t" r="r" b="b"/>
            <a:pathLst>
              <a:path w="2203413" h="2642775">
                <a:moveTo>
                  <a:pt x="0" y="0"/>
                </a:moveTo>
                <a:lnTo>
                  <a:pt x="2203414" y="0"/>
                </a:lnTo>
                <a:lnTo>
                  <a:pt x="2203414" y="2642774"/>
                </a:lnTo>
                <a:lnTo>
                  <a:pt x="0" y="2642774"/>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8" name="Freeform 18"/>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1503479">
            <a:off x="1417349" y="449560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0" name="Freeform 20"/>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1" name="Freeform 21"/>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2" name="Freeform 22"/>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3" name="Freeform 23"/>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4" name="Freeform 24"/>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5" name="Freeform 25"/>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6" name="Freeform 26"/>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7" name="Freeform 27"/>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8" name="Freeform 28"/>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30" name="Freeform 30"/>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31" name="Freeform 31"/>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1110373" y="1203803"/>
            <a:ext cx="14437362" cy="1538883"/>
          </a:xfrm>
          <a:prstGeom prst="rect">
            <a:avLst/>
          </a:prstGeom>
        </p:spPr>
        <p:txBody>
          <a:bodyPr wrap="square"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Characteristics of Naturalistic Education  </a:t>
            </a:r>
            <a:endParaRPr lang="en-US" sz="8600" dirty="0">
              <a:solidFill>
                <a:srgbClr val="4DACC4"/>
              </a:solidFill>
              <a:latin typeface="Railey"/>
              <a:ea typeface="Railey"/>
              <a:cs typeface="Railey"/>
              <a:sym typeface="Railey"/>
            </a:endParaRPr>
          </a:p>
        </p:txBody>
      </p:sp>
      <p:sp>
        <p:nvSpPr>
          <p:cNvPr id="11" name="TextBox 11"/>
          <p:cNvSpPr txBox="1"/>
          <p:nvPr/>
        </p:nvSpPr>
        <p:spPr>
          <a:xfrm>
            <a:off x="1028701" y="2857500"/>
            <a:ext cx="15965538" cy="3491340"/>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a:solidFill>
                  <a:schemeClr val="tx2">
                    <a:lumMod val="60000"/>
                    <a:lumOff val="40000"/>
                  </a:schemeClr>
                </a:solidFill>
                <a:latin typeface="Nunito Bold"/>
                <a:ea typeface="Nunito Bold"/>
                <a:cs typeface="Nunito Bold"/>
                <a:sym typeface="Nunito Bold"/>
              </a:rPr>
              <a:t>Back to nature Back to Nature" and "Follow Nature" are the watch words of naturalism for effective education. According to the naturalists, the best teacher for a child is Nature</a:t>
            </a:r>
            <a:r>
              <a:rPr lang="en-US" sz="3000" b="1" spc="60" dirty="0" smtClean="0">
                <a:solidFill>
                  <a:schemeClr val="tx2">
                    <a:lumMod val="60000"/>
                    <a:lumOff val="40000"/>
                  </a:schemeClr>
                </a:solidFill>
                <a:latin typeface="Nunito Bold"/>
                <a:ea typeface="Nunito Bold"/>
                <a:cs typeface="Nunito Bold"/>
                <a:sym typeface="Nunito Bold"/>
              </a:rPr>
              <a:t>. </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Hence</a:t>
            </a:r>
            <a:r>
              <a:rPr lang="en-US" sz="3000" b="1" spc="60" dirty="0">
                <a:solidFill>
                  <a:schemeClr val="tx2">
                    <a:lumMod val="60000"/>
                    <a:lumOff val="40000"/>
                  </a:schemeClr>
                </a:solidFill>
                <a:latin typeface="Nunito Bold"/>
                <a:ea typeface="Nunito Bold"/>
                <a:cs typeface="Nunito Bold"/>
                <a:sym typeface="Nunito Bold"/>
              </a:rPr>
              <a:t>, education should be provided in the natural environment in order to develop the child </a:t>
            </a:r>
            <a:r>
              <a:rPr lang="en-US" sz="3000" b="1" spc="60" dirty="0" smtClean="0">
                <a:solidFill>
                  <a:schemeClr val="tx2">
                    <a:lumMod val="60000"/>
                    <a:lumOff val="40000"/>
                  </a:schemeClr>
                </a:solidFill>
                <a:latin typeface="Nunito Bold"/>
                <a:ea typeface="Nunito Bold"/>
                <a:cs typeface="Nunito Bold"/>
                <a:sym typeface="Nunito Bold"/>
              </a:rPr>
              <a:t>according </a:t>
            </a:r>
            <a:r>
              <a:rPr lang="en-US" sz="3000" b="1" spc="60" dirty="0">
                <a:solidFill>
                  <a:schemeClr val="tx2">
                    <a:lumMod val="60000"/>
                    <a:lumOff val="40000"/>
                  </a:schemeClr>
                </a:solidFill>
                <a:latin typeface="Nunito Bold"/>
                <a:ea typeface="Nunito Bold"/>
                <a:cs typeface="Nunito Bold"/>
                <a:sym typeface="Nunito Bold"/>
              </a:rPr>
              <a:t>to his nature</a:t>
            </a:r>
            <a:r>
              <a:rPr lang="en-US" sz="3000" b="1" spc="60" dirty="0" smtClean="0">
                <a:solidFill>
                  <a:schemeClr val="tx2">
                    <a:lumMod val="60000"/>
                    <a:lumOff val="40000"/>
                  </a:schemeClr>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Rousseau </a:t>
            </a:r>
            <a:r>
              <a:rPr lang="en-US" sz="3000" b="1" spc="60" dirty="0">
                <a:solidFill>
                  <a:schemeClr val="tx2">
                    <a:lumMod val="60000"/>
                    <a:lumOff val="40000"/>
                  </a:schemeClr>
                </a:solidFill>
                <a:latin typeface="Nunito Bold"/>
                <a:ea typeface="Nunito Bold"/>
                <a:cs typeface="Nunito Bold"/>
                <a:sym typeface="Nunito Bold"/>
              </a:rPr>
              <a:t>declares, "All things are good as they come from the hands of the author of nature, every where they degenerate in the hands of man".</a:t>
            </a:r>
            <a:endParaRPr lang="en-US" sz="3000" b="1" spc="60" dirty="0" smtClean="0">
              <a:solidFill>
                <a:schemeClr val="tx2">
                  <a:lumMod val="60000"/>
                  <a:lumOff val="40000"/>
                </a:schemeClr>
              </a:solidFill>
              <a:latin typeface="Nunito Bold"/>
              <a:ea typeface="Nunito Bold"/>
              <a:cs typeface="Nunito Bold"/>
              <a:sym typeface="Nunito Bold"/>
            </a:endParaRPr>
          </a:p>
        </p:txBody>
      </p:sp>
      <p:sp>
        <p:nvSpPr>
          <p:cNvPr id="12" name="Freeform 12"/>
          <p:cNvSpPr/>
          <p:nvPr/>
        </p:nvSpPr>
        <p:spPr>
          <a:xfrm>
            <a:off x="8071121" y="6822776"/>
            <a:ext cx="1606279" cy="2741331"/>
          </a:xfrm>
          <a:custGeom>
            <a:avLst/>
            <a:gdLst/>
            <a:ahLst/>
            <a:cxnLst/>
            <a:rect l="l" t="t" r="r" b="b"/>
            <a:pathLst>
              <a:path w="2145759" h="3946224">
                <a:moveTo>
                  <a:pt x="0" y="0"/>
                </a:moveTo>
                <a:lnTo>
                  <a:pt x="2145760" y="0"/>
                </a:lnTo>
                <a:lnTo>
                  <a:pt x="2145760" y="3946224"/>
                </a:lnTo>
                <a:lnTo>
                  <a:pt x="0" y="39462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4501957" y="6929024"/>
            <a:ext cx="3244615" cy="2506465"/>
          </a:xfrm>
          <a:custGeom>
            <a:avLst/>
            <a:gdLst/>
            <a:ahLst/>
            <a:cxnLst/>
            <a:rect l="l" t="t" r="r" b="b"/>
            <a:pathLst>
              <a:path w="3244615" h="2506465">
                <a:moveTo>
                  <a:pt x="0" y="0"/>
                </a:moveTo>
                <a:lnTo>
                  <a:pt x="3244616" y="0"/>
                </a:lnTo>
                <a:lnTo>
                  <a:pt x="3244616" y="2506465"/>
                </a:lnTo>
                <a:lnTo>
                  <a:pt x="0" y="2506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0414706" y="6198303"/>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944546" y="6929024"/>
            <a:ext cx="1357530" cy="2462639"/>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13335830" y="6885654"/>
            <a:ext cx="3616141" cy="2549379"/>
          </a:xfrm>
          <a:custGeom>
            <a:avLst/>
            <a:gdLst/>
            <a:ahLst/>
            <a:cxnLst/>
            <a:rect l="l" t="t" r="r" b="b"/>
            <a:pathLst>
              <a:path w="3616141" h="2549379">
                <a:moveTo>
                  <a:pt x="0" y="0"/>
                </a:moveTo>
                <a:lnTo>
                  <a:pt x="3616141" y="0"/>
                </a:lnTo>
                <a:lnTo>
                  <a:pt x="3616141" y="2549379"/>
                </a:lnTo>
                <a:lnTo>
                  <a:pt x="0" y="2549379"/>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6" name="Freeform 26"/>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2345956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1110373" y="1203803"/>
            <a:ext cx="14437362" cy="1538883"/>
          </a:xfrm>
          <a:prstGeom prst="rect">
            <a:avLst/>
          </a:prstGeom>
        </p:spPr>
        <p:txBody>
          <a:bodyPr wrap="square"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Merits of Naturalism </a:t>
            </a:r>
            <a:r>
              <a:rPr lang="en-US" sz="8600" dirty="0" smtClean="0">
                <a:solidFill>
                  <a:srgbClr val="4DACC4"/>
                </a:solidFill>
                <a:latin typeface="Railey"/>
                <a:ea typeface="Railey"/>
                <a:cs typeface="Railey"/>
                <a:sym typeface="Railey"/>
              </a:rPr>
              <a:t>  </a:t>
            </a:r>
            <a:endParaRPr lang="en-US" sz="8600" dirty="0">
              <a:solidFill>
                <a:srgbClr val="4DACC4"/>
              </a:solidFill>
              <a:latin typeface="Railey"/>
              <a:ea typeface="Railey"/>
              <a:cs typeface="Railey"/>
              <a:sym typeface="Railey"/>
            </a:endParaRPr>
          </a:p>
        </p:txBody>
      </p:sp>
      <p:sp>
        <p:nvSpPr>
          <p:cNvPr id="11" name="TextBox 11"/>
          <p:cNvSpPr txBox="1"/>
          <p:nvPr/>
        </p:nvSpPr>
        <p:spPr>
          <a:xfrm>
            <a:off x="1028701" y="2857500"/>
            <a:ext cx="15965538" cy="3500958"/>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Development of Child Psychology. </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Emphasis on experienced centered curriculum.</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Important contributions in the field of methods of teaching. </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Opposition to repression in the field of discipline. </a:t>
            </a:r>
          </a:p>
          <a:p>
            <a:pPr marL="457200" indent="-457200">
              <a:lnSpc>
                <a:spcPts val="3900"/>
              </a:lnSpc>
              <a:buFont typeface="Arial" pitchFamily="34" charset="0"/>
              <a:buChar char="•"/>
            </a:pPr>
            <a:endParaRPr lang="en-US" sz="3000" b="1" spc="60" dirty="0" smtClean="0">
              <a:solidFill>
                <a:schemeClr val="tx2">
                  <a:lumMod val="60000"/>
                  <a:lumOff val="40000"/>
                </a:schemeClr>
              </a:solidFill>
              <a:latin typeface="Nunito Bold"/>
              <a:ea typeface="Nunito Bold"/>
              <a:cs typeface="Nunito Bold"/>
              <a:sym typeface="Nunito Bold"/>
            </a:endParaRPr>
          </a:p>
          <a:p>
            <a:pPr marL="457200" indent="-457200">
              <a:lnSpc>
                <a:spcPts val="3900"/>
              </a:lnSpc>
              <a:buFont typeface="Arial" pitchFamily="34" charset="0"/>
              <a:buChar char="•"/>
            </a:pPr>
            <a:endParaRPr lang="en-US" sz="3000" b="1" spc="60" dirty="0" smtClean="0">
              <a:solidFill>
                <a:schemeClr val="tx2">
                  <a:lumMod val="60000"/>
                  <a:lumOff val="40000"/>
                </a:schemeClr>
              </a:solidFill>
              <a:latin typeface="Nunito Bold"/>
              <a:ea typeface="Nunito Bold"/>
              <a:cs typeface="Nunito Bold"/>
              <a:sym typeface="Nunito Bold"/>
            </a:endParaRPr>
          </a:p>
          <a:p>
            <a:pPr>
              <a:lnSpc>
                <a:spcPts val="3900"/>
              </a:lnSpc>
            </a:pPr>
            <a:endParaRPr lang="en-US" sz="3000" b="1" spc="60" dirty="0" smtClean="0">
              <a:solidFill>
                <a:schemeClr val="tx2">
                  <a:lumMod val="60000"/>
                  <a:lumOff val="40000"/>
                </a:schemeClr>
              </a:solidFill>
              <a:latin typeface="Nunito Bold"/>
              <a:ea typeface="Nunito Bold"/>
              <a:cs typeface="Nunito Bold"/>
              <a:sym typeface="Nunito Bold"/>
            </a:endParaRPr>
          </a:p>
        </p:txBody>
      </p:sp>
      <p:sp>
        <p:nvSpPr>
          <p:cNvPr id="12" name="Freeform 12"/>
          <p:cNvSpPr/>
          <p:nvPr/>
        </p:nvSpPr>
        <p:spPr>
          <a:xfrm>
            <a:off x="8071121" y="6822776"/>
            <a:ext cx="1606279" cy="2741331"/>
          </a:xfrm>
          <a:custGeom>
            <a:avLst/>
            <a:gdLst/>
            <a:ahLst/>
            <a:cxnLst/>
            <a:rect l="l" t="t" r="r" b="b"/>
            <a:pathLst>
              <a:path w="2145759" h="3946224">
                <a:moveTo>
                  <a:pt x="0" y="0"/>
                </a:moveTo>
                <a:lnTo>
                  <a:pt x="2145760" y="0"/>
                </a:lnTo>
                <a:lnTo>
                  <a:pt x="2145760" y="3946224"/>
                </a:lnTo>
                <a:lnTo>
                  <a:pt x="0" y="39462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4501957" y="6929024"/>
            <a:ext cx="3244615" cy="2506465"/>
          </a:xfrm>
          <a:custGeom>
            <a:avLst/>
            <a:gdLst/>
            <a:ahLst/>
            <a:cxnLst/>
            <a:rect l="l" t="t" r="r" b="b"/>
            <a:pathLst>
              <a:path w="3244615" h="2506465">
                <a:moveTo>
                  <a:pt x="0" y="0"/>
                </a:moveTo>
                <a:lnTo>
                  <a:pt x="3244616" y="0"/>
                </a:lnTo>
                <a:lnTo>
                  <a:pt x="3244616" y="2506465"/>
                </a:lnTo>
                <a:lnTo>
                  <a:pt x="0" y="2506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0414706" y="6198303"/>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944546" y="6929024"/>
            <a:ext cx="1357530" cy="2462639"/>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13335830" y="6885654"/>
            <a:ext cx="3616141" cy="2549379"/>
          </a:xfrm>
          <a:custGeom>
            <a:avLst/>
            <a:gdLst/>
            <a:ahLst/>
            <a:cxnLst/>
            <a:rect l="l" t="t" r="r" b="b"/>
            <a:pathLst>
              <a:path w="3616141" h="2549379">
                <a:moveTo>
                  <a:pt x="0" y="0"/>
                </a:moveTo>
                <a:lnTo>
                  <a:pt x="3616141" y="0"/>
                </a:lnTo>
                <a:lnTo>
                  <a:pt x="3616141" y="2549379"/>
                </a:lnTo>
                <a:lnTo>
                  <a:pt x="0" y="2549379"/>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6" name="Freeform 26"/>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1057188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1110373" y="1203803"/>
            <a:ext cx="14437362" cy="1538883"/>
          </a:xfrm>
          <a:prstGeom prst="rect">
            <a:avLst/>
          </a:prstGeom>
        </p:spPr>
        <p:txBody>
          <a:bodyPr wrap="square"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Demerits of Naturalism </a:t>
            </a:r>
            <a:r>
              <a:rPr lang="en-US" sz="8600" dirty="0" smtClean="0">
                <a:solidFill>
                  <a:srgbClr val="4DACC4"/>
                </a:solidFill>
                <a:latin typeface="Railey"/>
                <a:ea typeface="Railey"/>
                <a:cs typeface="Railey"/>
                <a:sym typeface="Railey"/>
              </a:rPr>
              <a:t>  </a:t>
            </a:r>
            <a:endParaRPr lang="en-US" sz="8600" dirty="0">
              <a:solidFill>
                <a:srgbClr val="4DACC4"/>
              </a:solidFill>
              <a:latin typeface="Railey"/>
              <a:ea typeface="Railey"/>
              <a:cs typeface="Railey"/>
              <a:sym typeface="Railey"/>
            </a:endParaRPr>
          </a:p>
        </p:txBody>
      </p:sp>
      <p:sp>
        <p:nvSpPr>
          <p:cNvPr id="11" name="TextBox 11"/>
          <p:cNvSpPr txBox="1"/>
          <p:nvPr/>
        </p:nvSpPr>
        <p:spPr>
          <a:xfrm>
            <a:off x="1028701" y="2857500"/>
            <a:ext cx="15965538" cy="3500958"/>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Ignores importance of the books. </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Over emphasis on physical education. </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Ultimate freedom to the child. </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No importance to teachers.</a:t>
            </a:r>
          </a:p>
          <a:p>
            <a:pPr marL="457200" indent="-457200">
              <a:lnSpc>
                <a:spcPts val="3900"/>
              </a:lnSpc>
              <a:buFont typeface="Arial" pitchFamily="34" charset="0"/>
              <a:buChar char="•"/>
            </a:pPr>
            <a:endParaRPr lang="en-US" sz="3000" b="1" spc="60" dirty="0" smtClean="0">
              <a:solidFill>
                <a:schemeClr val="tx2">
                  <a:lumMod val="60000"/>
                  <a:lumOff val="40000"/>
                </a:schemeClr>
              </a:solidFill>
              <a:latin typeface="Nunito Bold"/>
              <a:ea typeface="Nunito Bold"/>
              <a:cs typeface="Nunito Bold"/>
              <a:sym typeface="Nunito Bold"/>
            </a:endParaRPr>
          </a:p>
          <a:p>
            <a:pPr marL="457200" indent="-457200">
              <a:lnSpc>
                <a:spcPts val="3900"/>
              </a:lnSpc>
              <a:buFont typeface="Arial" pitchFamily="34" charset="0"/>
              <a:buChar char="•"/>
            </a:pPr>
            <a:endParaRPr lang="en-US" sz="3000" b="1" spc="60" dirty="0" smtClean="0">
              <a:solidFill>
                <a:schemeClr val="tx2">
                  <a:lumMod val="60000"/>
                  <a:lumOff val="40000"/>
                </a:schemeClr>
              </a:solidFill>
              <a:latin typeface="Nunito Bold"/>
              <a:ea typeface="Nunito Bold"/>
              <a:cs typeface="Nunito Bold"/>
              <a:sym typeface="Nunito Bold"/>
            </a:endParaRPr>
          </a:p>
          <a:p>
            <a:pPr>
              <a:lnSpc>
                <a:spcPts val="3900"/>
              </a:lnSpc>
            </a:pPr>
            <a:endParaRPr lang="en-US" sz="3000" b="1" spc="60" dirty="0" smtClean="0">
              <a:solidFill>
                <a:schemeClr val="tx2">
                  <a:lumMod val="60000"/>
                  <a:lumOff val="40000"/>
                </a:schemeClr>
              </a:solidFill>
              <a:latin typeface="Nunito Bold"/>
              <a:ea typeface="Nunito Bold"/>
              <a:cs typeface="Nunito Bold"/>
              <a:sym typeface="Nunito Bold"/>
            </a:endParaRPr>
          </a:p>
        </p:txBody>
      </p:sp>
      <p:sp>
        <p:nvSpPr>
          <p:cNvPr id="12" name="Freeform 12"/>
          <p:cNvSpPr/>
          <p:nvPr/>
        </p:nvSpPr>
        <p:spPr>
          <a:xfrm>
            <a:off x="8071121" y="6822776"/>
            <a:ext cx="1606279" cy="2741331"/>
          </a:xfrm>
          <a:custGeom>
            <a:avLst/>
            <a:gdLst/>
            <a:ahLst/>
            <a:cxnLst/>
            <a:rect l="l" t="t" r="r" b="b"/>
            <a:pathLst>
              <a:path w="2145759" h="3946224">
                <a:moveTo>
                  <a:pt x="0" y="0"/>
                </a:moveTo>
                <a:lnTo>
                  <a:pt x="2145760" y="0"/>
                </a:lnTo>
                <a:lnTo>
                  <a:pt x="2145760" y="3946224"/>
                </a:lnTo>
                <a:lnTo>
                  <a:pt x="0" y="39462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4501957" y="6929024"/>
            <a:ext cx="3244615" cy="2506465"/>
          </a:xfrm>
          <a:custGeom>
            <a:avLst/>
            <a:gdLst/>
            <a:ahLst/>
            <a:cxnLst/>
            <a:rect l="l" t="t" r="r" b="b"/>
            <a:pathLst>
              <a:path w="3244615" h="2506465">
                <a:moveTo>
                  <a:pt x="0" y="0"/>
                </a:moveTo>
                <a:lnTo>
                  <a:pt x="3244616" y="0"/>
                </a:lnTo>
                <a:lnTo>
                  <a:pt x="3244616" y="2506465"/>
                </a:lnTo>
                <a:lnTo>
                  <a:pt x="0" y="25064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0414706" y="6198303"/>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944546" y="6929024"/>
            <a:ext cx="1357530" cy="2462639"/>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13335830" y="6885654"/>
            <a:ext cx="3616141" cy="2549379"/>
          </a:xfrm>
          <a:custGeom>
            <a:avLst/>
            <a:gdLst/>
            <a:ahLst/>
            <a:cxnLst/>
            <a:rect l="l" t="t" r="r" b="b"/>
            <a:pathLst>
              <a:path w="3616141" h="2549379">
                <a:moveTo>
                  <a:pt x="0" y="0"/>
                </a:moveTo>
                <a:lnTo>
                  <a:pt x="3616141" y="0"/>
                </a:lnTo>
                <a:lnTo>
                  <a:pt x="3616141" y="2549379"/>
                </a:lnTo>
                <a:lnTo>
                  <a:pt x="0" y="2549379"/>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6" name="Freeform 26"/>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1">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610981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2448435" y="2896416"/>
            <a:ext cx="12807470" cy="1477004"/>
          </a:xfrm>
          <a:prstGeom prst="rect">
            <a:avLst/>
          </a:prstGeom>
        </p:spPr>
        <p:txBody>
          <a:bodyPr lIns="0" tIns="0" rIns="0" bIns="0" rtlCol="0" anchor="t">
            <a:spAutoFit/>
          </a:bodyPr>
          <a:lstStyle/>
          <a:p>
            <a:pPr algn="ctr">
              <a:lnSpc>
                <a:spcPts val="12040"/>
              </a:lnSpc>
            </a:pPr>
            <a:r>
              <a:rPr lang="en-US" sz="8600" dirty="0">
                <a:solidFill>
                  <a:srgbClr val="4DACC4"/>
                </a:solidFill>
                <a:latin typeface="Railey"/>
                <a:ea typeface="Railey"/>
                <a:cs typeface="Railey"/>
                <a:sym typeface="Railey"/>
              </a:rPr>
              <a:t>Thank </a:t>
            </a:r>
            <a:r>
              <a:rPr lang="en-US" sz="8600" dirty="0" smtClean="0">
                <a:solidFill>
                  <a:srgbClr val="4DACC4"/>
                </a:solidFill>
                <a:latin typeface="Railey"/>
                <a:ea typeface="Railey"/>
                <a:cs typeface="Railey"/>
                <a:sym typeface="Railey"/>
              </a:rPr>
              <a:t>You.</a:t>
            </a:r>
            <a:endParaRPr lang="en-US" sz="8600" dirty="0">
              <a:solidFill>
                <a:srgbClr val="4DACC4"/>
              </a:solidFill>
              <a:latin typeface="Railey"/>
              <a:ea typeface="Railey"/>
              <a:cs typeface="Railey"/>
              <a:sym typeface="Railey"/>
            </a:endParaRPr>
          </a:p>
        </p:txBody>
      </p:sp>
      <p:sp>
        <p:nvSpPr>
          <p:cNvPr id="12" name="Freeform 12"/>
          <p:cNvSpPr/>
          <p:nvPr/>
        </p:nvSpPr>
        <p:spPr>
          <a:xfrm>
            <a:off x="13939795" y="7217690"/>
            <a:ext cx="2876714" cy="2509933"/>
          </a:xfrm>
          <a:custGeom>
            <a:avLst/>
            <a:gdLst/>
            <a:ahLst/>
            <a:cxnLst/>
            <a:rect l="l" t="t" r="r" b="b"/>
            <a:pathLst>
              <a:path w="2876714" h="2509933">
                <a:moveTo>
                  <a:pt x="0" y="0"/>
                </a:moveTo>
                <a:lnTo>
                  <a:pt x="2876714" y="0"/>
                </a:lnTo>
                <a:lnTo>
                  <a:pt x="2876714" y="2509933"/>
                </a:lnTo>
                <a:lnTo>
                  <a:pt x="0" y="250993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1753155" y="7084848"/>
            <a:ext cx="2203413" cy="2642775"/>
          </a:xfrm>
          <a:custGeom>
            <a:avLst/>
            <a:gdLst/>
            <a:ahLst/>
            <a:cxnLst/>
            <a:rect l="l" t="t" r="r" b="b"/>
            <a:pathLst>
              <a:path w="2203413" h="2642775">
                <a:moveTo>
                  <a:pt x="0" y="0"/>
                </a:moveTo>
                <a:lnTo>
                  <a:pt x="2203413" y="0"/>
                </a:lnTo>
                <a:lnTo>
                  <a:pt x="2203413" y="2642775"/>
                </a:lnTo>
                <a:lnTo>
                  <a:pt x="0" y="264277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8139035" y="6433434"/>
            <a:ext cx="1255910" cy="3294189"/>
          </a:xfrm>
          <a:custGeom>
            <a:avLst/>
            <a:gdLst/>
            <a:ahLst/>
            <a:cxnLst/>
            <a:rect l="l" t="t" r="r" b="b"/>
            <a:pathLst>
              <a:path w="1255910" h="3294189">
                <a:moveTo>
                  <a:pt x="0" y="0"/>
                </a:moveTo>
                <a:lnTo>
                  <a:pt x="1255910" y="0"/>
                </a:lnTo>
                <a:lnTo>
                  <a:pt x="1255910" y="3294189"/>
                </a:lnTo>
                <a:lnTo>
                  <a:pt x="0" y="329418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6447058" y="7354463"/>
            <a:ext cx="1378174" cy="2236388"/>
          </a:xfrm>
          <a:custGeom>
            <a:avLst/>
            <a:gdLst/>
            <a:ahLst/>
            <a:cxnLst/>
            <a:rect l="l" t="t" r="r" b="b"/>
            <a:pathLst>
              <a:path w="1378174" h="2236388">
                <a:moveTo>
                  <a:pt x="0" y="0"/>
                </a:moveTo>
                <a:lnTo>
                  <a:pt x="1378174" y="0"/>
                </a:lnTo>
                <a:lnTo>
                  <a:pt x="1378174" y="2236387"/>
                </a:lnTo>
                <a:lnTo>
                  <a:pt x="0" y="2236387"/>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a:off x="9480409" y="7449728"/>
            <a:ext cx="2149182" cy="2141122"/>
          </a:xfrm>
          <a:custGeom>
            <a:avLst/>
            <a:gdLst/>
            <a:ahLst/>
            <a:cxnLst/>
            <a:rect l="l" t="t" r="r" b="b"/>
            <a:pathLst>
              <a:path w="2149182" h="2141122">
                <a:moveTo>
                  <a:pt x="0" y="0"/>
                </a:moveTo>
                <a:lnTo>
                  <a:pt x="2149182" y="0"/>
                </a:lnTo>
                <a:lnTo>
                  <a:pt x="2149182" y="2141122"/>
                </a:lnTo>
                <a:lnTo>
                  <a:pt x="0" y="2141122"/>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8" name="Freeform 18"/>
          <p:cNvSpPr/>
          <p:nvPr/>
        </p:nvSpPr>
        <p:spPr>
          <a:xfrm rot="-1503479">
            <a:off x="1417349" y="449560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19" name="Freeform 19"/>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0" name="Freeform 20"/>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Freeform 21"/>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2" name="Freeform 22"/>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3" name="Freeform 23"/>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5" name="Freeform 25"/>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6" name="Freeform 26"/>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8" name="Freeform 28"/>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30" name="Freeform 30"/>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31" name="Freeform 31"/>
          <p:cNvSpPr/>
          <p:nvPr/>
        </p:nvSpPr>
        <p:spPr>
          <a:xfrm rot="8187861">
            <a:off x="4025582" y="8788087"/>
            <a:ext cx="836070" cy="853133"/>
          </a:xfrm>
          <a:custGeom>
            <a:avLst/>
            <a:gdLst/>
            <a:ahLst/>
            <a:cxnLst/>
            <a:rect l="l" t="t" r="r" b="b"/>
            <a:pathLst>
              <a:path w="836070" h="853133">
                <a:moveTo>
                  <a:pt x="0" y="0"/>
                </a:moveTo>
                <a:lnTo>
                  <a:pt x="836071" y="0"/>
                </a:lnTo>
                <a:lnTo>
                  <a:pt x="836071" y="853133"/>
                </a:lnTo>
                <a:lnTo>
                  <a:pt x="0" y="853133"/>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sp>
      <p:sp>
        <p:nvSpPr>
          <p:cNvPr id="32" name="Freeform 32"/>
          <p:cNvSpPr/>
          <p:nvPr/>
        </p:nvSpPr>
        <p:spPr>
          <a:xfrm rot="-2839600">
            <a:off x="2766500" y="6335379"/>
            <a:ext cx="3080188" cy="3490298"/>
          </a:xfrm>
          <a:custGeom>
            <a:avLst/>
            <a:gdLst/>
            <a:ahLst/>
            <a:cxnLst/>
            <a:rect l="l" t="t" r="r" b="b"/>
            <a:pathLst>
              <a:path w="3080188" h="3490298">
                <a:moveTo>
                  <a:pt x="0" y="0"/>
                </a:moveTo>
                <a:lnTo>
                  <a:pt x="3080188" y="0"/>
                </a:lnTo>
                <a:lnTo>
                  <a:pt x="3080188" y="3490298"/>
                </a:lnTo>
                <a:lnTo>
                  <a:pt x="0" y="3490298"/>
                </a:lnTo>
                <a:lnTo>
                  <a:pt x="0" y="0"/>
                </a:lnTo>
                <a:close/>
              </a:path>
            </a:pathLst>
          </a:custGeom>
          <a:blipFill>
            <a:blip r:embed="rId33">
              <a:extLst>
                <a:ext uri="{96DAC541-7B7A-43D3-8B79-37D633B846F1}">
                  <asvg:svgBlip xmlns="" xmlns:asvg="http://schemas.microsoft.com/office/drawing/2016/SVG/main" r:embed="rId34"/>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2224545" y="857250"/>
            <a:ext cx="13250738" cy="1538883"/>
          </a:xfrm>
          <a:prstGeom prst="rect">
            <a:avLst/>
          </a:prstGeom>
        </p:spPr>
        <p:txBody>
          <a:bodyPr wrap="square"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Meaning of Naturalism </a:t>
            </a:r>
            <a:endParaRPr lang="en-US" sz="8600" dirty="0">
              <a:solidFill>
                <a:srgbClr val="4DACC4"/>
              </a:solidFill>
              <a:latin typeface="Railey"/>
              <a:ea typeface="Railey"/>
              <a:cs typeface="Railey"/>
              <a:sym typeface="Railey"/>
            </a:endParaRPr>
          </a:p>
        </p:txBody>
      </p:sp>
      <p:sp>
        <p:nvSpPr>
          <p:cNvPr id="6" name="Freeform 6"/>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11185753" y="6220690"/>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7373557" y="6822778"/>
            <a:ext cx="3540886" cy="2885822"/>
          </a:xfrm>
          <a:custGeom>
            <a:avLst/>
            <a:gdLst/>
            <a:ahLst/>
            <a:cxnLst/>
            <a:rect l="l" t="t" r="r" b="b"/>
            <a:pathLst>
              <a:path w="3540886" h="2885822">
                <a:moveTo>
                  <a:pt x="0" y="0"/>
                </a:moveTo>
                <a:lnTo>
                  <a:pt x="3540886" y="0"/>
                </a:lnTo>
                <a:lnTo>
                  <a:pt x="3540886" y="2885821"/>
                </a:lnTo>
                <a:lnTo>
                  <a:pt x="0" y="288582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5850948" y="6414410"/>
            <a:ext cx="1255910" cy="3294189"/>
          </a:xfrm>
          <a:custGeom>
            <a:avLst/>
            <a:gdLst/>
            <a:ahLst/>
            <a:cxnLst/>
            <a:rect l="l" t="t" r="r" b="b"/>
            <a:pathLst>
              <a:path w="1255910" h="3294189">
                <a:moveTo>
                  <a:pt x="0" y="0"/>
                </a:moveTo>
                <a:lnTo>
                  <a:pt x="1255909" y="0"/>
                </a:lnTo>
                <a:lnTo>
                  <a:pt x="1255909" y="3294189"/>
                </a:lnTo>
                <a:lnTo>
                  <a:pt x="0" y="329418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1674353" y="2608058"/>
            <a:ext cx="14702639" cy="4308872"/>
          </a:xfrm>
          <a:prstGeom prst="rect">
            <a:avLst/>
          </a:prstGeom>
        </p:spPr>
        <p:txBody>
          <a:bodyPr wrap="square" lIns="0" tIns="0" rIns="0" bIns="0" rtlCol="0" anchor="t">
            <a:spAutoFit/>
          </a:bodyPr>
          <a:lstStyle/>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Nothing is before, behind and beyond </a:t>
            </a:r>
            <a:r>
              <a:rPr lang="en-US" sz="3000" b="1" spc="60" dirty="0" smtClean="0">
                <a:solidFill>
                  <a:srgbClr val="0070C0"/>
                </a:solidFill>
                <a:latin typeface="Nunito Bold"/>
                <a:ea typeface="Nunito Bold"/>
                <a:cs typeface="Nunito Bold"/>
                <a:sym typeface="Nunito Bold"/>
              </a:rPr>
              <a:t>'Nature‘. </a:t>
            </a:r>
            <a:endParaRPr lang="en-US" sz="3000" b="1" spc="60" dirty="0">
              <a:solidFill>
                <a:srgbClr val="0070C0"/>
              </a:solidFill>
              <a:latin typeface="Nunito Bold"/>
              <a:ea typeface="Nunito Bold"/>
              <a:cs typeface="Nunito Bold"/>
              <a:sym typeface="Nunito Bold"/>
            </a:endParaRPr>
          </a:p>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 The ultimate reality is of </a:t>
            </a:r>
            <a:r>
              <a:rPr lang="en-US" sz="3000" b="1" spc="60" dirty="0" smtClean="0">
                <a:solidFill>
                  <a:srgbClr val="0070C0"/>
                </a:solidFill>
                <a:latin typeface="Nunito Bold"/>
                <a:ea typeface="Nunito Bold"/>
                <a:cs typeface="Nunito Bold"/>
                <a:sym typeface="Nunito Bold"/>
              </a:rPr>
              <a:t>Nature.</a:t>
            </a:r>
          </a:p>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Naturalism is a distinct philosophy, which does not believe in sentimentalism, spiritualism and supernaturalism</a:t>
            </a:r>
            <a:r>
              <a:rPr lang="en-US" sz="3000" b="1" spc="60" dirty="0" smtClean="0">
                <a:solidFill>
                  <a:srgbClr val="0070C0"/>
                </a:solidFill>
                <a:latin typeface="Nunito Bold"/>
                <a:ea typeface="Nunito Bold"/>
                <a:cs typeface="Nunito Bold"/>
                <a:sym typeface="Nunito Bold"/>
              </a:rPr>
              <a:t>.</a:t>
            </a:r>
          </a:p>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It is a philosophy which considers nature as everything and denies the existence of any spirit. It accepts nature to be the ultimate and complete reality and those who accept this view are regarded as naturalists.</a:t>
            </a:r>
          </a:p>
          <a:p>
            <a:pPr marL="647703" lvl="1" indent="-323852" algn="just">
              <a:lnSpc>
                <a:spcPts val="4200"/>
              </a:lnSpc>
              <a:buFont typeface="Arial"/>
              <a:buChar char="•"/>
            </a:pPr>
            <a:endParaRPr lang="en-US" sz="3000" b="1" spc="60" dirty="0">
              <a:solidFill>
                <a:srgbClr val="FF0000"/>
              </a:solidFill>
              <a:latin typeface="Nunito Bold"/>
              <a:ea typeface="Nunito Bold"/>
              <a:cs typeface="Nunito Bold"/>
              <a:sym typeface="Nunito Bold"/>
            </a:endParaRPr>
          </a:p>
        </p:txBody>
      </p:sp>
      <p:sp>
        <p:nvSpPr>
          <p:cNvPr id="12" name="Freeform 12"/>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398858" y="-1370018"/>
            <a:ext cx="6132658" cy="3313118"/>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16"/>
          <p:cNvSpPr/>
          <p:nvPr/>
        </p:nvSpPr>
        <p:spPr>
          <a:xfrm>
            <a:off x="2605241" y="7198667"/>
            <a:ext cx="2876714" cy="2509933"/>
          </a:xfrm>
          <a:custGeom>
            <a:avLst/>
            <a:gdLst/>
            <a:ahLst/>
            <a:cxnLst/>
            <a:rect l="l" t="t" r="r" b="b"/>
            <a:pathLst>
              <a:path w="2876714" h="2509933">
                <a:moveTo>
                  <a:pt x="0" y="0"/>
                </a:moveTo>
                <a:lnTo>
                  <a:pt x="2876714" y="0"/>
                </a:lnTo>
                <a:lnTo>
                  <a:pt x="2876714" y="2509932"/>
                </a:lnTo>
                <a:lnTo>
                  <a:pt x="0" y="250993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7" name="Freeform 17"/>
          <p:cNvSpPr/>
          <p:nvPr/>
        </p:nvSpPr>
        <p:spPr>
          <a:xfrm>
            <a:off x="14373577" y="7065825"/>
            <a:ext cx="2203413" cy="2642775"/>
          </a:xfrm>
          <a:custGeom>
            <a:avLst/>
            <a:gdLst/>
            <a:ahLst/>
            <a:cxnLst/>
            <a:rect l="l" t="t" r="r" b="b"/>
            <a:pathLst>
              <a:path w="2203413" h="2642775">
                <a:moveTo>
                  <a:pt x="0" y="0"/>
                </a:moveTo>
                <a:lnTo>
                  <a:pt x="2203414" y="0"/>
                </a:lnTo>
                <a:lnTo>
                  <a:pt x="2203414" y="2642774"/>
                </a:lnTo>
                <a:lnTo>
                  <a:pt x="0" y="2642774"/>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8" name="Freeform 18"/>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1503479">
            <a:off x="1417349" y="449560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0" name="Freeform 20"/>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1" name="Freeform 21"/>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2" name="Freeform 22"/>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3" name="Freeform 23"/>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4" name="Freeform 24"/>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5" name="Freeform 25"/>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6" name="Freeform 26"/>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7" name="Freeform 27"/>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8" name="Freeform 28"/>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30" name="Freeform 30"/>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31" name="Freeform 31"/>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235843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8989526" y="-85756"/>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4456258" y="877921"/>
            <a:ext cx="10255122" cy="1538883"/>
          </a:xfrm>
          <a:prstGeom prst="rect">
            <a:avLst/>
          </a:prstGeom>
        </p:spPr>
        <p:txBody>
          <a:bodyPr wrap="square"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Meaning of Naturalism  </a:t>
            </a:r>
            <a:endParaRPr lang="en-US" sz="8600" dirty="0">
              <a:solidFill>
                <a:srgbClr val="4DACC4"/>
              </a:solidFill>
              <a:latin typeface="Railey"/>
              <a:ea typeface="Railey"/>
              <a:cs typeface="Railey"/>
              <a:sym typeface="Railey"/>
            </a:endParaRPr>
          </a:p>
        </p:txBody>
      </p:sp>
      <p:sp>
        <p:nvSpPr>
          <p:cNvPr id="6" name="Freeform 6"/>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11185753" y="6220690"/>
            <a:ext cx="2921124" cy="3487909"/>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7373557" y="6822778"/>
            <a:ext cx="3540886" cy="2885822"/>
          </a:xfrm>
          <a:custGeom>
            <a:avLst/>
            <a:gdLst/>
            <a:ahLst/>
            <a:cxnLst/>
            <a:rect l="l" t="t" r="r" b="b"/>
            <a:pathLst>
              <a:path w="3540886" h="2885822">
                <a:moveTo>
                  <a:pt x="0" y="0"/>
                </a:moveTo>
                <a:lnTo>
                  <a:pt x="3540886" y="0"/>
                </a:lnTo>
                <a:lnTo>
                  <a:pt x="3540886" y="2885821"/>
                </a:lnTo>
                <a:lnTo>
                  <a:pt x="0" y="288582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5850948" y="6414410"/>
            <a:ext cx="1255910" cy="3294189"/>
          </a:xfrm>
          <a:custGeom>
            <a:avLst/>
            <a:gdLst/>
            <a:ahLst/>
            <a:cxnLst/>
            <a:rect l="l" t="t" r="r" b="b"/>
            <a:pathLst>
              <a:path w="1255910" h="3294189">
                <a:moveTo>
                  <a:pt x="0" y="0"/>
                </a:moveTo>
                <a:lnTo>
                  <a:pt x="1255909" y="0"/>
                </a:lnTo>
                <a:lnTo>
                  <a:pt x="1255909" y="3294189"/>
                </a:lnTo>
                <a:lnTo>
                  <a:pt x="0" y="329418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1674353" y="2517775"/>
            <a:ext cx="14702639" cy="4308872"/>
          </a:xfrm>
          <a:prstGeom prst="rect">
            <a:avLst/>
          </a:prstGeom>
        </p:spPr>
        <p:txBody>
          <a:bodyPr wrap="square" lIns="0" tIns="0" rIns="0" bIns="0" rtlCol="0" anchor="t">
            <a:spAutoFit/>
          </a:bodyPr>
          <a:lstStyle/>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This philosophy does not believe in the existence of </a:t>
            </a:r>
            <a:r>
              <a:rPr lang="en-US" sz="3000" b="1" spc="60" dirty="0" smtClean="0">
                <a:solidFill>
                  <a:srgbClr val="0070C0"/>
                </a:solidFill>
                <a:latin typeface="Nunito Bold"/>
                <a:ea typeface="Nunito Bold"/>
                <a:cs typeface="Nunito Bold"/>
                <a:sym typeface="Nunito Bold"/>
              </a:rPr>
              <a:t>God.</a:t>
            </a:r>
          </a:p>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The term 'Nature' in naturalism stands for the totality of objects and events in space and time</a:t>
            </a:r>
            <a:r>
              <a:rPr lang="en-US" sz="3000" b="1" spc="60" dirty="0" smtClean="0">
                <a:solidFill>
                  <a:srgbClr val="0070C0"/>
                </a:solidFill>
                <a:latin typeface="Nunito Bold"/>
                <a:ea typeface="Nunito Bold"/>
                <a:cs typeface="Nunito Bold"/>
                <a:sym typeface="Nunito Bold"/>
              </a:rPr>
              <a:t>.</a:t>
            </a:r>
          </a:p>
          <a:p>
            <a:pPr marL="647703" lvl="1" indent="-323852" algn="just">
              <a:lnSpc>
                <a:spcPts val="4200"/>
              </a:lnSpc>
              <a:buFont typeface="Arial"/>
              <a:buChar char="•"/>
            </a:pPr>
            <a:r>
              <a:rPr lang="en-US" sz="3000" b="1" spc="60" dirty="0">
                <a:solidFill>
                  <a:srgbClr val="0070C0"/>
                </a:solidFill>
                <a:latin typeface="Nunito Bold"/>
                <a:ea typeface="Nunito Bold"/>
                <a:cs typeface="Nunito Bold"/>
                <a:sym typeface="Nunito Bold"/>
              </a:rPr>
              <a:t>Human life is a part of the scheme of nature</a:t>
            </a:r>
            <a:r>
              <a:rPr lang="en-US" sz="3000" b="1" spc="60" dirty="0" smtClean="0">
                <a:solidFill>
                  <a:srgbClr val="0070C0"/>
                </a:solidFill>
                <a:latin typeface="Nunito Bold"/>
                <a:ea typeface="Nunito Bold"/>
                <a:cs typeface="Nunito Bold"/>
                <a:sym typeface="Nunito Bold"/>
              </a:rPr>
              <a:t>.</a:t>
            </a:r>
          </a:p>
          <a:p>
            <a:pPr marL="647703" lvl="1" indent="-323852" algn="just">
              <a:lnSpc>
                <a:spcPts val="4200"/>
              </a:lnSpc>
              <a:buFont typeface="Arial"/>
              <a:buChar char="•"/>
            </a:pPr>
            <a:r>
              <a:rPr lang="en-US" sz="3000" spc="60" dirty="0">
                <a:solidFill>
                  <a:srgbClr val="0070C0"/>
                </a:solidFill>
                <a:latin typeface="Nunito Bold"/>
                <a:ea typeface="Nunito Bold"/>
                <a:cs typeface="Nunito Bold"/>
                <a:sym typeface="Nunito Bold"/>
              </a:rPr>
              <a:t>Naturalism applies natural laws to the entire gamut of human experiences, material, rational or-spiritual</a:t>
            </a:r>
            <a:r>
              <a:rPr lang="en-US" sz="3000" spc="60" dirty="0" smtClean="0">
                <a:solidFill>
                  <a:srgbClr val="0070C0"/>
                </a:solidFill>
                <a:latin typeface="Nunito Bold"/>
                <a:ea typeface="Nunito Bold"/>
                <a:cs typeface="Nunito Bold"/>
                <a:sym typeface="Nunito Bold"/>
              </a:rPr>
              <a:t>.</a:t>
            </a:r>
          </a:p>
          <a:p>
            <a:pPr marL="647703" lvl="1" indent="-323852" algn="just">
              <a:lnSpc>
                <a:spcPts val="4200"/>
              </a:lnSpc>
              <a:buFont typeface="Arial"/>
              <a:buChar char="•"/>
            </a:pPr>
            <a:r>
              <a:rPr lang="en-US" sz="3000" spc="60" dirty="0" smtClean="0">
                <a:solidFill>
                  <a:srgbClr val="0070C0"/>
                </a:solidFill>
                <a:latin typeface="Nunito Bold"/>
                <a:ea typeface="Nunito Bold"/>
                <a:cs typeface="Nunito Bold"/>
                <a:sym typeface="Nunito Bold"/>
              </a:rPr>
              <a:t> </a:t>
            </a:r>
            <a:r>
              <a:rPr lang="en-US" sz="3000" spc="60" dirty="0">
                <a:solidFill>
                  <a:srgbClr val="0070C0"/>
                </a:solidFill>
                <a:latin typeface="Nunito Bold"/>
                <a:ea typeface="Nunito Bold"/>
                <a:cs typeface="Nunito Bold"/>
                <a:sym typeface="Nunito Bold"/>
              </a:rPr>
              <a:t>It gives importance to the matter' and the physical </a:t>
            </a:r>
            <a:r>
              <a:rPr lang="en-US" sz="3000" spc="60" dirty="0" smtClean="0">
                <a:solidFill>
                  <a:srgbClr val="0070C0"/>
                </a:solidFill>
                <a:latin typeface="Nunito Bold"/>
                <a:ea typeface="Nunito Bold"/>
                <a:cs typeface="Nunito Bold"/>
                <a:sym typeface="Nunito Bold"/>
              </a:rPr>
              <a:t>world.</a:t>
            </a:r>
          </a:p>
          <a:p>
            <a:pPr marL="647703" lvl="1" indent="-323852" algn="just">
              <a:lnSpc>
                <a:spcPts val="4200"/>
              </a:lnSpc>
              <a:buFont typeface="Arial"/>
              <a:buChar char="•"/>
            </a:pPr>
            <a:endParaRPr lang="en-US" sz="3000" b="1" spc="60" dirty="0">
              <a:solidFill>
                <a:srgbClr val="0070C0"/>
              </a:solidFill>
              <a:latin typeface="Nunito Bold"/>
              <a:ea typeface="Nunito Bold"/>
              <a:cs typeface="Nunito Bold"/>
              <a:sym typeface="Nunito Bold"/>
            </a:endParaRPr>
          </a:p>
        </p:txBody>
      </p:sp>
      <p:sp>
        <p:nvSpPr>
          <p:cNvPr id="12" name="Freeform 12"/>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16"/>
          <p:cNvSpPr/>
          <p:nvPr/>
        </p:nvSpPr>
        <p:spPr>
          <a:xfrm>
            <a:off x="2605241" y="7198667"/>
            <a:ext cx="2876714" cy="2509933"/>
          </a:xfrm>
          <a:custGeom>
            <a:avLst/>
            <a:gdLst/>
            <a:ahLst/>
            <a:cxnLst/>
            <a:rect l="l" t="t" r="r" b="b"/>
            <a:pathLst>
              <a:path w="2876714" h="2509933">
                <a:moveTo>
                  <a:pt x="0" y="0"/>
                </a:moveTo>
                <a:lnTo>
                  <a:pt x="2876714" y="0"/>
                </a:lnTo>
                <a:lnTo>
                  <a:pt x="2876714" y="2509932"/>
                </a:lnTo>
                <a:lnTo>
                  <a:pt x="0" y="250993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7" name="Freeform 17"/>
          <p:cNvSpPr/>
          <p:nvPr/>
        </p:nvSpPr>
        <p:spPr>
          <a:xfrm>
            <a:off x="14373577" y="7065825"/>
            <a:ext cx="2203413" cy="2642775"/>
          </a:xfrm>
          <a:custGeom>
            <a:avLst/>
            <a:gdLst/>
            <a:ahLst/>
            <a:cxnLst/>
            <a:rect l="l" t="t" r="r" b="b"/>
            <a:pathLst>
              <a:path w="2203413" h="2642775">
                <a:moveTo>
                  <a:pt x="0" y="0"/>
                </a:moveTo>
                <a:lnTo>
                  <a:pt x="2203414" y="0"/>
                </a:lnTo>
                <a:lnTo>
                  <a:pt x="2203414" y="2642774"/>
                </a:lnTo>
                <a:lnTo>
                  <a:pt x="0" y="2642774"/>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8" name="Freeform 18"/>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1503479">
            <a:off x="1417349" y="449560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0" name="Freeform 20"/>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1" name="Freeform 21"/>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2" name="Freeform 22"/>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3" name="Freeform 23"/>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4" name="Freeform 24"/>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5" name="Freeform 25"/>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6" name="Freeform 26"/>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27" name="Freeform 27"/>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8" name="Freeform 28"/>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30" name="Freeform 30"/>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31" name="Freeform 31"/>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Tree>
    <p:extLst>
      <p:ext uri="{BB962C8B-B14F-4D97-AF65-F5344CB8AC3E}">
        <p14:creationId xmlns:p14="http://schemas.microsoft.com/office/powerpoint/2010/main" val="390631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4630" y="-1025106"/>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8187861">
            <a:off x="8725965" y="8714360"/>
            <a:ext cx="836070" cy="853133"/>
          </a:xfrm>
          <a:custGeom>
            <a:avLst/>
            <a:gdLst/>
            <a:ahLst/>
            <a:cxnLst/>
            <a:rect l="l" t="t" r="r" b="b"/>
            <a:pathLst>
              <a:path w="836070" h="853133">
                <a:moveTo>
                  <a:pt x="0" y="0"/>
                </a:moveTo>
                <a:lnTo>
                  <a:pt x="836070" y="0"/>
                </a:lnTo>
                <a:lnTo>
                  <a:pt x="836070" y="853133"/>
                </a:lnTo>
                <a:lnTo>
                  <a:pt x="0" y="8531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Freeform 10"/>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Freeform 11"/>
          <p:cNvSpPr/>
          <p:nvPr/>
        </p:nvSpPr>
        <p:spPr>
          <a:xfrm>
            <a:off x="2511720" y="6637634"/>
            <a:ext cx="3923523" cy="2898503"/>
          </a:xfrm>
          <a:custGeom>
            <a:avLst/>
            <a:gdLst/>
            <a:ahLst/>
            <a:cxnLst/>
            <a:rect l="l" t="t" r="r" b="b"/>
            <a:pathLst>
              <a:path w="3923523" h="2898503">
                <a:moveTo>
                  <a:pt x="0" y="0"/>
                </a:moveTo>
                <a:lnTo>
                  <a:pt x="3923523" y="0"/>
                </a:lnTo>
                <a:lnTo>
                  <a:pt x="3923523" y="2898503"/>
                </a:lnTo>
                <a:lnTo>
                  <a:pt x="0" y="289850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2" name="Freeform 12"/>
          <p:cNvSpPr/>
          <p:nvPr/>
        </p:nvSpPr>
        <p:spPr>
          <a:xfrm>
            <a:off x="13098692" y="6945492"/>
            <a:ext cx="1308421" cy="2373553"/>
          </a:xfrm>
          <a:custGeom>
            <a:avLst/>
            <a:gdLst/>
            <a:ahLst/>
            <a:cxnLst/>
            <a:rect l="l" t="t" r="r" b="b"/>
            <a:pathLst>
              <a:path w="1308421" h="2373553">
                <a:moveTo>
                  <a:pt x="0" y="0"/>
                </a:moveTo>
                <a:lnTo>
                  <a:pt x="1308421" y="0"/>
                </a:lnTo>
                <a:lnTo>
                  <a:pt x="1308421" y="2373553"/>
                </a:lnTo>
                <a:lnTo>
                  <a:pt x="0" y="237355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3" name="Freeform 13"/>
          <p:cNvSpPr/>
          <p:nvPr/>
        </p:nvSpPr>
        <p:spPr>
          <a:xfrm>
            <a:off x="11208741" y="7177406"/>
            <a:ext cx="1378174" cy="2236388"/>
          </a:xfrm>
          <a:custGeom>
            <a:avLst/>
            <a:gdLst/>
            <a:ahLst/>
            <a:cxnLst/>
            <a:rect l="l" t="t" r="r" b="b"/>
            <a:pathLst>
              <a:path w="1378174" h="2236388">
                <a:moveTo>
                  <a:pt x="0" y="0"/>
                </a:moveTo>
                <a:lnTo>
                  <a:pt x="1378174" y="0"/>
                </a:lnTo>
                <a:lnTo>
                  <a:pt x="1378174" y="2236387"/>
                </a:lnTo>
                <a:lnTo>
                  <a:pt x="0" y="2236387"/>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3"/>
                </a:ext>
              </a:extLst>
            </a:blip>
            <a:stretch>
              <a:fillRect/>
            </a:stretch>
          </a:blipFill>
        </p:spPr>
      </p:sp>
      <p:sp>
        <p:nvSpPr>
          <p:cNvPr id="17" name="Freeform 17"/>
          <p:cNvSpPr/>
          <p:nvPr/>
        </p:nvSpPr>
        <p:spPr>
          <a:xfrm rot="-1503479">
            <a:off x="1417349" y="449560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8" name="Freeform 18"/>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9" name="Freeform 19"/>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3"/>
                </a:ext>
              </a:extLst>
            </a:blip>
            <a:stretch>
              <a:fillRect/>
            </a:stretch>
          </a:blipFill>
        </p:spPr>
      </p:sp>
      <p:sp>
        <p:nvSpPr>
          <p:cNvPr id="20" name="Freeform 20"/>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21" name="Freeform 21"/>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22" name="Freeform 22"/>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3"/>
                </a:ext>
              </a:extLst>
            </a:blip>
            <a:stretch>
              <a:fillRect/>
            </a:stretch>
          </a:blipFill>
        </p:spPr>
      </p:sp>
      <p:sp>
        <p:nvSpPr>
          <p:cNvPr id="23" name="Freeform 23"/>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4" name="Freeform 24"/>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25" name="Freeform 25"/>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3"/>
                </a:ext>
              </a:extLst>
            </a:blip>
            <a:stretch>
              <a:fillRect/>
            </a:stretch>
          </a:blipFill>
        </p:spPr>
      </p:sp>
      <p:sp>
        <p:nvSpPr>
          <p:cNvPr id="26" name="Freeform 26"/>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7" name="Freeform 27"/>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8" name="Freeform 28"/>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29" name="Freeform 29"/>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30" name="Freeform 30"/>
          <p:cNvSpPr/>
          <p:nvPr/>
        </p:nvSpPr>
        <p:spPr>
          <a:xfrm rot="-2839600">
            <a:off x="7466882" y="6261652"/>
            <a:ext cx="3080188" cy="3490298"/>
          </a:xfrm>
          <a:custGeom>
            <a:avLst/>
            <a:gdLst/>
            <a:ahLst/>
            <a:cxnLst/>
            <a:rect l="l" t="t" r="r" b="b"/>
            <a:pathLst>
              <a:path w="3080188" h="3490298">
                <a:moveTo>
                  <a:pt x="0" y="0"/>
                </a:moveTo>
                <a:lnTo>
                  <a:pt x="3080188" y="0"/>
                </a:lnTo>
                <a:lnTo>
                  <a:pt x="3080188" y="3490298"/>
                </a:lnTo>
                <a:lnTo>
                  <a:pt x="0" y="3490298"/>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sp>
        <p:nvSpPr>
          <p:cNvPr id="31" name="Freeform 31"/>
          <p:cNvSpPr/>
          <p:nvPr/>
        </p:nvSpPr>
        <p:spPr>
          <a:xfrm>
            <a:off x="14713425" y="7340873"/>
            <a:ext cx="2025584" cy="2017988"/>
          </a:xfrm>
          <a:custGeom>
            <a:avLst/>
            <a:gdLst/>
            <a:ahLst/>
            <a:cxnLst/>
            <a:rect l="l" t="t" r="r" b="b"/>
            <a:pathLst>
              <a:path w="2025584" h="2017988">
                <a:moveTo>
                  <a:pt x="0" y="0"/>
                </a:moveTo>
                <a:lnTo>
                  <a:pt x="2025584" y="0"/>
                </a:lnTo>
                <a:lnTo>
                  <a:pt x="2025584" y="2017989"/>
                </a:lnTo>
                <a:lnTo>
                  <a:pt x="0" y="2017989"/>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sp>
      <p:sp>
        <p:nvSpPr>
          <p:cNvPr id="32" name="TextBox 32"/>
          <p:cNvSpPr txBox="1"/>
          <p:nvPr/>
        </p:nvSpPr>
        <p:spPr>
          <a:xfrm>
            <a:off x="3036470" y="1166331"/>
            <a:ext cx="7287033" cy="1538883"/>
          </a:xfrm>
          <a:prstGeom prst="rect">
            <a:avLst/>
          </a:prstGeom>
        </p:spPr>
        <p:txBody>
          <a:bodyPr lIns="0" tIns="0" rIns="0" bIns="0" rtlCol="0" anchor="t">
            <a:spAutoFit/>
          </a:bodyPr>
          <a:lstStyle/>
          <a:p>
            <a:pPr algn="l">
              <a:lnSpc>
                <a:spcPts val="12040"/>
              </a:lnSpc>
            </a:pPr>
            <a:r>
              <a:rPr lang="en-US" sz="8600" dirty="0" smtClean="0">
                <a:solidFill>
                  <a:srgbClr val="4DACC4"/>
                </a:solidFill>
                <a:latin typeface="Railey"/>
                <a:ea typeface="Railey"/>
                <a:cs typeface="Railey"/>
                <a:sym typeface="Railey"/>
              </a:rPr>
              <a:t>Definitions</a:t>
            </a:r>
            <a:endParaRPr lang="en-US" sz="8600" dirty="0">
              <a:solidFill>
                <a:srgbClr val="4DACC4"/>
              </a:solidFill>
              <a:latin typeface="Railey"/>
              <a:ea typeface="Railey"/>
              <a:cs typeface="Railey"/>
              <a:sym typeface="Railey"/>
            </a:endParaRPr>
          </a:p>
        </p:txBody>
      </p:sp>
      <p:sp>
        <p:nvSpPr>
          <p:cNvPr id="33" name="TextBox 33"/>
          <p:cNvSpPr txBox="1"/>
          <p:nvPr/>
        </p:nvSpPr>
        <p:spPr>
          <a:xfrm>
            <a:off x="1991990" y="2627523"/>
            <a:ext cx="13552810" cy="3500958"/>
          </a:xfrm>
          <a:prstGeom prst="rect">
            <a:avLst/>
          </a:prstGeom>
        </p:spPr>
        <p:txBody>
          <a:bodyPr wrap="square" lIns="0" tIns="0" rIns="0" bIns="0" rtlCol="0" anchor="t">
            <a:spAutoFit/>
          </a:bodyPr>
          <a:lstStyle/>
          <a:p>
            <a:pPr>
              <a:lnSpc>
                <a:spcPts val="3900"/>
              </a:lnSpc>
            </a:pPr>
            <a:r>
              <a:rPr lang="en-US" sz="3000" b="1" spc="60" dirty="0">
                <a:solidFill>
                  <a:schemeClr val="accent2">
                    <a:lumMod val="75000"/>
                  </a:schemeClr>
                </a:solidFill>
                <a:latin typeface="Nunito Bold"/>
                <a:ea typeface="Nunito Bold"/>
                <a:cs typeface="Nunito Bold"/>
                <a:sym typeface="Nunito Bold"/>
              </a:rPr>
              <a:t>George Hayward </a:t>
            </a:r>
            <a:r>
              <a:rPr lang="en-US" sz="3000" b="1" spc="60" dirty="0" err="1">
                <a:solidFill>
                  <a:schemeClr val="accent2">
                    <a:lumMod val="75000"/>
                  </a:schemeClr>
                </a:solidFill>
                <a:latin typeface="Nunito Bold"/>
                <a:ea typeface="Nunito Bold"/>
                <a:cs typeface="Nunito Bold"/>
                <a:sym typeface="Nunito Bold"/>
              </a:rPr>
              <a:t>Joyee</a:t>
            </a:r>
            <a:r>
              <a:rPr lang="en-US" sz="3000" b="1" spc="60" dirty="0">
                <a:solidFill>
                  <a:schemeClr val="accent2">
                    <a:lumMod val="75000"/>
                  </a:schemeClr>
                </a:solidFill>
                <a:latin typeface="Nunito Bold"/>
                <a:ea typeface="Nunito Bold"/>
                <a:cs typeface="Nunito Bold"/>
                <a:sym typeface="Nunito Bold"/>
              </a:rPr>
              <a:t>, </a:t>
            </a:r>
            <a:r>
              <a:rPr lang="en-US" sz="3000" b="1" spc="60" dirty="0">
                <a:solidFill>
                  <a:srgbClr val="0070C0"/>
                </a:solidFill>
                <a:latin typeface="Nunito Bold"/>
                <a:ea typeface="Nunito Bold"/>
                <a:cs typeface="Nunito Bold"/>
                <a:sym typeface="Nunito Bold"/>
              </a:rPr>
              <a:t>"Naturalism is a system whose salient characteristic is the exclusion of whatever (s </a:t>
            </a:r>
            <a:r>
              <a:rPr lang="en-US" sz="3000" b="1" spc="60" dirty="0" smtClean="0">
                <a:solidFill>
                  <a:srgbClr val="0070C0"/>
                </a:solidFill>
                <a:latin typeface="Nunito Bold"/>
                <a:ea typeface="Nunito Bold"/>
                <a:cs typeface="Nunito Bold"/>
                <a:sym typeface="Nunito Bold"/>
              </a:rPr>
              <a:t>spiritual) </a:t>
            </a:r>
            <a:r>
              <a:rPr lang="en-US" sz="3000" b="1" spc="60" dirty="0">
                <a:solidFill>
                  <a:srgbClr val="0070C0"/>
                </a:solidFill>
                <a:latin typeface="Nunito Bold"/>
                <a:ea typeface="Nunito Bold"/>
                <a:cs typeface="Nunito Bold"/>
                <a:sym typeface="Nunito Bold"/>
              </a:rPr>
              <a:t>or indeed. whatever is transcendental of experience from our philosophy of nature and man</a:t>
            </a:r>
            <a:r>
              <a:rPr lang="en-US" sz="3000" b="1" spc="60" dirty="0" smtClean="0">
                <a:solidFill>
                  <a:srgbClr val="0070C0"/>
                </a:solidFill>
                <a:latin typeface="Nunito Bold"/>
                <a:ea typeface="Nunito Bold"/>
                <a:cs typeface="Nunito Bold"/>
                <a:sym typeface="Nunito Bold"/>
              </a:rPr>
              <a:t>".</a:t>
            </a:r>
          </a:p>
          <a:p>
            <a:pPr>
              <a:lnSpc>
                <a:spcPts val="3900"/>
              </a:lnSpc>
            </a:pPr>
            <a:endParaRPr lang="en-US" sz="3000" b="1" spc="60" dirty="0">
              <a:solidFill>
                <a:srgbClr val="0070C0"/>
              </a:solidFill>
              <a:latin typeface="Nunito Bold"/>
              <a:ea typeface="Nunito Bold"/>
              <a:cs typeface="Nunito Bold"/>
              <a:sym typeface="Nunito Bold"/>
            </a:endParaRPr>
          </a:p>
          <a:p>
            <a:pPr>
              <a:lnSpc>
                <a:spcPts val="3900"/>
              </a:lnSpc>
            </a:pPr>
            <a:r>
              <a:rPr lang="en-US" sz="3000" b="1" spc="60" dirty="0">
                <a:solidFill>
                  <a:schemeClr val="accent2">
                    <a:lumMod val="75000"/>
                  </a:schemeClr>
                </a:solidFill>
                <a:latin typeface="Nunito Bold"/>
                <a:ea typeface="Nunito Bold"/>
                <a:cs typeface="Nunito Bold"/>
                <a:sym typeface="Nunito Bold"/>
              </a:rPr>
              <a:t> Hocking, </a:t>
            </a:r>
            <a:r>
              <a:rPr lang="en-US" sz="3000" b="1" spc="60" dirty="0">
                <a:solidFill>
                  <a:srgbClr val="0070C0"/>
                </a:solidFill>
                <a:latin typeface="Nunito Bold"/>
                <a:ea typeface="Nunito Bold"/>
                <a:cs typeface="Nunito Bold"/>
                <a:sym typeface="Nunito Bold"/>
              </a:rPr>
              <a:t>"Naturalism is metaphysics which considers nature as the whole of reality. It excludes what is supernatural or of other world".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5" name="Freeform 5"/>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nvGrpSpPr>
          <p:cNvPr id="10" name="Group 10"/>
          <p:cNvGrpSpPr/>
          <p:nvPr/>
        </p:nvGrpSpPr>
        <p:grpSpPr>
          <a:xfrm>
            <a:off x="3610396" y="2857500"/>
            <a:ext cx="3415765" cy="1230238"/>
            <a:chOff x="0" y="-8608"/>
            <a:chExt cx="1158070" cy="265510"/>
          </a:xfrm>
        </p:grpSpPr>
        <p:sp>
          <p:nvSpPr>
            <p:cNvPr id="11" name="Freeform 11"/>
            <p:cNvSpPr/>
            <p:nvPr/>
          </p:nvSpPr>
          <p:spPr>
            <a:xfrm>
              <a:off x="0" y="0"/>
              <a:ext cx="1158070" cy="244554"/>
            </a:xfrm>
            <a:custGeom>
              <a:avLst/>
              <a:gdLst/>
              <a:ahLst/>
              <a:cxnLst/>
              <a:rect l="l" t="t" r="r" b="b"/>
              <a:pathLst>
                <a:path w="1158070" h="208360">
                  <a:moveTo>
                    <a:pt x="26411" y="0"/>
                  </a:moveTo>
                  <a:lnTo>
                    <a:pt x="1131660" y="0"/>
                  </a:lnTo>
                  <a:cubicBezTo>
                    <a:pt x="1146246" y="0"/>
                    <a:pt x="1158070" y="11824"/>
                    <a:pt x="1158070" y="26411"/>
                  </a:cubicBezTo>
                  <a:lnTo>
                    <a:pt x="1158070" y="181950"/>
                  </a:lnTo>
                  <a:cubicBezTo>
                    <a:pt x="1158070" y="188954"/>
                    <a:pt x="1155288" y="195672"/>
                    <a:pt x="1150335" y="200625"/>
                  </a:cubicBezTo>
                  <a:cubicBezTo>
                    <a:pt x="1145382" y="205578"/>
                    <a:pt x="1138664" y="208360"/>
                    <a:pt x="1131660" y="208360"/>
                  </a:cubicBezTo>
                  <a:lnTo>
                    <a:pt x="26411" y="208360"/>
                  </a:lnTo>
                  <a:cubicBezTo>
                    <a:pt x="11824" y="208360"/>
                    <a:pt x="0" y="196536"/>
                    <a:pt x="0" y="181950"/>
                  </a:cubicBezTo>
                  <a:lnTo>
                    <a:pt x="0" y="26411"/>
                  </a:lnTo>
                  <a:cubicBezTo>
                    <a:pt x="0" y="11824"/>
                    <a:pt x="11824" y="0"/>
                    <a:pt x="26411" y="0"/>
                  </a:cubicBezTo>
                  <a:close/>
                </a:path>
              </a:pathLst>
            </a:custGeom>
            <a:solidFill>
              <a:srgbClr val="4DACC4"/>
            </a:solidFill>
          </p:spPr>
        </p:sp>
        <p:sp>
          <p:nvSpPr>
            <p:cNvPr id="12" name="TextBox 12"/>
            <p:cNvSpPr txBox="1"/>
            <p:nvPr/>
          </p:nvSpPr>
          <p:spPr>
            <a:xfrm>
              <a:off x="131230" y="-8608"/>
              <a:ext cx="862716" cy="265510"/>
            </a:xfrm>
            <a:prstGeom prst="rect">
              <a:avLst/>
            </a:prstGeom>
          </p:spPr>
          <p:txBody>
            <a:bodyPr lIns="50800" tIns="50800" rIns="50800" bIns="50800" rtlCol="0" anchor="ctr"/>
            <a:lstStyle/>
            <a:p>
              <a:pPr algn="ctr">
                <a:lnSpc>
                  <a:spcPts val="4480"/>
                </a:lnSpc>
              </a:pPr>
              <a:r>
                <a:rPr lang="en-US" sz="3200" b="1" dirty="0" smtClean="0">
                  <a:solidFill>
                    <a:srgbClr val="F4FCFE"/>
                  </a:solidFill>
                  <a:latin typeface="Nunito Bold"/>
                  <a:ea typeface="Nunito Bold"/>
                  <a:cs typeface="Nunito Bold"/>
                  <a:sym typeface="Nunito Bold"/>
                </a:rPr>
                <a:t>Scientific Naturalism </a:t>
              </a:r>
              <a:endParaRPr lang="en-US" sz="3200" b="1" dirty="0">
                <a:solidFill>
                  <a:srgbClr val="F4FCFE"/>
                </a:solidFill>
                <a:latin typeface="Nunito Bold"/>
                <a:ea typeface="Nunito Bold"/>
                <a:cs typeface="Nunito Bold"/>
                <a:sym typeface="Nunito Bold"/>
              </a:endParaRPr>
            </a:p>
          </p:txBody>
        </p:sp>
      </p:grpSp>
      <p:grpSp>
        <p:nvGrpSpPr>
          <p:cNvPr id="13" name="Group 13"/>
          <p:cNvGrpSpPr/>
          <p:nvPr/>
        </p:nvGrpSpPr>
        <p:grpSpPr>
          <a:xfrm>
            <a:off x="11963399" y="2705102"/>
            <a:ext cx="4100056" cy="1370544"/>
            <a:chOff x="109486" y="-87345"/>
            <a:chExt cx="1183314" cy="265510"/>
          </a:xfrm>
        </p:grpSpPr>
        <p:sp>
          <p:nvSpPr>
            <p:cNvPr id="14" name="Freeform 14"/>
            <p:cNvSpPr/>
            <p:nvPr/>
          </p:nvSpPr>
          <p:spPr>
            <a:xfrm>
              <a:off x="109486" y="-57821"/>
              <a:ext cx="1158070" cy="208360"/>
            </a:xfrm>
            <a:custGeom>
              <a:avLst/>
              <a:gdLst/>
              <a:ahLst/>
              <a:cxnLst/>
              <a:rect l="l" t="t" r="r" b="b"/>
              <a:pathLst>
                <a:path w="1158070" h="208360">
                  <a:moveTo>
                    <a:pt x="26411" y="0"/>
                  </a:moveTo>
                  <a:lnTo>
                    <a:pt x="1131660" y="0"/>
                  </a:lnTo>
                  <a:cubicBezTo>
                    <a:pt x="1146246" y="0"/>
                    <a:pt x="1158070" y="11824"/>
                    <a:pt x="1158070" y="26411"/>
                  </a:cubicBezTo>
                  <a:lnTo>
                    <a:pt x="1158070" y="181950"/>
                  </a:lnTo>
                  <a:cubicBezTo>
                    <a:pt x="1158070" y="188954"/>
                    <a:pt x="1155288" y="195672"/>
                    <a:pt x="1150335" y="200625"/>
                  </a:cubicBezTo>
                  <a:cubicBezTo>
                    <a:pt x="1145382" y="205578"/>
                    <a:pt x="1138664" y="208360"/>
                    <a:pt x="1131660" y="208360"/>
                  </a:cubicBezTo>
                  <a:lnTo>
                    <a:pt x="26411" y="208360"/>
                  </a:lnTo>
                  <a:cubicBezTo>
                    <a:pt x="11824" y="208360"/>
                    <a:pt x="0" y="196536"/>
                    <a:pt x="0" y="181950"/>
                  </a:cubicBezTo>
                  <a:lnTo>
                    <a:pt x="0" y="26411"/>
                  </a:lnTo>
                  <a:cubicBezTo>
                    <a:pt x="0" y="11824"/>
                    <a:pt x="11824" y="0"/>
                    <a:pt x="26411" y="0"/>
                  </a:cubicBezTo>
                  <a:close/>
                </a:path>
              </a:pathLst>
            </a:custGeom>
            <a:solidFill>
              <a:srgbClr val="4DACC4"/>
            </a:solidFill>
          </p:spPr>
        </p:sp>
        <p:sp>
          <p:nvSpPr>
            <p:cNvPr id="15" name="TextBox 15"/>
            <p:cNvSpPr txBox="1"/>
            <p:nvPr/>
          </p:nvSpPr>
          <p:spPr>
            <a:xfrm>
              <a:off x="225220" y="-87345"/>
              <a:ext cx="1067580" cy="265510"/>
            </a:xfrm>
            <a:prstGeom prst="rect">
              <a:avLst/>
            </a:prstGeom>
          </p:spPr>
          <p:txBody>
            <a:bodyPr lIns="50800" tIns="50800" rIns="50800" bIns="50800" rtlCol="0" anchor="ctr"/>
            <a:lstStyle/>
            <a:p>
              <a:pPr algn="ctr">
                <a:lnSpc>
                  <a:spcPts val="4480"/>
                </a:lnSpc>
              </a:pPr>
              <a:r>
                <a:rPr lang="en-US" sz="3200" b="1" dirty="0" smtClean="0">
                  <a:solidFill>
                    <a:srgbClr val="F4FCFE"/>
                  </a:solidFill>
                  <a:latin typeface="Nunito Bold"/>
                  <a:ea typeface="Nunito Bold"/>
                  <a:cs typeface="Nunito Bold"/>
                  <a:sym typeface="Nunito Bold"/>
                </a:rPr>
                <a:t>Historical Naturalism </a:t>
              </a:r>
              <a:endParaRPr lang="en-US" sz="3200" b="1" dirty="0">
                <a:solidFill>
                  <a:srgbClr val="F4FCFE"/>
                </a:solidFill>
                <a:latin typeface="Nunito Bold"/>
                <a:ea typeface="Nunito Bold"/>
                <a:cs typeface="Nunito Bold"/>
                <a:sym typeface="Nunito Bold"/>
              </a:endParaRPr>
            </a:p>
          </p:txBody>
        </p:sp>
      </p:grpSp>
      <p:grpSp>
        <p:nvGrpSpPr>
          <p:cNvPr id="16" name="Group 16"/>
          <p:cNvGrpSpPr/>
          <p:nvPr/>
        </p:nvGrpSpPr>
        <p:grpSpPr>
          <a:xfrm>
            <a:off x="7543800" y="2857500"/>
            <a:ext cx="3932107" cy="1118397"/>
            <a:chOff x="0" y="0"/>
            <a:chExt cx="1158070" cy="294557"/>
          </a:xfrm>
        </p:grpSpPr>
        <p:sp>
          <p:nvSpPr>
            <p:cNvPr id="17" name="Freeform 17"/>
            <p:cNvSpPr/>
            <p:nvPr/>
          </p:nvSpPr>
          <p:spPr>
            <a:xfrm>
              <a:off x="0" y="0"/>
              <a:ext cx="1158070" cy="294557"/>
            </a:xfrm>
            <a:custGeom>
              <a:avLst/>
              <a:gdLst/>
              <a:ahLst/>
              <a:cxnLst/>
              <a:rect l="l" t="t" r="r" b="b"/>
              <a:pathLst>
                <a:path w="1158070" h="208360">
                  <a:moveTo>
                    <a:pt x="26411" y="0"/>
                  </a:moveTo>
                  <a:lnTo>
                    <a:pt x="1131660" y="0"/>
                  </a:lnTo>
                  <a:cubicBezTo>
                    <a:pt x="1146246" y="0"/>
                    <a:pt x="1158070" y="11824"/>
                    <a:pt x="1158070" y="26411"/>
                  </a:cubicBezTo>
                  <a:lnTo>
                    <a:pt x="1158070" y="181950"/>
                  </a:lnTo>
                  <a:cubicBezTo>
                    <a:pt x="1158070" y="188954"/>
                    <a:pt x="1155288" y="195672"/>
                    <a:pt x="1150335" y="200625"/>
                  </a:cubicBezTo>
                  <a:cubicBezTo>
                    <a:pt x="1145382" y="205578"/>
                    <a:pt x="1138664" y="208360"/>
                    <a:pt x="1131660" y="208360"/>
                  </a:cubicBezTo>
                  <a:lnTo>
                    <a:pt x="26411" y="208360"/>
                  </a:lnTo>
                  <a:cubicBezTo>
                    <a:pt x="11824" y="208360"/>
                    <a:pt x="0" y="196536"/>
                    <a:pt x="0" y="181950"/>
                  </a:cubicBezTo>
                  <a:lnTo>
                    <a:pt x="0" y="26411"/>
                  </a:lnTo>
                  <a:cubicBezTo>
                    <a:pt x="0" y="11824"/>
                    <a:pt x="11824" y="0"/>
                    <a:pt x="26411" y="0"/>
                  </a:cubicBezTo>
                  <a:close/>
                </a:path>
              </a:pathLst>
            </a:custGeom>
            <a:solidFill>
              <a:srgbClr val="4DACC4"/>
            </a:solidFill>
          </p:spPr>
        </p:sp>
        <p:sp>
          <p:nvSpPr>
            <p:cNvPr id="18" name="TextBox 18"/>
            <p:cNvSpPr txBox="1"/>
            <p:nvPr/>
          </p:nvSpPr>
          <p:spPr>
            <a:xfrm>
              <a:off x="0" y="6258"/>
              <a:ext cx="1158070" cy="265510"/>
            </a:xfrm>
            <a:prstGeom prst="rect">
              <a:avLst/>
            </a:prstGeom>
          </p:spPr>
          <p:txBody>
            <a:bodyPr lIns="50800" tIns="50800" rIns="50800" bIns="50800" rtlCol="0" anchor="ctr"/>
            <a:lstStyle/>
            <a:p>
              <a:pPr algn="ctr">
                <a:lnSpc>
                  <a:spcPts val="4480"/>
                </a:lnSpc>
              </a:pPr>
              <a:r>
                <a:rPr lang="en-US" sz="3200" b="1" dirty="0" smtClean="0">
                  <a:solidFill>
                    <a:srgbClr val="F4FCFE"/>
                  </a:solidFill>
                  <a:latin typeface="Nunito Bold"/>
                  <a:ea typeface="Nunito Bold"/>
                  <a:cs typeface="Nunito Bold"/>
                  <a:sym typeface="Nunito Bold"/>
                </a:rPr>
                <a:t>Mechanical Naturalism </a:t>
              </a:r>
              <a:endParaRPr lang="en-US" sz="3200" b="1" dirty="0">
                <a:solidFill>
                  <a:srgbClr val="F4FCFE"/>
                </a:solidFill>
                <a:latin typeface="Nunito Bold"/>
                <a:ea typeface="Nunito Bold"/>
                <a:cs typeface="Nunito Bold"/>
                <a:sym typeface="Nunito Bold"/>
              </a:endParaRPr>
            </a:p>
          </p:txBody>
        </p:sp>
      </p:grpSp>
      <p:sp>
        <p:nvSpPr>
          <p:cNvPr id="19" name="Freeform 19"/>
          <p:cNvSpPr/>
          <p:nvPr/>
        </p:nvSpPr>
        <p:spPr>
          <a:xfrm>
            <a:off x="5318279" y="7154409"/>
            <a:ext cx="2203413" cy="2642775"/>
          </a:xfrm>
          <a:custGeom>
            <a:avLst/>
            <a:gdLst/>
            <a:ahLst/>
            <a:cxnLst/>
            <a:rect l="l" t="t" r="r" b="b"/>
            <a:pathLst>
              <a:path w="2203413" h="2642775">
                <a:moveTo>
                  <a:pt x="0" y="0"/>
                </a:moveTo>
                <a:lnTo>
                  <a:pt x="2203413" y="0"/>
                </a:lnTo>
                <a:lnTo>
                  <a:pt x="2203413" y="2642774"/>
                </a:lnTo>
                <a:lnTo>
                  <a:pt x="0" y="264277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3" name="TextBox 23"/>
          <p:cNvSpPr txBox="1"/>
          <p:nvPr/>
        </p:nvSpPr>
        <p:spPr>
          <a:xfrm>
            <a:off x="2740265" y="1203803"/>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Forms Of Naturalism </a:t>
            </a:r>
            <a:endParaRPr lang="en-US" sz="8600" dirty="0">
              <a:solidFill>
                <a:srgbClr val="4DACC4"/>
              </a:solidFill>
              <a:latin typeface="Railey"/>
              <a:ea typeface="Railey"/>
              <a:cs typeface="Railey"/>
              <a:sym typeface="Railey"/>
            </a:endParaRPr>
          </a:p>
        </p:txBody>
      </p:sp>
      <p:sp>
        <p:nvSpPr>
          <p:cNvPr id="24" name="Freeform 24"/>
          <p:cNvSpPr/>
          <p:nvPr/>
        </p:nvSpPr>
        <p:spPr>
          <a:xfrm>
            <a:off x="3307868" y="6418781"/>
            <a:ext cx="1255910" cy="3294189"/>
          </a:xfrm>
          <a:custGeom>
            <a:avLst/>
            <a:gdLst/>
            <a:ahLst/>
            <a:cxnLst/>
            <a:rect l="l" t="t" r="r" b="b"/>
            <a:pathLst>
              <a:path w="1255910" h="3294189">
                <a:moveTo>
                  <a:pt x="0" y="0"/>
                </a:moveTo>
                <a:lnTo>
                  <a:pt x="1255909" y="0"/>
                </a:lnTo>
                <a:lnTo>
                  <a:pt x="1255909" y="3294189"/>
                </a:lnTo>
                <a:lnTo>
                  <a:pt x="0" y="329418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25" name="Freeform 25"/>
          <p:cNvSpPr/>
          <p:nvPr/>
        </p:nvSpPr>
        <p:spPr>
          <a:xfrm>
            <a:off x="7521692" y="7087465"/>
            <a:ext cx="3244615" cy="2506465"/>
          </a:xfrm>
          <a:custGeom>
            <a:avLst/>
            <a:gdLst/>
            <a:ahLst/>
            <a:cxnLst/>
            <a:rect l="l" t="t" r="r" b="b"/>
            <a:pathLst>
              <a:path w="3244615" h="2506465">
                <a:moveTo>
                  <a:pt x="0" y="0"/>
                </a:moveTo>
                <a:lnTo>
                  <a:pt x="3244616" y="0"/>
                </a:lnTo>
                <a:lnTo>
                  <a:pt x="3244616" y="2506465"/>
                </a:lnTo>
                <a:lnTo>
                  <a:pt x="0" y="250646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26" name="Freeform 26"/>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27" name="Freeform 27"/>
          <p:cNvSpPr/>
          <p:nvPr/>
        </p:nvSpPr>
        <p:spPr>
          <a:xfrm rot="-1503479">
            <a:off x="1417349" y="449560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8" name="Freeform 28"/>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9" name="Freeform 29"/>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30" name="Freeform 30"/>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31" name="Freeform 31"/>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32" name="Freeform 32"/>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33" name="Freeform 33"/>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34" name="Freeform 34"/>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35" name="Freeform 35"/>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36" name="Freeform 36"/>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37" name="Freeform 37"/>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38" name="Freeform 38"/>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39" name="Freeform 39"/>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40" name="Freeform 40"/>
          <p:cNvSpPr/>
          <p:nvPr/>
        </p:nvSpPr>
        <p:spPr>
          <a:xfrm rot="8187861">
            <a:off x="12941851" y="8773434"/>
            <a:ext cx="836070" cy="853133"/>
          </a:xfrm>
          <a:custGeom>
            <a:avLst/>
            <a:gdLst/>
            <a:ahLst/>
            <a:cxnLst/>
            <a:rect l="l" t="t" r="r" b="b"/>
            <a:pathLst>
              <a:path w="836070" h="853133">
                <a:moveTo>
                  <a:pt x="0" y="0"/>
                </a:moveTo>
                <a:lnTo>
                  <a:pt x="836070" y="0"/>
                </a:lnTo>
                <a:lnTo>
                  <a:pt x="836070" y="853133"/>
                </a:lnTo>
                <a:lnTo>
                  <a:pt x="0" y="853133"/>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41" name="Freeform 41"/>
          <p:cNvSpPr/>
          <p:nvPr/>
        </p:nvSpPr>
        <p:spPr>
          <a:xfrm rot="-2839600">
            <a:off x="11682768" y="6320727"/>
            <a:ext cx="3080188" cy="3490298"/>
          </a:xfrm>
          <a:custGeom>
            <a:avLst/>
            <a:gdLst/>
            <a:ahLst/>
            <a:cxnLst/>
            <a:rect l="l" t="t" r="r" b="b"/>
            <a:pathLst>
              <a:path w="3080188" h="3490298">
                <a:moveTo>
                  <a:pt x="0" y="0"/>
                </a:moveTo>
                <a:lnTo>
                  <a:pt x="3080188" y="0"/>
                </a:lnTo>
                <a:lnTo>
                  <a:pt x="3080188" y="3490298"/>
                </a:lnTo>
                <a:lnTo>
                  <a:pt x="0" y="3490298"/>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42" name="Freeform 42"/>
          <p:cNvSpPr/>
          <p:nvPr/>
        </p:nvSpPr>
        <p:spPr>
          <a:xfrm>
            <a:off x="15497859" y="7198667"/>
            <a:ext cx="1378174" cy="2236388"/>
          </a:xfrm>
          <a:custGeom>
            <a:avLst/>
            <a:gdLst/>
            <a:ahLst/>
            <a:cxnLst/>
            <a:rect l="l" t="t" r="r" b="b"/>
            <a:pathLst>
              <a:path w="1378174" h="2236388">
                <a:moveTo>
                  <a:pt x="0" y="0"/>
                </a:moveTo>
                <a:lnTo>
                  <a:pt x="1378174" y="0"/>
                </a:lnTo>
                <a:lnTo>
                  <a:pt x="1378174" y="2236387"/>
                </a:lnTo>
                <a:lnTo>
                  <a:pt x="0" y="2236387"/>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sp>
      <p:sp>
        <p:nvSpPr>
          <p:cNvPr id="43" name="Freeform 11"/>
          <p:cNvSpPr/>
          <p:nvPr/>
        </p:nvSpPr>
        <p:spPr>
          <a:xfrm>
            <a:off x="251871" y="2857500"/>
            <a:ext cx="2872329" cy="1179932"/>
          </a:xfrm>
          <a:custGeom>
            <a:avLst/>
            <a:gdLst/>
            <a:ahLst/>
            <a:cxnLst/>
            <a:rect l="l" t="t" r="r" b="b"/>
            <a:pathLst>
              <a:path w="1158070" h="208360">
                <a:moveTo>
                  <a:pt x="26411" y="0"/>
                </a:moveTo>
                <a:lnTo>
                  <a:pt x="1131660" y="0"/>
                </a:lnTo>
                <a:cubicBezTo>
                  <a:pt x="1146246" y="0"/>
                  <a:pt x="1158070" y="11824"/>
                  <a:pt x="1158070" y="26411"/>
                </a:cubicBezTo>
                <a:lnTo>
                  <a:pt x="1158070" y="181950"/>
                </a:lnTo>
                <a:cubicBezTo>
                  <a:pt x="1158070" y="188954"/>
                  <a:pt x="1155288" y="195672"/>
                  <a:pt x="1150335" y="200625"/>
                </a:cubicBezTo>
                <a:cubicBezTo>
                  <a:pt x="1145382" y="205578"/>
                  <a:pt x="1138664" y="208360"/>
                  <a:pt x="1131660" y="208360"/>
                </a:cubicBezTo>
                <a:lnTo>
                  <a:pt x="26411" y="208360"/>
                </a:lnTo>
                <a:cubicBezTo>
                  <a:pt x="11824" y="208360"/>
                  <a:pt x="0" y="196536"/>
                  <a:pt x="0" y="181950"/>
                </a:cubicBezTo>
                <a:lnTo>
                  <a:pt x="0" y="26411"/>
                </a:lnTo>
                <a:cubicBezTo>
                  <a:pt x="0" y="11824"/>
                  <a:pt x="11824" y="0"/>
                  <a:pt x="26411" y="0"/>
                </a:cubicBezTo>
                <a:close/>
              </a:path>
            </a:pathLst>
          </a:custGeom>
          <a:solidFill>
            <a:srgbClr val="4DACC4"/>
          </a:solidFill>
        </p:spPr>
      </p:sp>
      <p:sp>
        <p:nvSpPr>
          <p:cNvPr id="44" name="TextBox 12"/>
          <p:cNvSpPr txBox="1"/>
          <p:nvPr/>
        </p:nvSpPr>
        <p:spPr>
          <a:xfrm>
            <a:off x="463273" y="3045114"/>
            <a:ext cx="2844595" cy="903804"/>
          </a:xfrm>
          <a:prstGeom prst="rect">
            <a:avLst/>
          </a:prstGeom>
        </p:spPr>
        <p:txBody>
          <a:bodyPr lIns="50800" tIns="50800" rIns="50800" bIns="50800" rtlCol="0" anchor="ctr"/>
          <a:lstStyle/>
          <a:p>
            <a:pPr algn="ctr">
              <a:lnSpc>
                <a:spcPts val="4480"/>
              </a:lnSpc>
            </a:pPr>
            <a:r>
              <a:rPr lang="en-US" sz="3200" b="1" dirty="0" smtClean="0">
                <a:solidFill>
                  <a:srgbClr val="F4FCFE"/>
                </a:solidFill>
                <a:latin typeface="Nunito Bold"/>
                <a:ea typeface="Nunito Bold"/>
                <a:cs typeface="Nunito Bold"/>
                <a:sym typeface="Nunito Bold"/>
              </a:rPr>
              <a:t>Atomic Naturalism </a:t>
            </a:r>
            <a:endParaRPr lang="en-US" sz="3200" b="1" dirty="0">
              <a:solidFill>
                <a:srgbClr val="F4FCFE"/>
              </a:solidFill>
              <a:latin typeface="Nunito Bold"/>
              <a:ea typeface="Nunito Bold"/>
              <a:cs typeface="Nunito Bold"/>
              <a:sym typeface="Nunito Bold"/>
            </a:endParaRPr>
          </a:p>
        </p:txBody>
      </p:sp>
      <p:grpSp>
        <p:nvGrpSpPr>
          <p:cNvPr id="45" name="Group 10"/>
          <p:cNvGrpSpPr/>
          <p:nvPr/>
        </p:nvGrpSpPr>
        <p:grpSpPr>
          <a:xfrm>
            <a:off x="1447799" y="4903862"/>
            <a:ext cx="3415765" cy="1230238"/>
            <a:chOff x="-723371" y="104128"/>
            <a:chExt cx="1158070" cy="265510"/>
          </a:xfrm>
        </p:grpSpPr>
        <p:sp>
          <p:nvSpPr>
            <p:cNvPr id="46" name="Freeform 11"/>
            <p:cNvSpPr/>
            <p:nvPr/>
          </p:nvSpPr>
          <p:spPr>
            <a:xfrm>
              <a:off x="-723371" y="108639"/>
              <a:ext cx="1158070" cy="244554"/>
            </a:xfrm>
            <a:custGeom>
              <a:avLst/>
              <a:gdLst/>
              <a:ahLst/>
              <a:cxnLst/>
              <a:rect l="l" t="t" r="r" b="b"/>
              <a:pathLst>
                <a:path w="1158070" h="208360">
                  <a:moveTo>
                    <a:pt x="26411" y="0"/>
                  </a:moveTo>
                  <a:lnTo>
                    <a:pt x="1131660" y="0"/>
                  </a:lnTo>
                  <a:cubicBezTo>
                    <a:pt x="1146246" y="0"/>
                    <a:pt x="1158070" y="11824"/>
                    <a:pt x="1158070" y="26411"/>
                  </a:cubicBezTo>
                  <a:lnTo>
                    <a:pt x="1158070" y="181950"/>
                  </a:lnTo>
                  <a:cubicBezTo>
                    <a:pt x="1158070" y="188954"/>
                    <a:pt x="1155288" y="195672"/>
                    <a:pt x="1150335" y="200625"/>
                  </a:cubicBezTo>
                  <a:cubicBezTo>
                    <a:pt x="1145382" y="205578"/>
                    <a:pt x="1138664" y="208360"/>
                    <a:pt x="1131660" y="208360"/>
                  </a:cubicBezTo>
                  <a:lnTo>
                    <a:pt x="26411" y="208360"/>
                  </a:lnTo>
                  <a:cubicBezTo>
                    <a:pt x="11824" y="208360"/>
                    <a:pt x="0" y="196536"/>
                    <a:pt x="0" y="181950"/>
                  </a:cubicBezTo>
                  <a:lnTo>
                    <a:pt x="0" y="26411"/>
                  </a:lnTo>
                  <a:cubicBezTo>
                    <a:pt x="0" y="11824"/>
                    <a:pt x="11824" y="0"/>
                    <a:pt x="26411" y="0"/>
                  </a:cubicBezTo>
                  <a:close/>
                </a:path>
              </a:pathLst>
            </a:custGeom>
            <a:solidFill>
              <a:srgbClr val="4DACC4"/>
            </a:solidFill>
          </p:spPr>
        </p:sp>
        <p:sp>
          <p:nvSpPr>
            <p:cNvPr id="47" name="TextBox 12"/>
            <p:cNvSpPr txBox="1"/>
            <p:nvPr/>
          </p:nvSpPr>
          <p:spPr>
            <a:xfrm>
              <a:off x="-568363" y="104128"/>
              <a:ext cx="862716" cy="265510"/>
            </a:xfrm>
            <a:prstGeom prst="rect">
              <a:avLst/>
            </a:prstGeom>
          </p:spPr>
          <p:txBody>
            <a:bodyPr lIns="50800" tIns="50800" rIns="50800" bIns="50800" rtlCol="0" anchor="ctr"/>
            <a:lstStyle/>
            <a:p>
              <a:pPr algn="ctr">
                <a:lnSpc>
                  <a:spcPts val="4480"/>
                </a:lnSpc>
              </a:pPr>
              <a:r>
                <a:rPr lang="en-US" sz="3200" b="1" dirty="0" smtClean="0">
                  <a:solidFill>
                    <a:srgbClr val="F4FCFE"/>
                  </a:solidFill>
                  <a:latin typeface="Nunito Bold"/>
                  <a:ea typeface="Nunito Bold"/>
                  <a:cs typeface="Nunito Bold"/>
                  <a:sym typeface="Nunito Bold"/>
                </a:rPr>
                <a:t>Physical Naturalism </a:t>
              </a:r>
              <a:endParaRPr lang="en-US" sz="3200" b="1" dirty="0">
                <a:solidFill>
                  <a:srgbClr val="F4FCFE"/>
                </a:solidFill>
                <a:latin typeface="Nunito Bold"/>
                <a:ea typeface="Nunito Bold"/>
                <a:cs typeface="Nunito Bold"/>
                <a:sym typeface="Nunito Bold"/>
              </a:endParaRPr>
            </a:p>
          </p:txBody>
        </p:sp>
      </p:grpSp>
      <p:grpSp>
        <p:nvGrpSpPr>
          <p:cNvPr id="48" name="Group 10"/>
          <p:cNvGrpSpPr/>
          <p:nvPr/>
        </p:nvGrpSpPr>
        <p:grpSpPr>
          <a:xfrm>
            <a:off x="5652035" y="4838699"/>
            <a:ext cx="3415765" cy="1230238"/>
            <a:chOff x="697536" y="-170681"/>
            <a:chExt cx="1158070" cy="265510"/>
          </a:xfrm>
        </p:grpSpPr>
        <p:sp>
          <p:nvSpPr>
            <p:cNvPr id="49" name="Freeform 11"/>
            <p:cNvSpPr/>
            <p:nvPr/>
          </p:nvSpPr>
          <p:spPr>
            <a:xfrm>
              <a:off x="697536" y="-170681"/>
              <a:ext cx="1158070" cy="244554"/>
            </a:xfrm>
            <a:custGeom>
              <a:avLst/>
              <a:gdLst/>
              <a:ahLst/>
              <a:cxnLst/>
              <a:rect l="l" t="t" r="r" b="b"/>
              <a:pathLst>
                <a:path w="1158070" h="208360">
                  <a:moveTo>
                    <a:pt x="26411" y="0"/>
                  </a:moveTo>
                  <a:lnTo>
                    <a:pt x="1131660" y="0"/>
                  </a:lnTo>
                  <a:cubicBezTo>
                    <a:pt x="1146246" y="0"/>
                    <a:pt x="1158070" y="11824"/>
                    <a:pt x="1158070" y="26411"/>
                  </a:cubicBezTo>
                  <a:lnTo>
                    <a:pt x="1158070" y="181950"/>
                  </a:lnTo>
                  <a:cubicBezTo>
                    <a:pt x="1158070" y="188954"/>
                    <a:pt x="1155288" y="195672"/>
                    <a:pt x="1150335" y="200625"/>
                  </a:cubicBezTo>
                  <a:cubicBezTo>
                    <a:pt x="1145382" y="205578"/>
                    <a:pt x="1138664" y="208360"/>
                    <a:pt x="1131660" y="208360"/>
                  </a:cubicBezTo>
                  <a:lnTo>
                    <a:pt x="26411" y="208360"/>
                  </a:lnTo>
                  <a:cubicBezTo>
                    <a:pt x="11824" y="208360"/>
                    <a:pt x="0" y="196536"/>
                    <a:pt x="0" y="181950"/>
                  </a:cubicBezTo>
                  <a:lnTo>
                    <a:pt x="0" y="26411"/>
                  </a:lnTo>
                  <a:cubicBezTo>
                    <a:pt x="0" y="11824"/>
                    <a:pt x="11824" y="0"/>
                    <a:pt x="26411" y="0"/>
                  </a:cubicBezTo>
                  <a:close/>
                </a:path>
              </a:pathLst>
            </a:custGeom>
            <a:solidFill>
              <a:srgbClr val="4DACC4"/>
            </a:solidFill>
          </p:spPr>
        </p:sp>
        <p:sp>
          <p:nvSpPr>
            <p:cNvPr id="50" name="TextBox 12"/>
            <p:cNvSpPr txBox="1"/>
            <p:nvPr/>
          </p:nvSpPr>
          <p:spPr>
            <a:xfrm>
              <a:off x="837882" y="-170681"/>
              <a:ext cx="862716" cy="265510"/>
            </a:xfrm>
            <a:prstGeom prst="rect">
              <a:avLst/>
            </a:prstGeom>
          </p:spPr>
          <p:txBody>
            <a:bodyPr lIns="50800" tIns="50800" rIns="50800" bIns="50800" rtlCol="0" anchor="ctr"/>
            <a:lstStyle/>
            <a:p>
              <a:pPr algn="ctr">
                <a:lnSpc>
                  <a:spcPts val="4480"/>
                </a:lnSpc>
              </a:pPr>
              <a:r>
                <a:rPr lang="en-US" sz="3200" b="1" dirty="0" smtClean="0">
                  <a:solidFill>
                    <a:srgbClr val="F4FCFE"/>
                  </a:solidFill>
                  <a:latin typeface="Nunito Bold"/>
                  <a:ea typeface="Nunito Bold"/>
                  <a:cs typeface="Nunito Bold"/>
                  <a:sym typeface="Nunito Bold"/>
                </a:rPr>
                <a:t>Biological  Naturalism </a:t>
              </a:r>
              <a:endParaRPr lang="en-US" sz="3200" b="1" dirty="0">
                <a:solidFill>
                  <a:srgbClr val="F4FCFE"/>
                </a:solidFill>
                <a:latin typeface="Nunito Bold"/>
                <a:ea typeface="Nunito Bold"/>
                <a:cs typeface="Nunito Bold"/>
                <a:sym typeface="Nunito Bold"/>
              </a:endParaRPr>
            </a:p>
          </p:txBody>
        </p:sp>
      </p:grpSp>
      <p:cxnSp>
        <p:nvCxnSpPr>
          <p:cNvPr id="52" name="Straight Arrow Connector 51"/>
          <p:cNvCxnSpPr>
            <a:stCxn id="12" idx="2"/>
          </p:cNvCxnSpPr>
          <p:nvPr/>
        </p:nvCxnSpPr>
        <p:spPr>
          <a:xfrm flipH="1">
            <a:off x="3733800" y="4087738"/>
            <a:ext cx="1535968" cy="75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318279" y="4087738"/>
            <a:ext cx="1707882" cy="652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899" y="-238018"/>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71109" y="-157765"/>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1534121" y="7700865"/>
            <a:ext cx="3058889" cy="2077455"/>
          </a:xfrm>
          <a:custGeom>
            <a:avLst/>
            <a:gdLst/>
            <a:ahLst/>
            <a:cxnLst/>
            <a:rect l="l" t="t" r="r" b="b"/>
            <a:pathLst>
              <a:path w="4291992" h="3444324">
                <a:moveTo>
                  <a:pt x="0" y="0"/>
                </a:moveTo>
                <a:lnTo>
                  <a:pt x="4291992" y="0"/>
                </a:lnTo>
                <a:lnTo>
                  <a:pt x="4291992" y="3444323"/>
                </a:lnTo>
                <a:lnTo>
                  <a:pt x="0" y="344432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TextBox 11"/>
          <p:cNvSpPr txBox="1"/>
          <p:nvPr/>
        </p:nvSpPr>
        <p:spPr>
          <a:xfrm>
            <a:off x="2702164" y="556495"/>
            <a:ext cx="12807470" cy="1538883"/>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Atomistic Naturalism </a:t>
            </a:r>
            <a:endParaRPr lang="en-US" sz="8600" dirty="0">
              <a:solidFill>
                <a:srgbClr val="4DACC4"/>
              </a:solidFill>
              <a:latin typeface="Railey"/>
              <a:ea typeface="Railey"/>
              <a:cs typeface="Railey"/>
              <a:sym typeface="Railey"/>
            </a:endParaRPr>
          </a:p>
        </p:txBody>
      </p:sp>
      <p:sp>
        <p:nvSpPr>
          <p:cNvPr id="12" name="TextBox 12"/>
          <p:cNvSpPr txBox="1"/>
          <p:nvPr/>
        </p:nvSpPr>
        <p:spPr>
          <a:xfrm>
            <a:off x="1524768" y="2599140"/>
            <a:ext cx="14576787" cy="4991751"/>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a:solidFill>
                  <a:schemeClr val="accent2"/>
                </a:solidFill>
                <a:latin typeface="Nunito Bold"/>
                <a:ea typeface="Nunito Bold"/>
                <a:cs typeface="Nunito Bold"/>
                <a:sym typeface="Nunito Bold"/>
              </a:rPr>
              <a:t>Epicurus and Democritus </a:t>
            </a:r>
            <a:r>
              <a:rPr lang="en-US" sz="3000" b="1" spc="60" dirty="0">
                <a:solidFill>
                  <a:schemeClr val="accent1">
                    <a:lumMod val="75000"/>
                  </a:schemeClr>
                </a:solidFill>
                <a:latin typeface="Nunito Bold"/>
                <a:ea typeface="Nunito Bold"/>
                <a:cs typeface="Nunito Bold"/>
                <a:sym typeface="Nunito Bold"/>
              </a:rPr>
              <a:t>are the chief exponents of this philosophy. According to this philosophy, when we go on dividing or discussing a thing, a situation arises when further division or not possible. This ultimate individual unit is known as </a:t>
            </a:r>
            <a:r>
              <a:rPr lang="en-US" sz="3000" b="1" spc="60" dirty="0" smtClean="0">
                <a:solidFill>
                  <a:schemeClr val="accent1">
                    <a:lumMod val="75000"/>
                  </a:schemeClr>
                </a:solidFill>
                <a:latin typeface="Nunito Bold"/>
                <a:ea typeface="Nunito Bold"/>
                <a:cs typeface="Nunito Bold"/>
                <a:sym typeface="Nunito Bold"/>
              </a:rPr>
              <a:t>atom.</a:t>
            </a:r>
          </a:p>
          <a:p>
            <a:pPr marL="457200" indent="-457200">
              <a:lnSpc>
                <a:spcPts val="3900"/>
              </a:lnSpc>
              <a:buFont typeface="Arial" pitchFamily="34" charset="0"/>
              <a:buChar char="•"/>
            </a:pPr>
            <a:r>
              <a:rPr lang="en-US" sz="3000" b="1" spc="60" dirty="0" smtClean="0">
                <a:solidFill>
                  <a:schemeClr val="accent1">
                    <a:lumMod val="75000"/>
                  </a:schemeClr>
                </a:solidFill>
                <a:latin typeface="Nunito Bold"/>
                <a:ea typeface="Nunito Bold"/>
                <a:cs typeface="Nunito Bold"/>
                <a:sym typeface="Nunito Bold"/>
              </a:rPr>
              <a:t>The </a:t>
            </a:r>
            <a:r>
              <a:rPr lang="en-US" sz="3000" b="1" spc="60" dirty="0">
                <a:solidFill>
                  <a:schemeClr val="accent1">
                    <a:lumMod val="75000"/>
                  </a:schemeClr>
                </a:solidFill>
                <a:latin typeface="Nunito Bold"/>
                <a:ea typeface="Nunito Bold"/>
                <a:cs typeface="Nunito Bold"/>
                <a:sym typeface="Nunito Bold"/>
              </a:rPr>
              <a:t>universe is </a:t>
            </a:r>
            <a:r>
              <a:rPr lang="en-US" sz="3000" b="1" spc="60" dirty="0" err="1">
                <a:solidFill>
                  <a:schemeClr val="accent1">
                    <a:lumMod val="75000"/>
                  </a:schemeClr>
                </a:solidFill>
                <a:latin typeface="Nunito Bold"/>
                <a:ea typeface="Nunito Bold"/>
                <a:cs typeface="Nunito Bold"/>
                <a:sym typeface="Nunito Bold"/>
              </a:rPr>
              <a:t>compotied</a:t>
            </a:r>
            <a:r>
              <a:rPr lang="en-US" sz="3000" b="1" spc="60" dirty="0">
                <a:solidFill>
                  <a:schemeClr val="accent1">
                    <a:lumMod val="75000"/>
                  </a:schemeClr>
                </a:solidFill>
                <a:latin typeface="Nunito Bold"/>
                <a:ea typeface="Nunito Bold"/>
                <a:cs typeface="Nunito Bold"/>
                <a:sym typeface="Nunito Bold"/>
              </a:rPr>
              <a:t> of such atoms. which are different from each other in </a:t>
            </a:r>
            <a:r>
              <a:rPr lang="en-US" sz="3000" b="1" spc="60" dirty="0" err="1">
                <a:solidFill>
                  <a:schemeClr val="accent1">
                    <a:lumMod val="75000"/>
                  </a:schemeClr>
                </a:solidFill>
                <a:latin typeface="Nunito Bold"/>
                <a:ea typeface="Nunito Bold"/>
                <a:cs typeface="Nunito Bold"/>
                <a:sym typeface="Nunito Bold"/>
              </a:rPr>
              <a:t>colour</a:t>
            </a:r>
            <a:r>
              <a:rPr lang="en-US" sz="3000" b="1" spc="60" dirty="0">
                <a:solidFill>
                  <a:schemeClr val="accent1">
                    <a:lumMod val="75000"/>
                  </a:schemeClr>
                </a:solidFill>
                <a:latin typeface="Nunito Bold"/>
                <a:ea typeface="Nunito Bold"/>
                <a:cs typeface="Nunito Bold"/>
                <a:sym typeface="Nunito Bold"/>
              </a:rPr>
              <a:t>, form, shape and quality</a:t>
            </a:r>
            <a:r>
              <a:rPr lang="en-US" sz="3000" b="1" spc="60" dirty="0" smtClean="0">
                <a:solidFill>
                  <a:schemeClr val="accent1">
                    <a:lumMod val="75000"/>
                  </a:schemeClr>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chemeClr val="accent2"/>
                </a:solidFill>
                <a:latin typeface="Nunito Bold"/>
                <a:ea typeface="Nunito Bold"/>
                <a:cs typeface="Nunito Bold"/>
                <a:sym typeface="Nunito Bold"/>
              </a:rPr>
              <a:t> </a:t>
            </a:r>
            <a:r>
              <a:rPr lang="en-US" sz="3000" b="1" spc="60" dirty="0">
                <a:solidFill>
                  <a:schemeClr val="accent2"/>
                </a:solidFill>
                <a:latin typeface="Nunito Bold"/>
                <a:ea typeface="Nunito Bold"/>
                <a:cs typeface="Nunito Bold"/>
                <a:sym typeface="Nunito Bold"/>
              </a:rPr>
              <a:t>Democritus </a:t>
            </a:r>
            <a:r>
              <a:rPr lang="en-US" sz="3000" b="1" spc="60" dirty="0">
                <a:solidFill>
                  <a:schemeClr val="accent1">
                    <a:lumMod val="75000"/>
                  </a:schemeClr>
                </a:solidFill>
                <a:latin typeface="Nunito Bold"/>
                <a:ea typeface="Nunito Bold"/>
                <a:cs typeface="Nunito Bold"/>
                <a:sym typeface="Nunito Bold"/>
              </a:rPr>
              <a:t>states further that heavy atoms fall more quickly than the lighter one and begin to unite with each other on the way. </a:t>
            </a:r>
            <a:endParaRPr lang="en-US" sz="3000" b="1" spc="60" dirty="0" smtClean="0">
              <a:solidFill>
                <a:schemeClr val="accent1">
                  <a:lumMod val="75000"/>
                </a:schemeClr>
              </a:solidFill>
              <a:latin typeface="Nunito Bold"/>
              <a:ea typeface="Nunito Bold"/>
              <a:cs typeface="Nunito Bold"/>
              <a:sym typeface="Nunito Bold"/>
            </a:endParaRPr>
          </a:p>
          <a:p>
            <a:pPr marL="457200" indent="-457200">
              <a:lnSpc>
                <a:spcPts val="3900"/>
              </a:lnSpc>
              <a:buFont typeface="Arial" pitchFamily="34" charset="0"/>
              <a:buChar char="•"/>
            </a:pPr>
            <a:r>
              <a:rPr lang="en-US" sz="3000" b="1" spc="60" dirty="0" smtClean="0">
                <a:solidFill>
                  <a:schemeClr val="accent1">
                    <a:lumMod val="75000"/>
                  </a:schemeClr>
                </a:solidFill>
                <a:latin typeface="Nunito Bold"/>
                <a:ea typeface="Nunito Bold"/>
                <a:cs typeface="Nunito Bold"/>
                <a:sym typeface="Nunito Bold"/>
              </a:rPr>
              <a:t>Thus</a:t>
            </a:r>
            <a:r>
              <a:rPr lang="en-US" sz="3000" b="1" spc="60" dirty="0">
                <a:solidFill>
                  <a:schemeClr val="accent1">
                    <a:lumMod val="75000"/>
                  </a:schemeClr>
                </a:solidFill>
                <a:latin typeface="Nunito Bold"/>
                <a:ea typeface="Nunito Bold"/>
                <a:cs typeface="Nunito Bold"/>
                <a:sym typeface="Nunito Bold"/>
              </a:rPr>
              <a:t>, according to them, the creation of the universe is a natural process in which there is no role of any metaphysical power</a:t>
            </a:r>
            <a:r>
              <a:rPr lang="en-US" sz="3000" b="1" spc="60" dirty="0">
                <a:solidFill>
                  <a:srgbClr val="4DACC4"/>
                </a:solidFill>
                <a:latin typeface="Nunito Bold"/>
                <a:ea typeface="Nunito Bold"/>
                <a:cs typeface="Nunito Bold"/>
                <a:sym typeface="Nunito Bold"/>
              </a:rPr>
              <a:t>.</a:t>
            </a:r>
          </a:p>
        </p:txBody>
      </p:sp>
      <p:sp>
        <p:nvSpPr>
          <p:cNvPr id="14" name="Freeform 14"/>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5">
              <a:extLst>
                <a:ext uri="{96DAC541-7B7A-43D3-8B79-37D633B846F1}">
                  <asvg:svgBlip xmlns="" xmlns:asvg="http://schemas.microsoft.com/office/drawing/2016/SVG/main" r:embed="rId18"/>
                </a:ext>
              </a:extLst>
            </a:blip>
            <a:stretch>
              <a:fillRect/>
            </a:stretch>
          </a:blipFill>
        </p:spPr>
      </p:sp>
      <p:sp>
        <p:nvSpPr>
          <p:cNvPr id="17" name="Freeform 17"/>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5">
              <a:extLst>
                <a:ext uri="{96DAC541-7B7A-43D3-8B79-37D633B846F1}">
                  <asvg:svgBlip xmlns="" xmlns:asvg="http://schemas.microsoft.com/office/drawing/2016/SVG/main" r:embed="rId18"/>
                </a:ext>
              </a:extLst>
            </a:blip>
            <a:stretch>
              <a:fillRect/>
            </a:stretch>
          </a:blipFill>
        </p:spPr>
      </p:sp>
      <p:sp>
        <p:nvSpPr>
          <p:cNvPr id="18" name="Freeform 18"/>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
        <p:nvSpPr>
          <p:cNvPr id="19" name="Freeform 19"/>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2"/>
                </a:ext>
              </a:extLst>
            </a:blip>
            <a:stretch>
              <a:fillRect/>
            </a:stretch>
          </a:blipFill>
        </p:spPr>
      </p:sp>
      <p:sp>
        <p:nvSpPr>
          <p:cNvPr id="20" name="Freeform 20"/>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5">
              <a:extLst>
                <a:ext uri="{96DAC541-7B7A-43D3-8B79-37D633B846F1}">
                  <asvg:svgBlip xmlns="" xmlns:asvg="http://schemas.microsoft.com/office/drawing/2016/SVG/main" r:embed="rId18"/>
                </a:ext>
              </a:extLst>
            </a:blip>
            <a:stretch>
              <a:fillRect/>
            </a:stretch>
          </a:blipFill>
        </p:spPr>
      </p:sp>
      <p:sp>
        <p:nvSpPr>
          <p:cNvPr id="21" name="Freeform 21"/>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6">
              <a:extLst>
                <a:ext uri="{96DAC541-7B7A-43D3-8B79-37D633B846F1}">
                  <asvg:svgBlip xmlns="" xmlns:asvg="http://schemas.microsoft.com/office/drawing/2016/SVG/main" r:embed="rId20"/>
                </a:ext>
              </a:extLst>
            </a:blip>
            <a:stretch>
              <a:fillRect/>
            </a:stretch>
          </a:blipFill>
        </p:spPr>
      </p:sp>
      <p:sp>
        <p:nvSpPr>
          <p:cNvPr id="22" name="Freeform 22"/>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
        <p:nvSpPr>
          <p:cNvPr id="23" name="Freeform 23"/>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15">
              <a:extLst>
                <a:ext uri="{96DAC541-7B7A-43D3-8B79-37D633B846F1}">
                  <asvg:svgBlip xmlns="" xmlns:asvg="http://schemas.microsoft.com/office/drawing/2016/SVG/main" r:embed="rId18"/>
                </a:ext>
              </a:extLst>
            </a:blip>
            <a:stretch>
              <a:fillRect/>
            </a:stretch>
          </a:blipFill>
        </p:spPr>
      </p:sp>
      <p:sp>
        <p:nvSpPr>
          <p:cNvPr id="24" name="Freeform 24"/>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6">
              <a:extLst>
                <a:ext uri="{96DAC541-7B7A-43D3-8B79-37D633B846F1}">
                  <asvg:svgBlip xmlns="" xmlns:asvg="http://schemas.microsoft.com/office/drawing/2016/SVG/main" r:embed="rId20"/>
                </a:ext>
              </a:extLst>
            </a:blip>
            <a:stretch>
              <a:fillRect/>
            </a:stretch>
          </a:blipFill>
        </p:spPr>
      </p:sp>
      <p:sp>
        <p:nvSpPr>
          <p:cNvPr id="25" name="Freeform 25"/>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6">
              <a:extLst>
                <a:ext uri="{96DAC541-7B7A-43D3-8B79-37D633B846F1}">
                  <asvg:svgBlip xmlns="" xmlns:asvg="http://schemas.microsoft.com/office/drawing/2016/SVG/main" r:embed="rId20"/>
                </a:ext>
              </a:extLst>
            </a:blip>
            <a:stretch>
              <a:fillRect/>
            </a:stretch>
          </a:blipFill>
        </p:spPr>
      </p:sp>
      <p:sp>
        <p:nvSpPr>
          <p:cNvPr id="26" name="Freeform 26"/>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2"/>
                </a:ext>
              </a:extLst>
            </a:blip>
            <a:stretch>
              <a:fillRect/>
            </a:stretch>
          </a:blipFill>
        </p:spPr>
      </p:sp>
      <p:sp>
        <p:nvSpPr>
          <p:cNvPr id="27" name="Freeform 27"/>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2"/>
                </a:ext>
              </a:extLst>
            </a:blip>
            <a:stretch>
              <a:fillRect/>
            </a:stretch>
          </a:blipFill>
        </p:spPr>
      </p:sp>
      <p:sp>
        <p:nvSpPr>
          <p:cNvPr id="28" name="Freeform 28"/>
          <p:cNvSpPr/>
          <p:nvPr/>
        </p:nvSpPr>
        <p:spPr>
          <a:xfrm>
            <a:off x="15670801" y="6985946"/>
            <a:ext cx="3244615" cy="2506465"/>
          </a:xfrm>
          <a:custGeom>
            <a:avLst/>
            <a:gdLst/>
            <a:ahLst/>
            <a:cxnLst/>
            <a:rect l="l" t="t" r="r" b="b"/>
            <a:pathLst>
              <a:path w="3244615" h="2506465">
                <a:moveTo>
                  <a:pt x="0" y="0"/>
                </a:moveTo>
                <a:lnTo>
                  <a:pt x="3244615" y="0"/>
                </a:lnTo>
                <a:lnTo>
                  <a:pt x="3244615" y="2506465"/>
                </a:lnTo>
                <a:lnTo>
                  <a:pt x="0" y="2506465"/>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6507764" y="6773929"/>
            <a:ext cx="5073972" cy="2638465"/>
          </a:xfrm>
          <a:custGeom>
            <a:avLst/>
            <a:gdLst/>
            <a:ahLst/>
            <a:cxnLst/>
            <a:rect l="l" t="t" r="r" b="b"/>
            <a:pathLst>
              <a:path w="5073972" h="2638465">
                <a:moveTo>
                  <a:pt x="0" y="0"/>
                </a:moveTo>
                <a:lnTo>
                  <a:pt x="5073972" y="0"/>
                </a:lnTo>
                <a:lnTo>
                  <a:pt x="5073972" y="2638465"/>
                </a:lnTo>
                <a:lnTo>
                  <a:pt x="0" y="263846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Freeform 11"/>
          <p:cNvSpPr/>
          <p:nvPr/>
        </p:nvSpPr>
        <p:spPr>
          <a:xfrm>
            <a:off x="2612120" y="6863015"/>
            <a:ext cx="3616141" cy="2549379"/>
          </a:xfrm>
          <a:custGeom>
            <a:avLst/>
            <a:gdLst/>
            <a:ahLst/>
            <a:cxnLst/>
            <a:rect l="l" t="t" r="r" b="b"/>
            <a:pathLst>
              <a:path w="3616141" h="2549379">
                <a:moveTo>
                  <a:pt x="0" y="0"/>
                </a:moveTo>
                <a:lnTo>
                  <a:pt x="3616141" y="0"/>
                </a:lnTo>
                <a:lnTo>
                  <a:pt x="3616141" y="2549379"/>
                </a:lnTo>
                <a:lnTo>
                  <a:pt x="0" y="254937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2" name="Freeform 12"/>
          <p:cNvSpPr/>
          <p:nvPr/>
        </p:nvSpPr>
        <p:spPr>
          <a:xfrm>
            <a:off x="13258800" y="6571773"/>
            <a:ext cx="1905000" cy="2840620"/>
          </a:xfrm>
          <a:custGeom>
            <a:avLst/>
            <a:gdLst/>
            <a:ahLst/>
            <a:cxnLst/>
            <a:rect l="l" t="t" r="r" b="b"/>
            <a:pathLst>
              <a:path w="2145759" h="3946224">
                <a:moveTo>
                  <a:pt x="0" y="0"/>
                </a:moveTo>
                <a:lnTo>
                  <a:pt x="2145760" y="0"/>
                </a:lnTo>
                <a:lnTo>
                  <a:pt x="2145760" y="3946224"/>
                </a:lnTo>
                <a:lnTo>
                  <a:pt x="0" y="394622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3" name="TextBox 13"/>
          <p:cNvSpPr txBox="1"/>
          <p:nvPr/>
        </p:nvSpPr>
        <p:spPr>
          <a:xfrm>
            <a:off x="2702165" y="553977"/>
            <a:ext cx="12807470" cy="1477004"/>
          </a:xfrm>
          <a:prstGeom prst="rect">
            <a:avLst/>
          </a:prstGeom>
        </p:spPr>
        <p:txBody>
          <a:bodyPr lIns="0" tIns="0" rIns="0" bIns="0" rtlCol="0" anchor="t">
            <a:spAutoFit/>
          </a:bodyPr>
          <a:lstStyle/>
          <a:p>
            <a:pPr algn="ctr">
              <a:lnSpc>
                <a:spcPts val="12040"/>
              </a:lnSpc>
            </a:pPr>
            <a:r>
              <a:rPr lang="en-US" sz="8600" dirty="0" smtClean="0">
                <a:solidFill>
                  <a:srgbClr val="4DACC4"/>
                </a:solidFill>
                <a:latin typeface="Railey"/>
                <a:ea typeface="Railey"/>
                <a:cs typeface="Railey"/>
                <a:sym typeface="Railey"/>
              </a:rPr>
              <a:t>Scientific Naturalism </a:t>
            </a:r>
            <a:endParaRPr lang="en-US" sz="8600" dirty="0">
              <a:solidFill>
                <a:srgbClr val="4DACC4"/>
              </a:solidFill>
              <a:latin typeface="Railey"/>
              <a:ea typeface="Railey"/>
              <a:cs typeface="Railey"/>
              <a:sym typeface="Railey"/>
            </a:endParaRPr>
          </a:p>
        </p:txBody>
      </p:sp>
      <p:sp>
        <p:nvSpPr>
          <p:cNvPr id="14" name="TextBox 14"/>
          <p:cNvSpPr txBox="1"/>
          <p:nvPr/>
        </p:nvSpPr>
        <p:spPr>
          <a:xfrm>
            <a:off x="2019851" y="1966819"/>
            <a:ext cx="14820349" cy="5001369"/>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a:solidFill>
                  <a:schemeClr val="tx2">
                    <a:lumMod val="60000"/>
                    <a:lumOff val="40000"/>
                  </a:schemeClr>
                </a:solidFill>
                <a:latin typeface="Nunito Bold"/>
                <a:ea typeface="Nunito Bold"/>
                <a:cs typeface="Nunito Bold"/>
                <a:sym typeface="Nunito Bold"/>
              </a:rPr>
              <a:t>This type of philosophy of naturalism emerged in the period during which scientific experiments were going on at a fast speed</a:t>
            </a:r>
            <a:r>
              <a:rPr lang="en-US" sz="3000" b="1" spc="60" dirty="0" smtClean="0">
                <a:solidFill>
                  <a:schemeClr val="tx2">
                    <a:lumMod val="60000"/>
                    <a:lumOff val="40000"/>
                  </a:schemeClr>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Scientific </a:t>
            </a:r>
            <a:r>
              <a:rPr lang="en-US" sz="3000" b="1" spc="60" dirty="0">
                <a:solidFill>
                  <a:schemeClr val="tx2">
                    <a:lumMod val="60000"/>
                    <a:lumOff val="40000"/>
                  </a:schemeClr>
                </a:solidFill>
                <a:latin typeface="Nunito Bold"/>
                <a:ea typeface="Nunito Bold"/>
                <a:cs typeface="Nunito Bold"/>
                <a:sym typeface="Nunito Bold"/>
              </a:rPr>
              <a:t>experiments prove that heavy and light atoms fall with the same </a:t>
            </a:r>
            <a:r>
              <a:rPr lang="en-US" sz="3000" b="1" spc="60" dirty="0" smtClean="0">
                <a:solidFill>
                  <a:schemeClr val="tx2">
                    <a:lumMod val="60000"/>
                    <a:lumOff val="40000"/>
                  </a:schemeClr>
                </a:solidFill>
                <a:latin typeface="Nunito Bold"/>
                <a:ea typeface="Nunito Bold"/>
                <a:cs typeface="Nunito Bold"/>
                <a:sym typeface="Nunito Bold"/>
              </a:rPr>
              <a:t>velocity.</a:t>
            </a:r>
            <a:endParaRPr lang="en-US" sz="3000" b="1" spc="60" dirty="0">
              <a:solidFill>
                <a:schemeClr val="tx2">
                  <a:lumMod val="60000"/>
                  <a:lumOff val="40000"/>
                </a:schemeClr>
              </a:solidFill>
              <a:latin typeface="Nunito Bold"/>
              <a:ea typeface="Nunito Bold"/>
              <a:cs typeface="Nunito Bold"/>
              <a:sym typeface="Nunito Bold"/>
            </a:endParaRP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Materials </a:t>
            </a:r>
            <a:r>
              <a:rPr lang="en-US" sz="3000" b="1" spc="60" dirty="0">
                <a:solidFill>
                  <a:schemeClr val="tx2">
                    <a:lumMod val="60000"/>
                    <a:lumOff val="40000"/>
                  </a:schemeClr>
                </a:solidFill>
                <a:latin typeface="Nunito Bold"/>
                <a:ea typeface="Nunito Bold"/>
                <a:cs typeface="Nunito Bold"/>
                <a:sym typeface="Nunito Bold"/>
              </a:rPr>
              <a:t>divided atoms into electron, proton and </a:t>
            </a:r>
            <a:r>
              <a:rPr lang="en-US" sz="3000" b="1" spc="60" dirty="0" smtClean="0">
                <a:solidFill>
                  <a:schemeClr val="tx2">
                    <a:lumMod val="60000"/>
                    <a:lumOff val="40000"/>
                  </a:schemeClr>
                </a:solidFill>
                <a:latin typeface="Nunito Bold"/>
                <a:ea typeface="Nunito Bold"/>
                <a:cs typeface="Nunito Bold"/>
                <a:sym typeface="Nunito Bold"/>
              </a:rPr>
              <a:t>neutron.</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The </a:t>
            </a:r>
            <a:r>
              <a:rPr lang="en-US" sz="3000" b="1" spc="60" dirty="0">
                <a:solidFill>
                  <a:schemeClr val="tx2">
                    <a:lumMod val="60000"/>
                    <a:lumOff val="40000"/>
                  </a:schemeClr>
                </a:solidFill>
                <a:latin typeface="Nunito Bold"/>
                <a:ea typeface="Nunito Bold"/>
                <a:cs typeface="Nunito Bold"/>
                <a:sym typeface="Nunito Bold"/>
              </a:rPr>
              <a:t>ultimate unit of substance for them is not atom but energy of electric or electronic </a:t>
            </a:r>
            <a:r>
              <a:rPr lang="en-US" sz="3000" b="1" spc="60" dirty="0" smtClean="0">
                <a:solidFill>
                  <a:schemeClr val="tx2">
                    <a:lumMod val="60000"/>
                    <a:lumOff val="40000"/>
                  </a:schemeClr>
                </a:solidFill>
                <a:latin typeface="Nunito Bold"/>
                <a:ea typeface="Nunito Bold"/>
                <a:cs typeface="Nunito Bold"/>
                <a:sym typeface="Nunito Bold"/>
              </a:rPr>
              <a:t>power.</a:t>
            </a:r>
            <a:endParaRPr lang="en-US" sz="3000" b="1" spc="60" dirty="0">
              <a:solidFill>
                <a:schemeClr val="tx2">
                  <a:lumMod val="60000"/>
                  <a:lumOff val="40000"/>
                </a:schemeClr>
              </a:solidFill>
              <a:latin typeface="Nunito Bold"/>
              <a:ea typeface="Nunito Bold"/>
              <a:cs typeface="Nunito Bold"/>
              <a:sym typeface="Nunito Bold"/>
            </a:endParaRP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According </a:t>
            </a:r>
            <a:r>
              <a:rPr lang="en-US" sz="3000" b="1" spc="60" dirty="0">
                <a:solidFill>
                  <a:schemeClr val="tx2">
                    <a:lumMod val="60000"/>
                    <a:lumOff val="40000"/>
                  </a:schemeClr>
                </a:solidFill>
                <a:latin typeface="Nunito Bold"/>
                <a:ea typeface="Nunito Bold"/>
                <a:cs typeface="Nunito Bold"/>
                <a:sym typeface="Nunito Bold"/>
              </a:rPr>
              <a:t>to this form of naturalism, Nature has been created by this energy</a:t>
            </a:r>
            <a:r>
              <a:rPr lang="en-US" sz="3000" b="1" spc="60" dirty="0" smtClean="0">
                <a:solidFill>
                  <a:schemeClr val="tx2">
                    <a:lumMod val="60000"/>
                    <a:lumOff val="40000"/>
                  </a:schemeClr>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chemeClr val="tx2">
                    <a:lumMod val="60000"/>
                    <a:lumOff val="40000"/>
                  </a:schemeClr>
                </a:solidFill>
                <a:latin typeface="Nunito Bold"/>
                <a:ea typeface="Nunito Bold"/>
                <a:cs typeface="Nunito Bold"/>
                <a:sym typeface="Nunito Bold"/>
              </a:rPr>
              <a:t>As </a:t>
            </a:r>
            <a:r>
              <a:rPr lang="en-US" sz="3000" b="1" spc="60" dirty="0">
                <a:solidFill>
                  <a:schemeClr val="tx2">
                    <a:lumMod val="60000"/>
                    <a:lumOff val="40000"/>
                  </a:schemeClr>
                </a:solidFill>
                <a:latin typeface="Nunito Bold"/>
                <a:ea typeface="Nunito Bold"/>
                <a:cs typeface="Nunito Bold"/>
                <a:sym typeface="Nunito Bold"/>
              </a:rPr>
              <a:t>far as explanations are concerned, scientific naturalism totally against the philosophy of atomistic naturalism.</a:t>
            </a:r>
          </a:p>
        </p:txBody>
      </p:sp>
      <p:sp>
        <p:nvSpPr>
          <p:cNvPr id="15" name="Freeform 15"/>
          <p:cNvSpPr/>
          <p:nvPr/>
        </p:nvSpPr>
        <p:spPr>
          <a:xfrm>
            <a:off x="16397070" y="6863015"/>
            <a:ext cx="1357530" cy="2462639"/>
          </a:xfrm>
          <a:custGeom>
            <a:avLst/>
            <a:gdLst/>
            <a:ahLst/>
            <a:cxnLst/>
            <a:rect l="l" t="t" r="r" b="b"/>
            <a:pathLst>
              <a:path w="1357530" h="2462639">
                <a:moveTo>
                  <a:pt x="0" y="0"/>
                </a:moveTo>
                <a:lnTo>
                  <a:pt x="1357530" y="0"/>
                </a:lnTo>
                <a:lnTo>
                  <a:pt x="1357530" y="2462639"/>
                </a:lnTo>
                <a:lnTo>
                  <a:pt x="0" y="246263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9" name="Freeform 19"/>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0" name="Freeform 20"/>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3">
              <a:extLst>
                <a:ext uri="{96DAC541-7B7A-43D3-8B79-37D633B846F1}">
                  <asvg:svgBlip xmlns="" xmlns:asvg="http://schemas.microsoft.com/office/drawing/2016/SVG/main" r:embed="rId28"/>
                </a:ext>
              </a:extLst>
            </a:blip>
            <a:stretch>
              <a:fillRect/>
            </a:stretch>
          </a:blipFill>
        </p:spPr>
      </p:sp>
      <p:sp>
        <p:nvSpPr>
          <p:cNvPr id="21" name="Freeform 21"/>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9">
              <a:extLst>
                <a:ext uri="{96DAC541-7B7A-43D3-8B79-37D633B846F1}">
                  <asvg:svgBlip xmlns="" xmlns:asvg="http://schemas.microsoft.com/office/drawing/2016/SVG/main" r:embed="rId26"/>
                </a:ext>
              </a:extLst>
            </a:blip>
            <a:stretch>
              <a:fillRect/>
            </a:stretch>
          </a:blipFill>
        </p:spPr>
      </p:sp>
      <p:sp>
        <p:nvSpPr>
          <p:cNvPr id="22" name="Freeform 22"/>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3" name="Freeform 23"/>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0">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8"/>
                </a:ext>
              </a:extLst>
            </a:blip>
            <a:stretch>
              <a:fillRect/>
            </a:stretch>
          </a:blipFill>
        </p:spPr>
      </p:sp>
      <p:sp>
        <p:nvSpPr>
          <p:cNvPr id="26" name="Freeform 26"/>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0">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30">
              <a:extLst>
                <a:ext uri="{96DAC541-7B7A-43D3-8B79-37D633B846F1}">
                  <asvg:svgBlip xmlns="" xmlns:asvg="http://schemas.microsoft.com/office/drawing/2016/SVG/main" r:embed="rId24"/>
                </a:ext>
              </a:extLst>
            </a:blip>
            <a:stretch>
              <a:fillRect/>
            </a:stretch>
          </a:blipFill>
        </p:spPr>
      </p:sp>
      <p:sp>
        <p:nvSpPr>
          <p:cNvPr id="28" name="Freeform 28"/>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9">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9">
              <a:extLst>
                <a:ext uri="{96DAC541-7B7A-43D3-8B79-37D633B846F1}">
                  <asvg:svgBlip xmlns="" xmlns:asvg="http://schemas.microsoft.com/office/drawing/2016/SVG/main" r:embed="rId26"/>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CFE"/>
        </a:solidFill>
        <a:effectLst/>
      </p:bgPr>
    </p:bg>
    <p:spTree>
      <p:nvGrpSpPr>
        <p:cNvPr id="1" name=""/>
        <p:cNvGrpSpPr/>
        <p:nvPr/>
      </p:nvGrpSpPr>
      <p:grpSpPr>
        <a:xfrm>
          <a:off x="0" y="0"/>
          <a:ext cx="0" cy="0"/>
          <a:chOff x="0" y="0"/>
          <a:chExt cx="0" cy="0"/>
        </a:xfrm>
      </p:grpSpPr>
      <p:sp>
        <p:nvSpPr>
          <p:cNvPr id="2" name="Freeform 2"/>
          <p:cNvSpPr/>
          <p:nvPr/>
        </p:nvSpPr>
        <p:spPr>
          <a:xfrm>
            <a:off x="9105900" y="-96967"/>
            <a:ext cx="13915109" cy="10383967"/>
          </a:xfrm>
          <a:custGeom>
            <a:avLst/>
            <a:gdLst/>
            <a:ahLst/>
            <a:cxnLst/>
            <a:rect l="l" t="t" r="r" b="b"/>
            <a:pathLst>
              <a:path w="13915109" h="10383967">
                <a:moveTo>
                  <a:pt x="0" y="0"/>
                </a:moveTo>
                <a:lnTo>
                  <a:pt x="13915109" y="0"/>
                </a:lnTo>
                <a:lnTo>
                  <a:pt x="13915109" y="10383967"/>
                </a:lnTo>
                <a:lnTo>
                  <a:pt x="0" y="10383967"/>
                </a:lnTo>
                <a:lnTo>
                  <a:pt x="0" y="0"/>
                </a:lnTo>
                <a:close/>
              </a:path>
            </a:pathLst>
          </a:custGeom>
          <a:blipFill>
            <a:blip r:embed="rId2"/>
            <a:stretch>
              <a:fillRect/>
            </a:stretch>
          </a:blipFill>
        </p:spPr>
      </p:sp>
      <p:sp>
        <p:nvSpPr>
          <p:cNvPr id="3" name="Freeform 3"/>
          <p:cNvSpPr/>
          <p:nvPr/>
        </p:nvSpPr>
        <p:spPr>
          <a:xfrm flipH="1">
            <a:off x="-4733009" y="-96967"/>
            <a:ext cx="13915109" cy="10383967"/>
          </a:xfrm>
          <a:custGeom>
            <a:avLst/>
            <a:gdLst/>
            <a:ahLst/>
            <a:cxnLst/>
            <a:rect l="l" t="t" r="r" b="b"/>
            <a:pathLst>
              <a:path w="13915109" h="10383967">
                <a:moveTo>
                  <a:pt x="13915109" y="0"/>
                </a:moveTo>
                <a:lnTo>
                  <a:pt x="0" y="0"/>
                </a:lnTo>
                <a:lnTo>
                  <a:pt x="0" y="10383967"/>
                </a:lnTo>
                <a:lnTo>
                  <a:pt x="13915109" y="10383967"/>
                </a:lnTo>
                <a:lnTo>
                  <a:pt x="13915109" y="0"/>
                </a:lnTo>
                <a:close/>
              </a:path>
            </a:pathLst>
          </a:custGeom>
          <a:blipFill>
            <a:blip r:embed="rId2"/>
            <a:stretch>
              <a:fillRect/>
            </a:stretch>
          </a:blipFill>
        </p:spPr>
      </p:sp>
      <p:sp>
        <p:nvSpPr>
          <p:cNvPr id="4" name="Freeform 4"/>
          <p:cNvSpPr/>
          <p:nvPr/>
        </p:nvSpPr>
        <p:spPr>
          <a:xfrm rot="-7343918">
            <a:off x="16308303" y="1737370"/>
            <a:ext cx="4599241" cy="3018252"/>
          </a:xfrm>
          <a:custGeom>
            <a:avLst/>
            <a:gdLst/>
            <a:ahLst/>
            <a:cxnLst/>
            <a:rect l="l" t="t" r="r" b="b"/>
            <a:pathLst>
              <a:path w="4599241" h="3018252">
                <a:moveTo>
                  <a:pt x="0" y="0"/>
                </a:moveTo>
                <a:lnTo>
                  <a:pt x="4599240" y="0"/>
                </a:lnTo>
                <a:lnTo>
                  <a:pt x="4599240" y="3018251"/>
                </a:lnTo>
                <a:lnTo>
                  <a:pt x="0" y="30182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6203807">
            <a:off x="16228951" y="3815872"/>
            <a:ext cx="4092136" cy="4361772"/>
          </a:xfrm>
          <a:custGeom>
            <a:avLst/>
            <a:gdLst/>
            <a:ahLst/>
            <a:cxnLst/>
            <a:rect l="l" t="t" r="r" b="b"/>
            <a:pathLst>
              <a:path w="4092136" h="4361772">
                <a:moveTo>
                  <a:pt x="0" y="0"/>
                </a:moveTo>
                <a:lnTo>
                  <a:pt x="4092135" y="0"/>
                </a:lnTo>
                <a:lnTo>
                  <a:pt x="4092135" y="4361772"/>
                </a:lnTo>
                <a:lnTo>
                  <a:pt x="0" y="43617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6698606">
            <a:off x="-2625279" y="4992310"/>
            <a:ext cx="4433447" cy="4725573"/>
          </a:xfrm>
          <a:custGeom>
            <a:avLst/>
            <a:gdLst/>
            <a:ahLst/>
            <a:cxnLst/>
            <a:rect l="l" t="t" r="r" b="b"/>
            <a:pathLst>
              <a:path w="4433447" h="4725573">
                <a:moveTo>
                  <a:pt x="0" y="0"/>
                </a:moveTo>
                <a:lnTo>
                  <a:pt x="4433447" y="0"/>
                </a:lnTo>
                <a:lnTo>
                  <a:pt x="4433447" y="4725573"/>
                </a:lnTo>
                <a:lnTo>
                  <a:pt x="0" y="47255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7433049">
            <a:off x="-2295671" y="4451340"/>
            <a:ext cx="4363373" cy="2863464"/>
          </a:xfrm>
          <a:custGeom>
            <a:avLst/>
            <a:gdLst/>
            <a:ahLst/>
            <a:cxnLst/>
            <a:rect l="l" t="t" r="r" b="b"/>
            <a:pathLst>
              <a:path w="4363373" h="2863464">
                <a:moveTo>
                  <a:pt x="0" y="0"/>
                </a:moveTo>
                <a:lnTo>
                  <a:pt x="4363373" y="0"/>
                </a:lnTo>
                <a:lnTo>
                  <a:pt x="4363373" y="2863463"/>
                </a:lnTo>
                <a:lnTo>
                  <a:pt x="0" y="28634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flipH="1">
            <a:off x="6124265" y="3501069"/>
            <a:ext cx="6039470" cy="3321708"/>
          </a:xfrm>
          <a:custGeom>
            <a:avLst/>
            <a:gdLst/>
            <a:ahLst/>
            <a:cxnLst/>
            <a:rect l="l" t="t" r="r" b="b"/>
            <a:pathLst>
              <a:path w="6039470" h="3321708">
                <a:moveTo>
                  <a:pt x="6039470" y="0"/>
                </a:moveTo>
                <a:lnTo>
                  <a:pt x="0" y="0"/>
                </a:lnTo>
                <a:lnTo>
                  <a:pt x="0" y="3321709"/>
                </a:lnTo>
                <a:lnTo>
                  <a:pt x="6039470" y="3321709"/>
                </a:lnTo>
                <a:lnTo>
                  <a:pt x="603947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2398858" y="-1370018"/>
            <a:ext cx="6855116" cy="3770314"/>
          </a:xfrm>
          <a:custGeom>
            <a:avLst/>
            <a:gdLst/>
            <a:ahLst/>
            <a:cxnLst/>
            <a:rect l="l" t="t" r="r" b="b"/>
            <a:pathLst>
              <a:path w="6855116" h="3770314">
                <a:moveTo>
                  <a:pt x="0" y="0"/>
                </a:moveTo>
                <a:lnTo>
                  <a:pt x="6855116" y="0"/>
                </a:lnTo>
                <a:lnTo>
                  <a:pt x="6855116" y="3770314"/>
                </a:lnTo>
                <a:lnTo>
                  <a:pt x="0" y="377031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740265" y="266700"/>
            <a:ext cx="12807470" cy="1477004"/>
          </a:xfrm>
          <a:prstGeom prst="rect">
            <a:avLst/>
          </a:prstGeom>
        </p:spPr>
        <p:txBody>
          <a:bodyPr lIns="0" tIns="0" rIns="0" bIns="0" rtlCol="0" anchor="t">
            <a:spAutoFit/>
          </a:bodyPr>
          <a:lstStyle/>
          <a:p>
            <a:pPr algn="ctr">
              <a:lnSpc>
                <a:spcPts val="12040"/>
              </a:lnSpc>
            </a:pPr>
            <a:r>
              <a:rPr lang="en-US" sz="8600" dirty="0" smtClean="0">
                <a:solidFill>
                  <a:schemeClr val="accent2">
                    <a:lumMod val="75000"/>
                  </a:schemeClr>
                </a:solidFill>
                <a:latin typeface="Railey"/>
                <a:ea typeface="Railey"/>
                <a:cs typeface="Railey"/>
                <a:sym typeface="Railey"/>
              </a:rPr>
              <a:t>Physical Naturalism </a:t>
            </a:r>
            <a:endParaRPr lang="en-US" sz="8600" dirty="0">
              <a:solidFill>
                <a:schemeClr val="accent2">
                  <a:lumMod val="75000"/>
                </a:schemeClr>
              </a:solidFill>
              <a:latin typeface="Railey"/>
              <a:ea typeface="Railey"/>
              <a:cs typeface="Railey"/>
              <a:sym typeface="Railey"/>
            </a:endParaRPr>
          </a:p>
        </p:txBody>
      </p:sp>
      <p:sp>
        <p:nvSpPr>
          <p:cNvPr id="11" name="TextBox 11"/>
          <p:cNvSpPr txBox="1"/>
          <p:nvPr/>
        </p:nvSpPr>
        <p:spPr>
          <a:xfrm>
            <a:off x="1684239" y="2047131"/>
            <a:ext cx="15000434" cy="5001369"/>
          </a:xfrm>
          <a:prstGeom prst="rect">
            <a:avLst/>
          </a:prstGeom>
        </p:spPr>
        <p:txBody>
          <a:bodyPr wrap="square" lIns="0" tIns="0" rIns="0" bIns="0" rtlCol="0" anchor="t">
            <a:spAutoFit/>
          </a:bodyPr>
          <a:lstStyle/>
          <a:p>
            <a:pPr marL="457200" indent="-457200">
              <a:lnSpc>
                <a:spcPts val="3900"/>
              </a:lnSpc>
              <a:buFont typeface="Arial" pitchFamily="34" charset="0"/>
              <a:buChar char="•"/>
            </a:pPr>
            <a:r>
              <a:rPr lang="en-US" sz="3000" b="1" spc="60" dirty="0">
                <a:solidFill>
                  <a:schemeClr val="accent1">
                    <a:lumMod val="75000"/>
                  </a:schemeClr>
                </a:solidFill>
                <a:latin typeface="Nunito Bold"/>
                <a:ea typeface="Nunito Bold"/>
                <a:cs typeface="Nunito Bold"/>
                <a:sym typeface="Nunito Bold"/>
              </a:rPr>
              <a:t>This is the sub-form of scientific naturalism</a:t>
            </a:r>
            <a:r>
              <a:rPr lang="en-US" sz="3000" b="1" spc="60" dirty="0" smtClean="0">
                <a:solidFill>
                  <a:schemeClr val="accent1">
                    <a:lumMod val="75000"/>
                  </a:schemeClr>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chemeClr val="accent1">
                    <a:lumMod val="75000"/>
                  </a:schemeClr>
                </a:solidFill>
                <a:latin typeface="Nunito Bold"/>
                <a:ea typeface="Nunito Bold"/>
                <a:cs typeface="Nunito Bold"/>
                <a:sym typeface="Nunito Bold"/>
              </a:rPr>
              <a:t> </a:t>
            </a:r>
            <a:r>
              <a:rPr lang="en-US" sz="3000" b="1" spc="60" dirty="0">
                <a:solidFill>
                  <a:schemeClr val="accent1">
                    <a:lumMod val="75000"/>
                  </a:schemeClr>
                </a:solidFill>
                <a:latin typeface="Nunito Bold"/>
                <a:ea typeface="Nunito Bold"/>
                <a:cs typeface="Nunito Bold"/>
                <a:sym typeface="Nunito Bold"/>
              </a:rPr>
              <a:t>Physical naturalism attaches greater importance to the external materials phenomena than the conscious human </a:t>
            </a:r>
            <a:r>
              <a:rPr lang="en-US" sz="3000" b="1" spc="60" dirty="0" smtClean="0">
                <a:solidFill>
                  <a:schemeClr val="accent1">
                    <a:lumMod val="75000"/>
                  </a:schemeClr>
                </a:solidFill>
                <a:latin typeface="Nunito Bold"/>
                <a:ea typeface="Nunito Bold"/>
                <a:cs typeface="Nunito Bold"/>
                <a:sym typeface="Nunito Bold"/>
              </a:rPr>
              <a:t>beings.</a:t>
            </a:r>
            <a:endParaRPr lang="en-US" sz="3000" b="1" spc="60" dirty="0">
              <a:solidFill>
                <a:schemeClr val="accent1">
                  <a:lumMod val="75000"/>
                </a:schemeClr>
              </a:solidFill>
              <a:latin typeface="Nunito Bold"/>
              <a:ea typeface="Nunito Bold"/>
              <a:cs typeface="Nunito Bold"/>
              <a:sym typeface="Nunito Bold"/>
            </a:endParaRPr>
          </a:p>
          <a:p>
            <a:pPr marL="457200" indent="-457200">
              <a:lnSpc>
                <a:spcPts val="3900"/>
              </a:lnSpc>
              <a:buFont typeface="Arial" pitchFamily="34" charset="0"/>
              <a:buChar char="•"/>
            </a:pPr>
            <a:r>
              <a:rPr lang="en-US" sz="3000" b="1" spc="60" dirty="0" smtClean="0">
                <a:solidFill>
                  <a:schemeClr val="accent1">
                    <a:lumMod val="75000"/>
                  </a:schemeClr>
                </a:solidFill>
                <a:latin typeface="Nunito Bold"/>
                <a:ea typeface="Nunito Bold"/>
                <a:cs typeface="Nunito Bold"/>
                <a:sym typeface="Nunito Bold"/>
              </a:rPr>
              <a:t>In </a:t>
            </a:r>
            <a:r>
              <a:rPr lang="en-US" sz="3000" b="1" spc="60" dirty="0">
                <a:solidFill>
                  <a:schemeClr val="accent1">
                    <a:lumMod val="75000"/>
                  </a:schemeClr>
                </a:solidFill>
                <a:latin typeface="Nunito Bold"/>
                <a:ea typeface="Nunito Bold"/>
                <a:cs typeface="Nunito Bold"/>
                <a:sym typeface="Nunito Bold"/>
              </a:rPr>
              <a:t>other words, this philosophy is related to external nature and it discusses the world in terms of matter</a:t>
            </a:r>
            <a:r>
              <a:rPr lang="en-US" sz="3000" b="1" spc="60" dirty="0" smtClean="0">
                <a:solidFill>
                  <a:schemeClr val="accent1">
                    <a:lumMod val="75000"/>
                  </a:schemeClr>
                </a:solidFill>
                <a:latin typeface="Nunito Bold"/>
                <a:ea typeface="Nunito Bold"/>
                <a:cs typeface="Nunito Bold"/>
                <a:sym typeface="Nunito Bold"/>
              </a:rPr>
              <a:t>. It </a:t>
            </a:r>
            <a:r>
              <a:rPr lang="en-US" sz="3000" b="1" spc="60" dirty="0">
                <a:solidFill>
                  <a:schemeClr val="accent1">
                    <a:lumMod val="75000"/>
                  </a:schemeClr>
                </a:solidFill>
                <a:latin typeface="Nunito Bold"/>
                <a:ea typeface="Nunito Bold"/>
                <a:cs typeface="Nunito Bold"/>
                <a:sym typeface="Nunito Bold"/>
              </a:rPr>
              <a:t>has no faith in morality, freedom of will and the inner nature of human </a:t>
            </a:r>
            <a:r>
              <a:rPr lang="en-US" sz="3000" b="1" spc="60" dirty="0" smtClean="0">
                <a:solidFill>
                  <a:schemeClr val="accent1">
                    <a:lumMod val="75000"/>
                  </a:schemeClr>
                </a:solidFill>
                <a:latin typeface="Nunito Bold"/>
                <a:ea typeface="Nunito Bold"/>
                <a:cs typeface="Nunito Bold"/>
                <a:sym typeface="Nunito Bold"/>
              </a:rPr>
              <a:t>mind.</a:t>
            </a:r>
            <a:endParaRPr lang="en-US" sz="3000" b="1" spc="60" dirty="0">
              <a:solidFill>
                <a:schemeClr val="accent1">
                  <a:lumMod val="75000"/>
                </a:schemeClr>
              </a:solidFill>
              <a:latin typeface="Nunito Bold"/>
              <a:ea typeface="Nunito Bold"/>
              <a:cs typeface="Nunito Bold"/>
              <a:sym typeface="Nunito Bold"/>
            </a:endParaRPr>
          </a:p>
          <a:p>
            <a:pPr marL="457200" indent="-457200">
              <a:lnSpc>
                <a:spcPts val="3900"/>
              </a:lnSpc>
              <a:buFont typeface="Arial" pitchFamily="34" charset="0"/>
              <a:buChar char="•"/>
            </a:pPr>
            <a:r>
              <a:rPr lang="en-US" sz="3000" b="1" spc="60" dirty="0" smtClean="0">
                <a:solidFill>
                  <a:schemeClr val="accent1">
                    <a:lumMod val="75000"/>
                  </a:schemeClr>
                </a:solidFill>
                <a:latin typeface="Nunito Bold"/>
                <a:ea typeface="Nunito Bold"/>
                <a:cs typeface="Nunito Bold"/>
                <a:sym typeface="Nunito Bold"/>
              </a:rPr>
              <a:t>According </a:t>
            </a:r>
            <a:r>
              <a:rPr lang="en-US" sz="3000" b="1" spc="60" dirty="0">
                <a:solidFill>
                  <a:schemeClr val="accent1">
                    <a:lumMod val="75000"/>
                  </a:schemeClr>
                </a:solidFill>
                <a:latin typeface="Nunito Bold"/>
                <a:ea typeface="Nunito Bold"/>
                <a:cs typeface="Nunito Bold"/>
                <a:sym typeface="Nunito Bold"/>
              </a:rPr>
              <a:t>to this philosophy, nature and matter are the same things and there is no difference between nature and consciousness</a:t>
            </a:r>
            <a:r>
              <a:rPr lang="en-US" sz="3000" b="1" spc="60" dirty="0" smtClean="0">
                <a:solidFill>
                  <a:schemeClr val="accent1">
                    <a:lumMod val="75000"/>
                  </a:schemeClr>
                </a:solidFill>
                <a:latin typeface="Nunito Bold"/>
                <a:ea typeface="Nunito Bold"/>
                <a:cs typeface="Nunito Bold"/>
                <a:sym typeface="Nunito Bold"/>
              </a:rPr>
              <a:t>.</a:t>
            </a:r>
          </a:p>
          <a:p>
            <a:pPr marL="457200" indent="-457200">
              <a:lnSpc>
                <a:spcPts val="3900"/>
              </a:lnSpc>
              <a:buFont typeface="Arial" pitchFamily="34" charset="0"/>
              <a:buChar char="•"/>
            </a:pPr>
            <a:r>
              <a:rPr lang="en-US" sz="3000" b="1" spc="60" dirty="0" smtClean="0">
                <a:solidFill>
                  <a:schemeClr val="accent1">
                    <a:lumMod val="75000"/>
                  </a:schemeClr>
                </a:solidFill>
                <a:latin typeface="Nunito Bold"/>
                <a:ea typeface="Nunito Bold"/>
                <a:cs typeface="Nunito Bold"/>
                <a:sym typeface="Nunito Bold"/>
              </a:rPr>
              <a:t> </a:t>
            </a:r>
            <a:r>
              <a:rPr lang="en-US" sz="3000" b="1" spc="60" dirty="0">
                <a:solidFill>
                  <a:schemeClr val="accent1">
                    <a:lumMod val="75000"/>
                  </a:schemeClr>
                </a:solidFill>
                <a:latin typeface="Nunito Bold"/>
                <a:ea typeface="Nunito Bold"/>
                <a:cs typeface="Nunito Bold"/>
                <a:sym typeface="Nunito Bold"/>
              </a:rPr>
              <a:t>It accepts the laws of physical science as </a:t>
            </a:r>
            <a:r>
              <a:rPr lang="en-US" sz="3000" b="1" spc="60" dirty="0" smtClean="0">
                <a:solidFill>
                  <a:schemeClr val="accent1">
                    <a:lumMod val="75000"/>
                  </a:schemeClr>
                </a:solidFill>
                <a:latin typeface="Nunito Bold"/>
                <a:ea typeface="Nunito Bold"/>
                <a:cs typeface="Nunito Bold"/>
                <a:sym typeface="Nunito Bold"/>
              </a:rPr>
              <a:t>supreme.</a:t>
            </a:r>
          </a:p>
          <a:p>
            <a:pPr marL="457200" indent="-457200">
              <a:lnSpc>
                <a:spcPts val="3900"/>
              </a:lnSpc>
              <a:buFont typeface="Arial" pitchFamily="34" charset="0"/>
              <a:buChar char="•"/>
            </a:pPr>
            <a:r>
              <a:rPr lang="en-US" sz="3000" b="1" spc="60" dirty="0" smtClean="0">
                <a:solidFill>
                  <a:schemeClr val="accent1">
                    <a:lumMod val="75000"/>
                  </a:schemeClr>
                </a:solidFill>
                <a:latin typeface="Nunito Bold"/>
                <a:ea typeface="Nunito Bold"/>
                <a:cs typeface="Nunito Bold"/>
                <a:sym typeface="Nunito Bold"/>
              </a:rPr>
              <a:t>This </a:t>
            </a:r>
            <a:r>
              <a:rPr lang="en-US" sz="3000" b="1" spc="60" dirty="0">
                <a:solidFill>
                  <a:schemeClr val="accent1">
                    <a:lumMod val="75000"/>
                  </a:schemeClr>
                </a:solidFill>
                <a:latin typeface="Nunito Bold"/>
                <a:ea typeface="Nunito Bold"/>
                <a:cs typeface="Nunito Bold"/>
                <a:sym typeface="Nunito Bold"/>
              </a:rPr>
              <a:t>philosophy has not got importance in the field of education.</a:t>
            </a:r>
          </a:p>
        </p:txBody>
      </p:sp>
      <p:sp>
        <p:nvSpPr>
          <p:cNvPr id="12" name="Freeform 12"/>
          <p:cNvSpPr/>
          <p:nvPr/>
        </p:nvSpPr>
        <p:spPr>
          <a:xfrm>
            <a:off x="-685800" y="7198666"/>
            <a:ext cx="3426065" cy="2432916"/>
          </a:xfrm>
          <a:custGeom>
            <a:avLst/>
            <a:gdLst/>
            <a:ahLst/>
            <a:cxnLst/>
            <a:rect l="l" t="t" r="r" b="b"/>
            <a:pathLst>
              <a:path w="4291992" h="3444324">
                <a:moveTo>
                  <a:pt x="0" y="0"/>
                </a:moveTo>
                <a:lnTo>
                  <a:pt x="4291992" y="0"/>
                </a:lnTo>
                <a:lnTo>
                  <a:pt x="4291992" y="3444324"/>
                </a:lnTo>
                <a:lnTo>
                  <a:pt x="0" y="34443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0065843" y="7165234"/>
            <a:ext cx="2278557" cy="2509933"/>
          </a:xfrm>
          <a:custGeom>
            <a:avLst/>
            <a:gdLst/>
            <a:ahLst/>
            <a:cxnLst/>
            <a:rect l="l" t="t" r="r" b="b"/>
            <a:pathLst>
              <a:path w="2921124" h="3487909">
                <a:moveTo>
                  <a:pt x="0" y="0"/>
                </a:moveTo>
                <a:lnTo>
                  <a:pt x="2921124" y="0"/>
                </a:lnTo>
                <a:lnTo>
                  <a:pt x="2921124" y="3487909"/>
                </a:lnTo>
                <a:lnTo>
                  <a:pt x="0" y="348790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3411200" y="7165234"/>
            <a:ext cx="3499290" cy="2466348"/>
          </a:xfrm>
          <a:custGeom>
            <a:avLst/>
            <a:gdLst/>
            <a:ahLst/>
            <a:cxnLst/>
            <a:rect l="l" t="t" r="r" b="b"/>
            <a:pathLst>
              <a:path w="3923523" h="2898503">
                <a:moveTo>
                  <a:pt x="0" y="0"/>
                </a:moveTo>
                <a:lnTo>
                  <a:pt x="3923523" y="0"/>
                </a:lnTo>
                <a:lnTo>
                  <a:pt x="3923523" y="2898503"/>
                </a:lnTo>
                <a:lnTo>
                  <a:pt x="0" y="289850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6922639" y="7165234"/>
            <a:ext cx="2876714" cy="2509933"/>
          </a:xfrm>
          <a:custGeom>
            <a:avLst/>
            <a:gdLst/>
            <a:ahLst/>
            <a:cxnLst/>
            <a:rect l="l" t="t" r="r" b="b"/>
            <a:pathLst>
              <a:path w="2876714" h="2509933">
                <a:moveTo>
                  <a:pt x="0" y="0"/>
                </a:moveTo>
                <a:lnTo>
                  <a:pt x="2876714" y="0"/>
                </a:lnTo>
                <a:lnTo>
                  <a:pt x="2876714" y="2509933"/>
                </a:lnTo>
                <a:lnTo>
                  <a:pt x="0" y="2509933"/>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16"/>
          <p:cNvSpPr/>
          <p:nvPr/>
        </p:nvSpPr>
        <p:spPr>
          <a:xfrm rot="2099990">
            <a:off x="544745" y="324071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17" name="Freeform 17"/>
          <p:cNvSpPr/>
          <p:nvPr/>
        </p:nvSpPr>
        <p:spPr>
          <a:xfrm rot="-1503479">
            <a:off x="1417349" y="4495609"/>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18" name="Freeform 18"/>
          <p:cNvSpPr/>
          <p:nvPr/>
        </p:nvSpPr>
        <p:spPr>
          <a:xfrm rot="-2289442">
            <a:off x="1427234" y="6358489"/>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19" name="Freeform 19"/>
          <p:cNvSpPr/>
          <p:nvPr/>
        </p:nvSpPr>
        <p:spPr>
          <a:xfrm rot="1956101">
            <a:off x="348603" y="674509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0" name="Freeform 20"/>
          <p:cNvSpPr/>
          <p:nvPr/>
        </p:nvSpPr>
        <p:spPr>
          <a:xfrm rot="2485546">
            <a:off x="547502" y="5222276"/>
            <a:ext cx="514010" cy="342050"/>
          </a:xfrm>
          <a:custGeom>
            <a:avLst/>
            <a:gdLst/>
            <a:ahLst/>
            <a:cxnLst/>
            <a:rect l="l" t="t" r="r" b="b"/>
            <a:pathLst>
              <a:path w="514010" h="342050">
                <a:moveTo>
                  <a:pt x="0" y="0"/>
                </a:moveTo>
                <a:lnTo>
                  <a:pt x="514011" y="0"/>
                </a:lnTo>
                <a:lnTo>
                  <a:pt x="514011" y="342050"/>
                </a:lnTo>
                <a:lnTo>
                  <a:pt x="0" y="3420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1" name="Freeform 21"/>
          <p:cNvSpPr/>
          <p:nvPr/>
        </p:nvSpPr>
        <p:spPr>
          <a:xfrm rot="-2289442">
            <a:off x="17501198" y="2456498"/>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2" name="Freeform 22"/>
          <p:cNvSpPr/>
          <p:nvPr/>
        </p:nvSpPr>
        <p:spPr>
          <a:xfrm rot="1737646">
            <a:off x="16427668" y="238712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3" name="Freeform 23"/>
          <p:cNvSpPr/>
          <p:nvPr/>
        </p:nvSpPr>
        <p:spPr>
          <a:xfrm rot="-1503479">
            <a:off x="16619028" y="85767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4" name="Freeform 24"/>
          <p:cNvSpPr/>
          <p:nvPr/>
        </p:nvSpPr>
        <p:spPr>
          <a:xfrm rot="-1618813">
            <a:off x="16620402" y="3777893"/>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25" name="Freeform 25"/>
          <p:cNvSpPr/>
          <p:nvPr/>
        </p:nvSpPr>
        <p:spPr>
          <a:xfrm rot="2099990">
            <a:off x="16428611" y="6113240"/>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6" name="Freeform 26"/>
          <p:cNvSpPr/>
          <p:nvPr/>
        </p:nvSpPr>
        <p:spPr>
          <a:xfrm rot="-2010675">
            <a:off x="17344812" y="5295145"/>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7" name="Freeform 27"/>
          <p:cNvSpPr/>
          <p:nvPr/>
        </p:nvSpPr>
        <p:spPr>
          <a:xfrm rot="-1503479">
            <a:off x="962512" y="7793620"/>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8" name="Freeform 28"/>
          <p:cNvSpPr/>
          <p:nvPr/>
        </p:nvSpPr>
        <p:spPr>
          <a:xfrm rot="-2192837">
            <a:off x="17310046" y="6945016"/>
            <a:ext cx="514010" cy="342050"/>
          </a:xfrm>
          <a:custGeom>
            <a:avLst/>
            <a:gdLst/>
            <a:ahLst/>
            <a:cxnLst/>
            <a:rect l="l" t="t" r="r" b="b"/>
            <a:pathLst>
              <a:path w="514010" h="342050">
                <a:moveTo>
                  <a:pt x="0" y="0"/>
                </a:moveTo>
                <a:lnTo>
                  <a:pt x="514010" y="0"/>
                </a:lnTo>
                <a:lnTo>
                  <a:pt x="514010" y="342051"/>
                </a:lnTo>
                <a:lnTo>
                  <a:pt x="0" y="342051"/>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29" name="Freeform 29"/>
          <p:cNvSpPr/>
          <p:nvPr/>
        </p:nvSpPr>
        <p:spPr>
          <a:xfrm rot="2842188">
            <a:off x="654761" y="2229271"/>
            <a:ext cx="514010" cy="342050"/>
          </a:xfrm>
          <a:custGeom>
            <a:avLst/>
            <a:gdLst/>
            <a:ahLst/>
            <a:cxnLst/>
            <a:rect l="l" t="t" r="r" b="b"/>
            <a:pathLst>
              <a:path w="514010" h="342050">
                <a:moveTo>
                  <a:pt x="0" y="0"/>
                </a:moveTo>
                <a:lnTo>
                  <a:pt x="514010" y="0"/>
                </a:lnTo>
                <a:lnTo>
                  <a:pt x="514010" y="342050"/>
                </a:lnTo>
                <a:lnTo>
                  <a:pt x="0" y="34205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1816</Words>
  <Application>Microsoft Office PowerPoint</Application>
  <PresentationFormat>Custom</PresentationFormat>
  <Paragraphs>109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Railey</vt:lpstr>
      <vt:lpstr>Wingdings</vt:lpstr>
      <vt:lpstr>Nunito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Green Colorful Daycare Center Presentation</dc:title>
  <cp:lastModifiedBy>ky.mazumder@gmail.com</cp:lastModifiedBy>
  <cp:revision>36</cp:revision>
  <dcterms:created xsi:type="dcterms:W3CDTF">2006-08-16T00:00:00Z</dcterms:created>
  <dcterms:modified xsi:type="dcterms:W3CDTF">2025-12-05T05:47:35Z</dcterms:modified>
  <dc:identifier>DAF0SSND2zI</dc:identifier>
</cp:coreProperties>
</file>