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73" r:id="rId4"/>
    <p:sldId id="274" r:id="rId5"/>
    <p:sldId id="258" r:id="rId6"/>
    <p:sldId id="259" r:id="rId7"/>
    <p:sldId id="260" r:id="rId8"/>
    <p:sldId id="261" r:id="rId9"/>
    <p:sldId id="262" r:id="rId10"/>
    <p:sldId id="275" r:id="rId11"/>
    <p:sldId id="263" r:id="rId12"/>
    <p:sldId id="276" r:id="rId13"/>
    <p:sldId id="264" r:id="rId14"/>
    <p:sldId id="265" r:id="rId15"/>
    <p:sldId id="266" r:id="rId16"/>
    <p:sldId id="267" r:id="rId17"/>
    <p:sldId id="268" r:id="rId18"/>
    <p:sldId id="277" r:id="rId19"/>
    <p:sldId id="269" r:id="rId20"/>
    <p:sldId id="270" r:id="rId21"/>
    <p:sldId id="278" r:id="rId22"/>
    <p:sldId id="279" r:id="rId23"/>
    <p:sldId id="271" r:id="rId24"/>
  </p:sldIdLst>
  <p:sldSz cx="18288000" cy="10287000"/>
  <p:notesSz cx="6858000" cy="9144000"/>
  <p:embeddedFontLst>
    <p:embeddedFont>
      <p:font typeface="Noticia Text Bold" charset="0"/>
      <p:regular r:id="rId25"/>
    </p:embeddedFont>
    <p:embeddedFont>
      <p:font typeface="Eczar Semi-Bold" charset="0"/>
      <p:regular r:id="rId26"/>
    </p:embeddedFont>
    <p:embeddedFont>
      <p:font typeface="Noticia Text" charset="0"/>
      <p:regular r:id="rId27"/>
    </p:embeddedFont>
    <p:embeddedFont>
      <p:font typeface="Eczar Medium" charset="0"/>
      <p:regular r:id="rId28"/>
    </p:embeddedFont>
    <p:embeddedFont>
      <p:font typeface="Calibri" pitchFamily="34" charset="0"/>
      <p:regular r:id="rId29"/>
      <p:bold r:id="rId30"/>
      <p:italic r:id="rId31"/>
      <p:boldItalic r:id="rId3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p:scale>
          <a:sx n="32" d="100"/>
          <a:sy n="32" d="100"/>
        </p:scale>
        <p:origin x="-1536" y="-52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8.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4.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font" Target="fonts/font6.fntdata"/><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sp>
        <p:nvSpPr>
          <p:cNvPr id="2" name="Freeform 2"/>
          <p:cNvSpPr/>
          <p:nvPr/>
        </p:nvSpPr>
        <p:spPr>
          <a:xfrm rot="-5400000">
            <a:off x="154188" y="-4253626"/>
            <a:ext cx="15543267" cy="20724356"/>
          </a:xfrm>
          <a:custGeom>
            <a:avLst/>
            <a:gdLst/>
            <a:ahLst/>
            <a:cxnLst/>
            <a:rect l="l" t="t" r="r" b="b"/>
            <a:pathLst>
              <a:path w="15543267" h="20724356">
                <a:moveTo>
                  <a:pt x="0" y="0"/>
                </a:moveTo>
                <a:lnTo>
                  <a:pt x="15543267" y="0"/>
                </a:lnTo>
                <a:lnTo>
                  <a:pt x="15543267" y="20724356"/>
                </a:lnTo>
                <a:lnTo>
                  <a:pt x="0" y="20724356"/>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grpSp>
        <p:nvGrpSpPr>
          <p:cNvPr id="3" name="Group 3"/>
          <p:cNvGrpSpPr/>
          <p:nvPr/>
        </p:nvGrpSpPr>
        <p:grpSpPr>
          <a:xfrm>
            <a:off x="1481901" y="1295289"/>
            <a:ext cx="15324198" cy="7696422"/>
            <a:chOff x="0" y="0"/>
            <a:chExt cx="5444956" cy="2734674"/>
          </a:xfrm>
        </p:grpSpPr>
        <p:sp>
          <p:nvSpPr>
            <p:cNvPr id="4" name="Freeform 4"/>
            <p:cNvSpPr/>
            <p:nvPr/>
          </p:nvSpPr>
          <p:spPr>
            <a:xfrm>
              <a:off x="0" y="0"/>
              <a:ext cx="5444956" cy="2734674"/>
            </a:xfrm>
            <a:custGeom>
              <a:avLst/>
              <a:gdLst/>
              <a:ahLst/>
              <a:cxnLst/>
              <a:rect l="l" t="t" r="r" b="b"/>
              <a:pathLst>
                <a:path w="5444956" h="2734674">
                  <a:moveTo>
                    <a:pt x="10104" y="0"/>
                  </a:moveTo>
                  <a:lnTo>
                    <a:pt x="5434852" y="0"/>
                  </a:lnTo>
                  <a:cubicBezTo>
                    <a:pt x="5440433" y="0"/>
                    <a:pt x="5444956" y="4524"/>
                    <a:pt x="5444956" y="10104"/>
                  </a:cubicBezTo>
                  <a:lnTo>
                    <a:pt x="5444956" y="2724570"/>
                  </a:lnTo>
                  <a:cubicBezTo>
                    <a:pt x="5444956" y="2727249"/>
                    <a:pt x="5443892" y="2729819"/>
                    <a:pt x="5441997" y="2731714"/>
                  </a:cubicBezTo>
                  <a:cubicBezTo>
                    <a:pt x="5440102" y="2733609"/>
                    <a:pt x="5437532" y="2734674"/>
                    <a:pt x="5434852" y="2734674"/>
                  </a:cubicBezTo>
                  <a:lnTo>
                    <a:pt x="10104" y="2734674"/>
                  </a:lnTo>
                  <a:cubicBezTo>
                    <a:pt x="4524" y="2734674"/>
                    <a:pt x="0" y="2730150"/>
                    <a:pt x="0" y="2724570"/>
                  </a:cubicBezTo>
                  <a:lnTo>
                    <a:pt x="0" y="10104"/>
                  </a:lnTo>
                  <a:cubicBezTo>
                    <a:pt x="0" y="4524"/>
                    <a:pt x="4524" y="0"/>
                    <a:pt x="10104" y="0"/>
                  </a:cubicBezTo>
                  <a:close/>
                </a:path>
              </a:pathLst>
            </a:custGeom>
            <a:solidFill>
              <a:srgbClr val="FFFBEF">
                <a:alpha val="76863"/>
              </a:srgbClr>
            </a:solidFill>
            <a:ln cap="sq">
              <a:noFill/>
              <a:prstDash val="solid"/>
              <a:miter/>
            </a:ln>
          </p:spPr>
        </p:sp>
        <p:sp>
          <p:nvSpPr>
            <p:cNvPr id="5" name="TextBox 5"/>
            <p:cNvSpPr txBox="1"/>
            <p:nvPr/>
          </p:nvSpPr>
          <p:spPr>
            <a:xfrm>
              <a:off x="0" y="-28575"/>
              <a:ext cx="5444956" cy="2763249"/>
            </a:xfrm>
            <a:prstGeom prst="rect">
              <a:avLst/>
            </a:prstGeom>
          </p:spPr>
          <p:txBody>
            <a:bodyPr lIns="30996" tIns="30996" rIns="30996" bIns="30996" rtlCol="0" anchor="ctr"/>
            <a:lstStyle/>
            <a:p>
              <a:pPr algn="ctr">
                <a:lnSpc>
                  <a:spcPts val="2228"/>
                </a:lnSpc>
              </a:pPr>
              <a:endParaRPr/>
            </a:p>
          </p:txBody>
        </p:sp>
      </p:grpSp>
      <p:grpSp>
        <p:nvGrpSpPr>
          <p:cNvPr id="6" name="Group 6"/>
          <p:cNvGrpSpPr/>
          <p:nvPr/>
        </p:nvGrpSpPr>
        <p:grpSpPr>
          <a:xfrm rot="26382">
            <a:off x="2351851" y="2176273"/>
            <a:ext cx="13584298" cy="5171526"/>
            <a:chOff x="0" y="0"/>
            <a:chExt cx="1511107" cy="575277"/>
          </a:xfrm>
        </p:grpSpPr>
        <p:sp>
          <p:nvSpPr>
            <p:cNvPr id="7" name="Freeform 7"/>
            <p:cNvSpPr/>
            <p:nvPr/>
          </p:nvSpPr>
          <p:spPr>
            <a:xfrm>
              <a:off x="0" y="0"/>
              <a:ext cx="1511107" cy="575277"/>
            </a:xfrm>
            <a:custGeom>
              <a:avLst/>
              <a:gdLst/>
              <a:ahLst/>
              <a:cxnLst/>
              <a:rect l="l" t="t" r="r" b="b"/>
              <a:pathLst>
                <a:path w="1511107" h="575277">
                  <a:moveTo>
                    <a:pt x="11398" y="0"/>
                  </a:moveTo>
                  <a:lnTo>
                    <a:pt x="1499708" y="0"/>
                  </a:lnTo>
                  <a:cubicBezTo>
                    <a:pt x="1502731" y="0"/>
                    <a:pt x="1505631" y="1201"/>
                    <a:pt x="1507768" y="3338"/>
                  </a:cubicBezTo>
                  <a:cubicBezTo>
                    <a:pt x="1509906" y="5476"/>
                    <a:pt x="1511107" y="8375"/>
                    <a:pt x="1511107" y="11398"/>
                  </a:cubicBezTo>
                  <a:lnTo>
                    <a:pt x="1511107" y="563878"/>
                  </a:lnTo>
                  <a:cubicBezTo>
                    <a:pt x="1511107" y="570173"/>
                    <a:pt x="1506004" y="575277"/>
                    <a:pt x="1499708" y="575277"/>
                  </a:cubicBezTo>
                  <a:lnTo>
                    <a:pt x="11398" y="575277"/>
                  </a:lnTo>
                  <a:cubicBezTo>
                    <a:pt x="5103" y="575277"/>
                    <a:pt x="0" y="570173"/>
                    <a:pt x="0" y="563878"/>
                  </a:cubicBezTo>
                  <a:lnTo>
                    <a:pt x="0" y="11398"/>
                  </a:lnTo>
                  <a:cubicBezTo>
                    <a:pt x="0" y="5103"/>
                    <a:pt x="5103" y="0"/>
                    <a:pt x="11398" y="0"/>
                  </a:cubicBezTo>
                  <a:close/>
                </a:path>
              </a:pathLst>
            </a:custGeom>
            <a:solidFill>
              <a:srgbClr val="CCADCC"/>
            </a:solidFill>
            <a:ln cap="sq">
              <a:noFill/>
              <a:prstDash val="solid"/>
              <a:miter/>
            </a:ln>
          </p:spPr>
        </p:sp>
        <p:sp>
          <p:nvSpPr>
            <p:cNvPr id="8" name="TextBox 8"/>
            <p:cNvSpPr txBox="1"/>
            <p:nvPr/>
          </p:nvSpPr>
          <p:spPr>
            <a:xfrm>
              <a:off x="0" y="-47625"/>
              <a:ext cx="1511107" cy="622902"/>
            </a:xfrm>
            <a:prstGeom prst="rect">
              <a:avLst/>
            </a:prstGeom>
          </p:spPr>
          <p:txBody>
            <a:bodyPr lIns="49938" tIns="49938" rIns="49938" bIns="49938" rtlCol="0" anchor="ctr"/>
            <a:lstStyle/>
            <a:p>
              <a:pPr algn="ctr">
                <a:lnSpc>
                  <a:spcPts val="3589"/>
                </a:lnSpc>
              </a:pPr>
              <a:endParaRPr/>
            </a:p>
          </p:txBody>
        </p:sp>
      </p:grpSp>
      <p:grpSp>
        <p:nvGrpSpPr>
          <p:cNvPr id="9" name="Group 9"/>
          <p:cNvGrpSpPr/>
          <p:nvPr/>
        </p:nvGrpSpPr>
        <p:grpSpPr>
          <a:xfrm rot="26382">
            <a:off x="2743201" y="2592274"/>
            <a:ext cx="12801516" cy="4350147"/>
            <a:chOff x="0" y="0"/>
            <a:chExt cx="1424031" cy="483907"/>
          </a:xfrm>
        </p:grpSpPr>
        <p:sp>
          <p:nvSpPr>
            <p:cNvPr id="10" name="Freeform 10"/>
            <p:cNvSpPr/>
            <p:nvPr/>
          </p:nvSpPr>
          <p:spPr>
            <a:xfrm>
              <a:off x="0" y="0"/>
              <a:ext cx="1424031" cy="483907"/>
            </a:xfrm>
            <a:custGeom>
              <a:avLst/>
              <a:gdLst/>
              <a:ahLst/>
              <a:cxnLst/>
              <a:rect l="l" t="t" r="r" b="b"/>
              <a:pathLst>
                <a:path w="1424031" h="483907">
                  <a:moveTo>
                    <a:pt x="12095" y="0"/>
                  </a:moveTo>
                  <a:lnTo>
                    <a:pt x="1411935" y="0"/>
                  </a:lnTo>
                  <a:cubicBezTo>
                    <a:pt x="1418615" y="0"/>
                    <a:pt x="1424031" y="5415"/>
                    <a:pt x="1424031" y="12095"/>
                  </a:cubicBezTo>
                  <a:lnTo>
                    <a:pt x="1424031" y="471812"/>
                  </a:lnTo>
                  <a:cubicBezTo>
                    <a:pt x="1424031" y="478492"/>
                    <a:pt x="1418615" y="483907"/>
                    <a:pt x="1411935" y="483907"/>
                  </a:cubicBezTo>
                  <a:lnTo>
                    <a:pt x="12095" y="483907"/>
                  </a:lnTo>
                  <a:cubicBezTo>
                    <a:pt x="5415" y="483907"/>
                    <a:pt x="0" y="478492"/>
                    <a:pt x="0" y="471812"/>
                  </a:cubicBezTo>
                  <a:lnTo>
                    <a:pt x="0" y="12095"/>
                  </a:lnTo>
                  <a:cubicBezTo>
                    <a:pt x="0" y="5415"/>
                    <a:pt x="5415" y="0"/>
                    <a:pt x="12095" y="0"/>
                  </a:cubicBezTo>
                  <a:close/>
                </a:path>
              </a:pathLst>
            </a:custGeom>
            <a:solidFill>
              <a:srgbClr val="FFFBEF"/>
            </a:solidFill>
            <a:ln cap="sq">
              <a:noFill/>
              <a:prstDash val="solid"/>
              <a:miter/>
            </a:ln>
          </p:spPr>
        </p:sp>
        <p:sp>
          <p:nvSpPr>
            <p:cNvPr id="11" name="TextBox 11"/>
            <p:cNvSpPr txBox="1"/>
            <p:nvPr/>
          </p:nvSpPr>
          <p:spPr>
            <a:xfrm>
              <a:off x="0" y="-47625"/>
              <a:ext cx="1424031" cy="531532"/>
            </a:xfrm>
            <a:prstGeom prst="rect">
              <a:avLst/>
            </a:prstGeom>
          </p:spPr>
          <p:txBody>
            <a:bodyPr lIns="49938" tIns="49938" rIns="49938" bIns="49938" rtlCol="0" anchor="ctr"/>
            <a:lstStyle/>
            <a:p>
              <a:pPr algn="ctr">
                <a:lnSpc>
                  <a:spcPts val="3589"/>
                </a:lnSpc>
              </a:pPr>
              <a:endParaRPr/>
            </a:p>
          </p:txBody>
        </p:sp>
      </p:grpSp>
      <p:sp>
        <p:nvSpPr>
          <p:cNvPr id="12" name="TextBox 12"/>
          <p:cNvSpPr txBox="1"/>
          <p:nvPr/>
        </p:nvSpPr>
        <p:spPr>
          <a:xfrm>
            <a:off x="2879481" y="2862065"/>
            <a:ext cx="12528957" cy="1438471"/>
          </a:xfrm>
          <a:prstGeom prst="rect">
            <a:avLst/>
          </a:prstGeom>
        </p:spPr>
        <p:txBody>
          <a:bodyPr lIns="0" tIns="0" rIns="0" bIns="0" rtlCol="0" anchor="t">
            <a:spAutoFit/>
          </a:bodyPr>
          <a:lstStyle/>
          <a:p>
            <a:pPr algn="ctr">
              <a:lnSpc>
                <a:spcPts val="10806"/>
              </a:lnSpc>
            </a:pPr>
            <a:r>
              <a:rPr lang="en-US" sz="10390" b="1" dirty="0" smtClean="0">
                <a:solidFill>
                  <a:srgbClr val="231F20"/>
                </a:solidFill>
                <a:latin typeface="Eczar Semi-Bold"/>
                <a:ea typeface="Eczar Semi-Bold"/>
                <a:cs typeface="Eczar Semi-Bold"/>
                <a:sym typeface="Eczar Semi-Bold"/>
              </a:rPr>
              <a:t>Idealism </a:t>
            </a:r>
            <a:endParaRPr lang="en-US" sz="10390" b="1" dirty="0">
              <a:solidFill>
                <a:srgbClr val="231F20"/>
              </a:solidFill>
              <a:latin typeface="Eczar Semi-Bold"/>
              <a:ea typeface="Eczar Semi-Bold"/>
              <a:cs typeface="Eczar Semi-Bold"/>
              <a:sym typeface="Eczar Semi-Bo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CCADCC">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1447800" y="1277397"/>
            <a:ext cx="16535399" cy="580608"/>
          </a:xfrm>
          <a:prstGeom prst="rect">
            <a:avLst/>
          </a:prstGeom>
        </p:spPr>
        <p:txBody>
          <a:bodyPr wrap="square"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Aims Of </a:t>
            </a:r>
            <a:r>
              <a:rPr lang="en-US" sz="7178" b="1" dirty="0" smtClean="0">
                <a:solidFill>
                  <a:srgbClr val="231F20"/>
                </a:solidFill>
                <a:latin typeface="Noticia Text Bold"/>
                <a:ea typeface="Noticia Text Bold"/>
                <a:cs typeface="Noticia Text Bold"/>
                <a:sym typeface="Noticia Text Bold"/>
              </a:rPr>
              <a:t>Idealist Education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447800" y="2582584"/>
            <a:ext cx="16078200" cy="6863417"/>
          </a:xfrm>
          <a:prstGeom prst="rect">
            <a:avLst/>
          </a:prstGeom>
        </p:spPr>
        <p:txBody>
          <a:bodyPr wrap="square">
            <a:spAutoFit/>
          </a:bodyPr>
          <a:lstStyle/>
          <a:p>
            <a:pPr marL="571500" indent="-571500">
              <a:buFont typeface="Wingdings" pitchFamily="2" charset="2"/>
              <a:buChar char="q"/>
            </a:pPr>
            <a:r>
              <a:rPr lang="en-US" sz="4000" dirty="0">
                <a:latin typeface="Arial" pitchFamily="34" charset="0"/>
                <a:cs typeface="Arial" pitchFamily="34" charset="0"/>
              </a:rPr>
              <a:t>Development of rationality so that children can discover the absolute truth</a:t>
            </a:r>
            <a:r>
              <a:rPr lang="en-US" sz="4000" dirty="0" smtClean="0">
                <a:latin typeface="Arial" pitchFamily="34" charset="0"/>
                <a:cs typeface="Arial" pitchFamily="34" charset="0"/>
              </a:rPr>
              <a:t>.</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Universal Education.</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Moral </a:t>
            </a:r>
            <a:r>
              <a:rPr lang="en-US" sz="4000" dirty="0">
                <a:latin typeface="Arial" pitchFamily="34" charset="0"/>
                <a:cs typeface="Arial" pitchFamily="34" charset="0"/>
              </a:rPr>
              <a:t>Education: 2 </a:t>
            </a:r>
            <a:r>
              <a:rPr lang="en-US" sz="4000" dirty="0" smtClean="0">
                <a:latin typeface="Arial" pitchFamily="34" charset="0"/>
                <a:cs typeface="Arial" pitchFamily="34" charset="0"/>
              </a:rPr>
              <a:t>categories:</a:t>
            </a:r>
          </a:p>
          <a:p>
            <a:endParaRPr lang="en-US" sz="4000" dirty="0" smtClean="0">
              <a:latin typeface="Arial" pitchFamily="34" charset="0"/>
              <a:cs typeface="Arial" pitchFamily="34" charset="0"/>
            </a:endParaRPr>
          </a:p>
          <a:p>
            <a:r>
              <a:rPr lang="en-US" sz="4000" dirty="0" smtClean="0">
                <a:latin typeface="Arial" pitchFamily="34" charset="0"/>
                <a:cs typeface="Arial" pitchFamily="34" charset="0"/>
              </a:rPr>
              <a:t>a) Duty </a:t>
            </a:r>
            <a:r>
              <a:rPr lang="en-US" sz="4000" dirty="0">
                <a:latin typeface="Arial" pitchFamily="34" charset="0"/>
                <a:cs typeface="Arial" pitchFamily="34" charset="0"/>
              </a:rPr>
              <a:t>to self (Physical fitness, self-culture, </a:t>
            </a:r>
            <a:r>
              <a:rPr lang="en-US" sz="4000" dirty="0" smtClean="0">
                <a:latin typeface="Arial" pitchFamily="34" charset="0"/>
                <a:cs typeface="Arial" pitchFamily="34" charset="0"/>
              </a:rPr>
              <a:t>industriousness).</a:t>
            </a:r>
          </a:p>
          <a:p>
            <a:r>
              <a:rPr lang="en-US" sz="4000" dirty="0" smtClean="0">
                <a:latin typeface="Arial" pitchFamily="34" charset="0"/>
                <a:cs typeface="Arial" pitchFamily="34" charset="0"/>
              </a:rPr>
              <a:t>b) Duty </a:t>
            </a:r>
            <a:r>
              <a:rPr lang="en-US" sz="4000" dirty="0">
                <a:latin typeface="Arial" pitchFamily="34" charset="0"/>
                <a:cs typeface="Arial" pitchFamily="34" charset="0"/>
              </a:rPr>
              <a:t>to others (Opinion to others, cooperativeness, </a:t>
            </a:r>
            <a:r>
              <a:rPr lang="en-US" sz="4000" dirty="0" err="1">
                <a:latin typeface="Arial" pitchFamily="34" charset="0"/>
                <a:cs typeface="Arial" pitchFamily="34" charset="0"/>
              </a:rPr>
              <a:t>generiousity</a:t>
            </a:r>
            <a:r>
              <a:rPr lang="en-US" sz="4000" dirty="0">
                <a:latin typeface="Arial" pitchFamily="34" charset="0"/>
                <a:cs typeface="Arial" pitchFamily="34" charset="0"/>
              </a:rPr>
              <a:t>, liberality</a:t>
            </a:r>
            <a:r>
              <a:rPr lang="en-US" sz="4000" dirty="0" smtClean="0">
                <a:latin typeface="Arial" pitchFamily="34" charset="0"/>
                <a:cs typeface="Arial" pitchFamily="34" charset="0"/>
              </a:rPr>
              <a:t>).</a:t>
            </a:r>
            <a:endParaRPr lang="en-IN" sz="4000" dirty="0">
              <a:latin typeface="Arial" pitchFamily="34" charset="0"/>
              <a:cs typeface="Arial" pitchFamily="34" charset="0"/>
            </a:endParaRPr>
          </a:p>
          <a:p>
            <a:endParaRPr lang="en-US" sz="4000" dirty="0">
              <a:latin typeface="Arial" pitchFamily="34" charset="0"/>
              <a:cs typeface="Arial" pitchFamily="34" charset="0"/>
            </a:endParaRPr>
          </a:p>
        </p:txBody>
      </p:sp>
    </p:spTree>
    <p:extLst>
      <p:ext uri="{BB962C8B-B14F-4D97-AF65-F5344CB8AC3E}">
        <p14:creationId xmlns:p14="http://schemas.microsoft.com/office/powerpoint/2010/main" val="42831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FAD1B4">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6511973" y="1277397"/>
            <a:ext cx="5264053" cy="600001"/>
          </a:xfrm>
          <a:prstGeom prst="rect">
            <a:avLst/>
          </a:prstGeom>
        </p:spPr>
        <p:txBody>
          <a:bodyPr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Curriculum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447800" y="2582584"/>
            <a:ext cx="16078200" cy="5016758"/>
          </a:xfrm>
          <a:prstGeom prst="rect">
            <a:avLst/>
          </a:prstGeom>
        </p:spPr>
        <p:txBody>
          <a:bodyPr wrap="square">
            <a:spAutoFit/>
          </a:bodyPr>
          <a:lstStyle/>
          <a:p>
            <a:pPr marL="571500" indent="-571500">
              <a:buFont typeface="Wingdings" pitchFamily="2" charset="2"/>
              <a:buChar char="q"/>
            </a:pPr>
            <a:r>
              <a:rPr lang="en-US" sz="4000" dirty="0" smtClean="0">
                <a:latin typeface="Arial" pitchFamily="34" charset="0"/>
                <a:cs typeface="Arial" pitchFamily="34" charset="0"/>
              </a:rPr>
              <a:t>Emphasis </a:t>
            </a:r>
            <a:r>
              <a:rPr lang="en-US" sz="4000" dirty="0">
                <a:latin typeface="Arial" pitchFamily="34" charset="0"/>
                <a:cs typeface="Arial" pitchFamily="34" charset="0"/>
              </a:rPr>
              <a:t>on humanistic </a:t>
            </a:r>
            <a:r>
              <a:rPr lang="en-US" sz="4000" dirty="0" smtClean="0">
                <a:latin typeface="Arial" pitchFamily="34" charset="0"/>
                <a:cs typeface="Arial" pitchFamily="34" charset="0"/>
              </a:rPr>
              <a:t>subjects.</a:t>
            </a:r>
          </a:p>
          <a:p>
            <a:endParaRPr lang="en-US" sz="4000" dirty="0">
              <a:latin typeface="Arial" pitchFamily="34" charset="0"/>
              <a:cs typeface="Arial" pitchFamily="34" charset="0"/>
            </a:endParaRPr>
          </a:p>
          <a:p>
            <a:pPr marL="571500" indent="-571500">
              <a:buFont typeface="Wingdings" pitchFamily="2" charset="2"/>
              <a:buChar char="q"/>
            </a:pPr>
            <a:r>
              <a:rPr lang="en-US" sz="4000" b="1" dirty="0" smtClean="0">
                <a:latin typeface="Arial" pitchFamily="34" charset="0"/>
                <a:cs typeface="Arial" pitchFamily="34" charset="0"/>
              </a:rPr>
              <a:t>Truth</a:t>
            </a:r>
            <a:r>
              <a:rPr lang="en-US" sz="4000" dirty="0">
                <a:latin typeface="Arial" pitchFamily="34" charset="0"/>
                <a:cs typeface="Arial" pitchFamily="34" charset="0"/>
              </a:rPr>
              <a:t>: Intellectual Subjects: Literature, History, Geography Mathematics &amp; </a:t>
            </a:r>
            <a:r>
              <a:rPr lang="en-US" sz="4000" dirty="0" smtClean="0">
                <a:latin typeface="Arial" pitchFamily="34" charset="0"/>
                <a:cs typeface="Arial" pitchFamily="34" charset="0"/>
              </a:rPr>
              <a:t>Science.</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 </a:t>
            </a:r>
            <a:r>
              <a:rPr lang="en-US" sz="4000" b="1" dirty="0">
                <a:latin typeface="Arial" pitchFamily="34" charset="0"/>
                <a:cs typeface="Arial" pitchFamily="34" charset="0"/>
              </a:rPr>
              <a:t>Goodness</a:t>
            </a:r>
            <a:r>
              <a:rPr lang="en-US" sz="4000" dirty="0">
                <a:latin typeface="Arial" pitchFamily="34" charset="0"/>
                <a:cs typeface="Arial" pitchFamily="34" charset="0"/>
              </a:rPr>
              <a:t>: Moral: Religion </a:t>
            </a:r>
            <a:r>
              <a:rPr lang="en-US" sz="4000" dirty="0" smtClean="0">
                <a:latin typeface="Arial" pitchFamily="34" charset="0"/>
                <a:cs typeface="Arial" pitchFamily="34" charset="0"/>
              </a:rPr>
              <a:t>&amp; Ethics.</a:t>
            </a:r>
          </a:p>
          <a:p>
            <a:pPr marL="571500" indent="-571500">
              <a:buFont typeface="Wingdings" pitchFamily="2" charset="2"/>
              <a:buChar char="q"/>
            </a:pPr>
            <a:endParaRPr lang="en-US" sz="4000" dirty="0" smtClean="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 </a:t>
            </a:r>
            <a:r>
              <a:rPr lang="en-US" sz="4000" b="1" dirty="0">
                <a:latin typeface="Arial" pitchFamily="34" charset="0"/>
                <a:cs typeface="Arial" pitchFamily="34" charset="0"/>
              </a:rPr>
              <a:t>Beauty: </a:t>
            </a:r>
            <a:r>
              <a:rPr lang="en-US" sz="4000" dirty="0">
                <a:latin typeface="Arial" pitchFamily="34" charset="0"/>
                <a:cs typeface="Arial" pitchFamily="34" charset="0"/>
              </a:rPr>
              <a:t>Aesthetic Subjects or activities: Art &amp; </a:t>
            </a:r>
            <a:r>
              <a:rPr lang="en-US" sz="4000" dirty="0" smtClean="0">
                <a:latin typeface="Arial" pitchFamily="34" charset="0"/>
                <a:cs typeface="Arial" pitchFamily="34" charset="0"/>
              </a:rPr>
              <a:t>Poetry. </a:t>
            </a:r>
            <a:endParaRPr lang="en-US" sz="4000" dirty="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FAD1B4">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6511973" y="1277397"/>
            <a:ext cx="5264053" cy="600001"/>
          </a:xfrm>
          <a:prstGeom prst="rect">
            <a:avLst/>
          </a:prstGeom>
        </p:spPr>
        <p:txBody>
          <a:bodyPr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Discipline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447800" y="2582584"/>
            <a:ext cx="16078200" cy="5016758"/>
          </a:xfrm>
          <a:prstGeom prst="rect">
            <a:avLst/>
          </a:prstGeom>
        </p:spPr>
        <p:txBody>
          <a:bodyPr wrap="square">
            <a:spAutoFit/>
          </a:bodyPr>
          <a:lstStyle/>
          <a:p>
            <a:pPr marL="571500" indent="-571500">
              <a:buFont typeface="Wingdings" pitchFamily="2" charset="2"/>
              <a:buChar char="q"/>
            </a:pPr>
            <a:r>
              <a:rPr lang="en-US" sz="4000" dirty="0">
                <a:latin typeface="Arial" pitchFamily="34" charset="0"/>
                <a:cs typeface="Arial" pitchFamily="34" charset="0"/>
              </a:rPr>
              <a:t>Emphasis on </a:t>
            </a:r>
            <a:r>
              <a:rPr lang="en-US" sz="4000" dirty="0" smtClean="0">
                <a:latin typeface="Arial" pitchFamily="34" charset="0"/>
                <a:cs typeface="Arial" pitchFamily="34" charset="0"/>
              </a:rPr>
              <a:t>Self-Discipline</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 </a:t>
            </a:r>
            <a:r>
              <a:rPr lang="en-US" sz="4000" dirty="0">
                <a:latin typeface="Arial" pitchFamily="34" charset="0"/>
                <a:cs typeface="Arial" pitchFamily="34" charset="0"/>
              </a:rPr>
              <a:t>Give freedom to children but Qualified freedom i.e. only for </a:t>
            </a:r>
            <a:r>
              <a:rPr lang="en-US" sz="4000" dirty="0" smtClean="0">
                <a:latin typeface="Arial" pitchFamily="34" charset="0"/>
                <a:cs typeface="Arial" pitchFamily="34" charset="0"/>
              </a:rPr>
              <a:t>activity.</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 </a:t>
            </a:r>
            <a:r>
              <a:rPr lang="en-US" sz="4000" dirty="0">
                <a:latin typeface="Arial" pitchFamily="34" charset="0"/>
                <a:cs typeface="Arial" pitchFamily="34" charset="0"/>
              </a:rPr>
              <a:t>Regulated, guided &amp; restrained </a:t>
            </a:r>
            <a:r>
              <a:rPr lang="en-US" sz="4000" dirty="0" smtClean="0">
                <a:latin typeface="Arial" pitchFamily="34" charset="0"/>
                <a:cs typeface="Arial" pitchFamily="34" charset="0"/>
              </a:rPr>
              <a:t>freedom.</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Thomas </a:t>
            </a:r>
            <a:r>
              <a:rPr lang="en-US" sz="4000" dirty="0">
                <a:latin typeface="Arial" pitchFamily="34" charset="0"/>
                <a:cs typeface="Arial" pitchFamily="34" charset="0"/>
              </a:rPr>
              <a:t>&amp; Lang, "Freedom is the cry of the naturalists, while discipline is that of the idealists."</a:t>
            </a:r>
          </a:p>
        </p:txBody>
      </p:sp>
    </p:spTree>
    <p:extLst>
      <p:ext uri="{BB962C8B-B14F-4D97-AF65-F5344CB8AC3E}">
        <p14:creationId xmlns:p14="http://schemas.microsoft.com/office/powerpoint/2010/main" val="14219775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E6EEF1">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1600201" y="1277397"/>
            <a:ext cx="10175826" cy="580608"/>
          </a:xfrm>
          <a:prstGeom prst="rect">
            <a:avLst/>
          </a:prstGeom>
        </p:spPr>
        <p:txBody>
          <a:bodyPr wrap="square"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Pupil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447800" y="2582584"/>
            <a:ext cx="16078200" cy="3170099"/>
          </a:xfrm>
          <a:prstGeom prst="rect">
            <a:avLst/>
          </a:prstGeom>
        </p:spPr>
        <p:txBody>
          <a:bodyPr wrap="square">
            <a:spAutoFit/>
          </a:bodyPr>
          <a:lstStyle/>
          <a:p>
            <a:pPr marL="571500" indent="-571500">
              <a:buFont typeface="Wingdings" pitchFamily="2" charset="2"/>
              <a:buChar char="q"/>
            </a:pPr>
            <a:r>
              <a:rPr lang="en-US" sz="4000" dirty="0">
                <a:latin typeface="Arial" pitchFamily="34" charset="0"/>
                <a:cs typeface="Arial" pitchFamily="34" charset="0"/>
              </a:rPr>
              <a:t>Teacher &amp; pupil are equal as both of them are spiritual in nature &amp; have a common goal, self-realization</a:t>
            </a:r>
            <a:r>
              <a:rPr lang="en-US" sz="4000" dirty="0" smtClean="0">
                <a:latin typeface="Arial" pitchFamily="34" charset="0"/>
                <a:cs typeface="Arial" pitchFamily="34" charset="0"/>
              </a:rPr>
              <a:t>.</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Teacher </a:t>
            </a:r>
            <a:r>
              <a:rPr lang="en-US" sz="4000" dirty="0">
                <a:latin typeface="Arial" pitchFamily="34" charset="0"/>
                <a:cs typeface="Arial" pitchFamily="34" charset="0"/>
              </a:rPr>
              <a:t>is more experienced &amp; has gone ahead of the pupil towards the goal.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CCADCC">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6511973" y="1277397"/>
            <a:ext cx="5264053" cy="600001"/>
          </a:xfrm>
          <a:prstGeom prst="rect">
            <a:avLst/>
          </a:prstGeom>
        </p:spPr>
        <p:txBody>
          <a:bodyPr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Teacher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447800" y="1877398"/>
            <a:ext cx="16078200" cy="8032968"/>
          </a:xfrm>
          <a:prstGeom prst="rect">
            <a:avLst/>
          </a:prstGeom>
        </p:spPr>
        <p:txBody>
          <a:bodyPr wrap="square">
            <a:spAutoFit/>
          </a:bodyPr>
          <a:lstStyle/>
          <a:p>
            <a:pPr marL="571500" indent="-571500">
              <a:buFont typeface="Wingdings" pitchFamily="2" charset="2"/>
              <a:buChar char="q"/>
            </a:pPr>
            <a:r>
              <a:rPr lang="en-US" sz="4000" dirty="0">
                <a:latin typeface="Arial" pitchFamily="34" charset="0"/>
                <a:cs typeface="Arial" pitchFamily="34" charset="0"/>
              </a:rPr>
              <a:t>Supreme &amp; important </a:t>
            </a:r>
            <a:r>
              <a:rPr lang="en-US" sz="4000" dirty="0" smtClean="0">
                <a:latin typeface="Arial" pitchFamily="34" charset="0"/>
                <a:cs typeface="Arial" pitchFamily="34" charset="0"/>
              </a:rPr>
              <a:t>place.</a:t>
            </a:r>
          </a:p>
          <a:p>
            <a:pPr marL="571500" indent="-571500">
              <a:buFont typeface="Wingdings" pitchFamily="2" charset="2"/>
              <a:buChar char="q"/>
            </a:pPr>
            <a:endParaRPr lang="en-US" sz="4000" dirty="0" smtClean="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Teacher </a:t>
            </a:r>
            <a:r>
              <a:rPr lang="en-US" sz="4000" dirty="0">
                <a:latin typeface="Arial" pitchFamily="34" charset="0"/>
                <a:cs typeface="Arial" pitchFamily="34" charset="0"/>
              </a:rPr>
              <a:t>should win over the child through impression i.e</a:t>
            </a:r>
            <a:r>
              <a:rPr lang="en-US" sz="4000" dirty="0" smtClean="0">
                <a:latin typeface="Arial" pitchFamily="34" charset="0"/>
                <a:cs typeface="Arial" pitchFamily="34" charset="0"/>
              </a:rPr>
              <a:t>. good </a:t>
            </a:r>
            <a:r>
              <a:rPr lang="en-US" sz="4000" dirty="0">
                <a:latin typeface="Arial" pitchFamily="34" charset="0"/>
                <a:cs typeface="Arial" pitchFamily="34" charset="0"/>
              </a:rPr>
              <a:t>example of </a:t>
            </a:r>
            <a:r>
              <a:rPr lang="en-US" sz="4000" dirty="0" err="1" smtClean="0">
                <a:latin typeface="Arial" pitchFamily="34" charset="0"/>
                <a:cs typeface="Arial" pitchFamily="34" charset="0"/>
              </a:rPr>
              <a:t>behaviour</a:t>
            </a:r>
            <a:r>
              <a:rPr lang="en-US" sz="4000" dirty="0" smtClean="0">
                <a:latin typeface="Arial" pitchFamily="34" charset="0"/>
                <a:cs typeface="Arial" pitchFamily="34" charset="0"/>
              </a:rPr>
              <a:t> </a:t>
            </a:r>
            <a:r>
              <a:rPr lang="en-US" sz="4000" dirty="0">
                <a:latin typeface="Arial" pitchFamily="34" charset="0"/>
                <a:cs typeface="Arial" pitchFamily="34" charset="0"/>
              </a:rPr>
              <a:t>&amp; </a:t>
            </a:r>
            <a:r>
              <a:rPr lang="en-US" sz="4000" dirty="0" smtClean="0">
                <a:latin typeface="Arial" pitchFamily="34" charset="0"/>
                <a:cs typeface="Arial" pitchFamily="34" charset="0"/>
              </a:rPr>
              <a:t>conduct.</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Strict disciplinarian.</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Spiritual </a:t>
            </a:r>
            <a:r>
              <a:rPr lang="en-US" sz="4000" dirty="0">
                <a:latin typeface="Arial" pitchFamily="34" charset="0"/>
                <a:cs typeface="Arial" pitchFamily="34" charset="0"/>
              </a:rPr>
              <a:t>guide &amp; also a Role </a:t>
            </a:r>
            <a:r>
              <a:rPr lang="en-US" sz="4000" dirty="0" smtClean="0">
                <a:latin typeface="Arial" pitchFamily="34" charset="0"/>
                <a:cs typeface="Arial" pitchFamily="34" charset="0"/>
              </a:rPr>
              <a:t>model.</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a:latin typeface="Arial" pitchFamily="34" charset="0"/>
                <a:cs typeface="Arial" pitchFamily="34" charset="0"/>
              </a:rPr>
              <a:t>Teacher should assume the role of Guru.</a:t>
            </a:r>
          </a:p>
          <a:p>
            <a:endParaRPr lang="en-US" sz="4000" dirty="0" smtClean="0">
              <a:latin typeface="Arial" pitchFamily="34" charset="0"/>
              <a:cs typeface="Arial" pitchFamily="34" charset="0"/>
            </a:endParaRPr>
          </a:p>
          <a:p>
            <a:r>
              <a:rPr lang="en-US" sz="4000" dirty="0" smtClean="0">
                <a:latin typeface="Arial" pitchFamily="34" charset="0"/>
                <a:cs typeface="Arial" pitchFamily="34" charset="0"/>
              </a:rPr>
              <a:t>.</a:t>
            </a:r>
            <a:endParaRPr lang="en-US" sz="4000" dirty="0">
              <a:latin typeface="Arial" pitchFamily="34" charset="0"/>
              <a:cs typeface="Arial" pitchFamily="34" charset="0"/>
            </a:endParaRPr>
          </a:p>
          <a:p>
            <a:r>
              <a:rPr lang="en-US" sz="4000" dirty="0" smtClean="0">
                <a:latin typeface="Arial" pitchFamily="34" charset="0"/>
                <a:cs typeface="Arial" pitchFamily="34" charset="0"/>
              </a:rPr>
              <a:t>.</a:t>
            </a:r>
            <a:endParaRPr lang="en-US" sz="4000" dirty="0">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FAD1B4">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6511973" y="1277397"/>
            <a:ext cx="5264053" cy="600001"/>
          </a:xfrm>
          <a:prstGeom prst="rect">
            <a:avLst/>
          </a:prstGeom>
        </p:spPr>
        <p:txBody>
          <a:bodyPr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Teacher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492045" y="2705100"/>
            <a:ext cx="15087600" cy="6740307"/>
          </a:xfrm>
          <a:prstGeom prst="rect">
            <a:avLst/>
          </a:prstGeom>
        </p:spPr>
        <p:txBody>
          <a:bodyPr wrap="square">
            <a:spAutoFit/>
          </a:bodyPr>
          <a:lstStyle/>
          <a:p>
            <a:pPr marL="571500" indent="-571500">
              <a:buFont typeface="Wingdings" pitchFamily="2" charset="2"/>
              <a:buChar char="q"/>
            </a:pPr>
            <a:r>
              <a:rPr lang="en-US" sz="3600" dirty="0" smtClean="0">
                <a:latin typeface="Arial" pitchFamily="34" charset="0"/>
                <a:cs typeface="Arial" pitchFamily="34" charset="0"/>
              </a:rPr>
              <a:t>Teacher </a:t>
            </a:r>
            <a:r>
              <a:rPr lang="en-US" sz="3600" dirty="0">
                <a:latin typeface="Arial" pitchFamily="34" charset="0"/>
                <a:cs typeface="Arial" pitchFamily="34" charset="0"/>
              </a:rPr>
              <a:t>should understand his pupils thoroughly</a:t>
            </a:r>
            <a:r>
              <a:rPr lang="en-US" sz="3600" dirty="0" smtClean="0">
                <a:latin typeface="Arial" pitchFamily="34" charset="0"/>
                <a:cs typeface="Arial" pitchFamily="34" charset="0"/>
              </a:rPr>
              <a:t>.</a:t>
            </a:r>
          </a:p>
          <a:p>
            <a:pPr marL="571500" indent="-571500">
              <a:buFont typeface="Wingdings" pitchFamily="2" charset="2"/>
              <a:buChar char="q"/>
            </a:pPr>
            <a:endParaRPr lang="en-US" sz="3600" dirty="0">
              <a:latin typeface="Arial" pitchFamily="34" charset="0"/>
              <a:cs typeface="Arial" pitchFamily="34" charset="0"/>
            </a:endParaRPr>
          </a:p>
          <a:p>
            <a:pPr marL="571500" indent="-571500">
              <a:buFont typeface="Wingdings" pitchFamily="2" charset="2"/>
              <a:buChar char="q"/>
            </a:pPr>
            <a:r>
              <a:rPr lang="en-US" sz="3600" dirty="0" smtClean="0">
                <a:latin typeface="Arial" pitchFamily="34" charset="0"/>
                <a:cs typeface="Arial" pitchFamily="34" charset="0"/>
              </a:rPr>
              <a:t>Teacher </a:t>
            </a:r>
            <a:r>
              <a:rPr lang="en-US" sz="3600" dirty="0">
                <a:latin typeface="Arial" pitchFamily="34" charset="0"/>
                <a:cs typeface="Arial" pitchFamily="34" charset="0"/>
              </a:rPr>
              <a:t>should have a deep knowledge of his subjects</a:t>
            </a:r>
            <a:r>
              <a:rPr lang="en-US" sz="3600" dirty="0" smtClean="0">
                <a:latin typeface="Arial" pitchFamily="34" charset="0"/>
                <a:cs typeface="Arial" pitchFamily="34" charset="0"/>
              </a:rPr>
              <a:t>.</a:t>
            </a:r>
          </a:p>
          <a:p>
            <a:pPr marL="571500" indent="-571500">
              <a:buFont typeface="Wingdings" pitchFamily="2" charset="2"/>
              <a:buChar char="q"/>
            </a:pPr>
            <a:endParaRPr lang="en-US" sz="3600" dirty="0">
              <a:latin typeface="Arial" pitchFamily="34" charset="0"/>
              <a:cs typeface="Arial" pitchFamily="34" charset="0"/>
            </a:endParaRPr>
          </a:p>
          <a:p>
            <a:pPr marL="571500" indent="-571500">
              <a:buFont typeface="Wingdings" pitchFamily="2" charset="2"/>
              <a:buChar char="q"/>
            </a:pPr>
            <a:r>
              <a:rPr lang="en-US" sz="3600" dirty="0" smtClean="0">
                <a:latin typeface="Arial" pitchFamily="34" charset="0"/>
                <a:cs typeface="Arial" pitchFamily="34" charset="0"/>
              </a:rPr>
              <a:t>Teacher </a:t>
            </a:r>
            <a:r>
              <a:rPr lang="en-US" sz="3600" dirty="0">
                <a:latin typeface="Arial" pitchFamily="34" charset="0"/>
                <a:cs typeface="Arial" pitchFamily="34" charset="0"/>
              </a:rPr>
              <a:t>should aim at inculcating in the pupils, a desire to work hard</a:t>
            </a:r>
            <a:r>
              <a:rPr lang="en-US" sz="3600" dirty="0" smtClean="0">
                <a:latin typeface="Arial" pitchFamily="34" charset="0"/>
                <a:cs typeface="Arial" pitchFamily="34" charset="0"/>
              </a:rPr>
              <a:t>.</a:t>
            </a:r>
          </a:p>
          <a:p>
            <a:pPr marL="571500" indent="-571500">
              <a:buFont typeface="Wingdings" pitchFamily="2" charset="2"/>
              <a:buChar char="q"/>
            </a:pPr>
            <a:endParaRPr lang="en-US" sz="3600" dirty="0">
              <a:latin typeface="Arial" pitchFamily="34" charset="0"/>
              <a:cs typeface="Arial" pitchFamily="34" charset="0"/>
            </a:endParaRPr>
          </a:p>
          <a:p>
            <a:pPr marL="571500" indent="-571500">
              <a:buFont typeface="Wingdings" pitchFamily="2" charset="2"/>
              <a:buChar char="q"/>
            </a:pPr>
            <a:r>
              <a:rPr lang="en-US" sz="3600" dirty="0" smtClean="0">
                <a:latin typeface="Arial" pitchFamily="34" charset="0"/>
                <a:cs typeface="Arial" pitchFamily="34" charset="0"/>
              </a:rPr>
              <a:t>Teacher </a:t>
            </a:r>
            <a:r>
              <a:rPr lang="en-US" sz="3600" dirty="0">
                <a:latin typeface="Arial" pitchFamily="34" charset="0"/>
                <a:cs typeface="Arial" pitchFamily="34" charset="0"/>
              </a:rPr>
              <a:t>should employ though provoking techniques &amp; also encourage pupils to think for themselves in his </a:t>
            </a:r>
            <a:r>
              <a:rPr lang="en-US" sz="3600" dirty="0" smtClean="0">
                <a:latin typeface="Arial" pitchFamily="34" charset="0"/>
                <a:cs typeface="Arial" pitchFamily="34" charset="0"/>
              </a:rPr>
              <a:t>subjects.</a:t>
            </a:r>
          </a:p>
          <a:p>
            <a:endParaRPr lang="en-US" sz="3600" dirty="0">
              <a:latin typeface="Arial" pitchFamily="34" charset="0"/>
              <a:cs typeface="Arial" pitchFamily="34" charset="0"/>
            </a:endParaRPr>
          </a:p>
          <a:p>
            <a:pPr marL="571500" indent="-571500">
              <a:buFont typeface="Wingdings" pitchFamily="2" charset="2"/>
              <a:buChar char="q"/>
            </a:pPr>
            <a:r>
              <a:rPr lang="en-US" sz="3600" dirty="0">
                <a:latin typeface="Arial" pitchFamily="34" charset="0"/>
                <a:cs typeface="Arial" pitchFamily="34" charset="0"/>
              </a:rPr>
              <a:t>Teacher as a gardener knows best as to how to care &amp; develop a child like a plant.  </a:t>
            </a:r>
            <a:endParaRPr lang="en-IN" sz="3600" dirty="0"/>
          </a:p>
          <a:p>
            <a:endParaRPr lang="en-IN"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E6EEF1">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2362201" y="1277397"/>
            <a:ext cx="9413826" cy="461665"/>
          </a:xfrm>
          <a:prstGeom prst="rect">
            <a:avLst/>
          </a:prstGeom>
        </p:spPr>
        <p:txBody>
          <a:bodyPr wrap="square"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Methods of Teaching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626792" y="1976758"/>
            <a:ext cx="15087600" cy="7848302"/>
          </a:xfrm>
          <a:prstGeom prst="rect">
            <a:avLst/>
          </a:prstGeom>
        </p:spPr>
        <p:txBody>
          <a:bodyPr wrap="square">
            <a:spAutoFit/>
          </a:bodyPr>
          <a:lstStyle/>
          <a:p>
            <a:pPr marL="571500" indent="-571500">
              <a:buFont typeface="Wingdings" pitchFamily="2" charset="2"/>
              <a:buChar char="q"/>
            </a:pPr>
            <a:r>
              <a:rPr lang="en-US" sz="3600" b="1" dirty="0">
                <a:latin typeface="Arial" pitchFamily="34" charset="0"/>
                <a:cs typeface="Arial" pitchFamily="34" charset="0"/>
              </a:rPr>
              <a:t>Lecture presentation; </a:t>
            </a:r>
            <a:r>
              <a:rPr lang="en-US" sz="3600" dirty="0">
                <a:latin typeface="Arial" pitchFamily="34" charset="0"/>
                <a:cs typeface="Arial" pitchFamily="34" charset="0"/>
              </a:rPr>
              <a:t>should not be a phonographic recitation of facts, should not be in autocratic way </a:t>
            </a:r>
            <a:r>
              <a:rPr lang="en-US" sz="3600" dirty="0" smtClean="0">
                <a:latin typeface="Arial" pitchFamily="34" charset="0"/>
                <a:cs typeface="Arial" pitchFamily="34" charset="0"/>
              </a:rPr>
              <a:t>and should </a:t>
            </a:r>
            <a:r>
              <a:rPr lang="en-US" sz="3600" dirty="0">
                <a:latin typeface="Arial" pitchFamily="34" charset="0"/>
                <a:cs typeface="Arial" pitchFamily="34" charset="0"/>
              </a:rPr>
              <a:t>be participatory</a:t>
            </a:r>
            <a:r>
              <a:rPr lang="en-US" sz="3600" dirty="0" smtClean="0">
                <a:latin typeface="Arial" pitchFamily="34" charset="0"/>
                <a:cs typeface="Arial" pitchFamily="34" charset="0"/>
              </a:rPr>
              <a:t>.</a:t>
            </a:r>
          </a:p>
          <a:p>
            <a:pPr marL="571500" indent="-571500">
              <a:buFont typeface="Wingdings" pitchFamily="2" charset="2"/>
              <a:buChar char="q"/>
            </a:pPr>
            <a:endParaRPr lang="en-US" sz="3600" dirty="0">
              <a:latin typeface="Arial" pitchFamily="34" charset="0"/>
              <a:cs typeface="Arial" pitchFamily="34" charset="0"/>
            </a:endParaRPr>
          </a:p>
          <a:p>
            <a:pPr marL="571500" indent="-571500">
              <a:buFont typeface="Wingdings" pitchFamily="2" charset="2"/>
              <a:buChar char="q"/>
            </a:pPr>
            <a:r>
              <a:rPr lang="en-US" sz="3600" b="1" dirty="0" smtClean="0">
                <a:latin typeface="Arial" pitchFamily="34" charset="0"/>
                <a:cs typeface="Arial" pitchFamily="34" charset="0"/>
              </a:rPr>
              <a:t>Socratic Method </a:t>
            </a:r>
            <a:r>
              <a:rPr lang="en-US" sz="3600" dirty="0" smtClean="0">
                <a:latin typeface="Arial" pitchFamily="34" charset="0"/>
                <a:cs typeface="Arial" pitchFamily="34" charset="0"/>
              </a:rPr>
              <a:t>(</a:t>
            </a:r>
            <a:r>
              <a:rPr lang="en-US" sz="3600" dirty="0">
                <a:latin typeface="Arial" pitchFamily="34" charset="0"/>
                <a:cs typeface="Arial" pitchFamily="34" charset="0"/>
              </a:rPr>
              <a:t>Questioning &amp; Discussion) or Informal Dialectic </a:t>
            </a:r>
            <a:r>
              <a:rPr lang="en-US" sz="3600" dirty="0" smtClean="0">
                <a:latin typeface="Arial" pitchFamily="34" charset="0"/>
                <a:cs typeface="Arial" pitchFamily="34" charset="0"/>
              </a:rPr>
              <a:t>Method.</a:t>
            </a:r>
          </a:p>
          <a:p>
            <a:endParaRPr lang="en-US" sz="3600" dirty="0">
              <a:latin typeface="Arial" pitchFamily="34" charset="0"/>
              <a:cs typeface="Arial" pitchFamily="34" charset="0"/>
            </a:endParaRPr>
          </a:p>
          <a:p>
            <a:pPr marL="571500" indent="-571500">
              <a:buFont typeface="Wingdings" pitchFamily="2" charset="2"/>
              <a:buChar char="q"/>
            </a:pPr>
            <a:r>
              <a:rPr lang="en-US" sz="3600" b="1" dirty="0" smtClean="0">
                <a:latin typeface="Arial" pitchFamily="34" charset="0"/>
                <a:cs typeface="Arial" pitchFamily="34" charset="0"/>
              </a:rPr>
              <a:t>Self-Activities</a:t>
            </a:r>
            <a:r>
              <a:rPr lang="en-US" sz="3600" dirty="0" smtClean="0">
                <a:latin typeface="Arial" pitchFamily="34" charset="0"/>
                <a:cs typeface="Arial" pitchFamily="34" charset="0"/>
              </a:rPr>
              <a:t> (Speculation</a:t>
            </a:r>
            <a:r>
              <a:rPr lang="en-US" sz="3600" dirty="0">
                <a:latin typeface="Arial" pitchFamily="34" charset="0"/>
                <a:cs typeface="Arial" pitchFamily="34" charset="0"/>
              </a:rPr>
              <a:t>, meditation, other mental activities</a:t>
            </a:r>
            <a:r>
              <a:rPr lang="en-US" sz="3600" dirty="0" smtClean="0">
                <a:latin typeface="Arial" pitchFamily="34" charset="0"/>
                <a:cs typeface="Arial" pitchFamily="34" charset="0"/>
              </a:rPr>
              <a:t>)</a:t>
            </a:r>
          </a:p>
          <a:p>
            <a:pPr marL="571500" indent="-571500">
              <a:buFont typeface="Wingdings" pitchFamily="2" charset="2"/>
              <a:buChar char="q"/>
            </a:pPr>
            <a:endParaRPr lang="en-US" sz="3600" dirty="0">
              <a:latin typeface="Arial" pitchFamily="34" charset="0"/>
              <a:cs typeface="Arial" pitchFamily="34" charset="0"/>
            </a:endParaRPr>
          </a:p>
          <a:p>
            <a:pPr marL="571500" indent="-571500">
              <a:buFont typeface="Wingdings" pitchFamily="2" charset="2"/>
              <a:buChar char="q"/>
            </a:pPr>
            <a:r>
              <a:rPr lang="en-US" sz="3600" dirty="0" smtClean="0">
                <a:latin typeface="Arial" pitchFamily="34" charset="0"/>
                <a:cs typeface="Arial" pitchFamily="34" charset="0"/>
              </a:rPr>
              <a:t>Deductive Method.</a:t>
            </a:r>
          </a:p>
          <a:p>
            <a:pPr marL="571500" indent="-571500">
              <a:buFont typeface="Wingdings" pitchFamily="2" charset="2"/>
              <a:buChar char="q"/>
            </a:pPr>
            <a:r>
              <a:rPr lang="en-US" sz="3600" smtClean="0">
                <a:latin typeface="Arial" pitchFamily="34" charset="0"/>
                <a:cs typeface="Arial" pitchFamily="34" charset="0"/>
              </a:rPr>
              <a:t>Dialogue </a:t>
            </a:r>
            <a:r>
              <a:rPr lang="en-US" sz="3600" smtClean="0">
                <a:latin typeface="Arial" pitchFamily="34" charset="0"/>
                <a:cs typeface="Arial" pitchFamily="34" charset="0"/>
              </a:rPr>
              <a:t>.</a:t>
            </a:r>
            <a:endParaRPr lang="en-US" sz="3600" dirty="0" smtClean="0">
              <a:latin typeface="Arial" pitchFamily="34" charset="0"/>
              <a:cs typeface="Arial" pitchFamily="34" charset="0"/>
            </a:endParaRPr>
          </a:p>
          <a:p>
            <a:pPr marL="571500" indent="-571500">
              <a:buFont typeface="Wingdings" pitchFamily="2" charset="2"/>
              <a:buChar char="q"/>
            </a:pPr>
            <a:r>
              <a:rPr lang="en-US" sz="3600" dirty="0" smtClean="0">
                <a:latin typeface="Arial" pitchFamily="34" charset="0"/>
                <a:cs typeface="Arial" pitchFamily="34" charset="0"/>
              </a:rPr>
              <a:t>Conservation.</a:t>
            </a:r>
          </a:p>
          <a:p>
            <a:pPr marL="571500" indent="-571500">
              <a:buFont typeface="Wingdings" pitchFamily="2" charset="2"/>
              <a:buChar char="q"/>
            </a:pPr>
            <a:r>
              <a:rPr lang="en-US" sz="3600" dirty="0" smtClean="0">
                <a:latin typeface="Arial" pitchFamily="34" charset="0"/>
                <a:cs typeface="Arial" pitchFamily="34" charset="0"/>
              </a:rPr>
              <a:t>Argumentation.</a:t>
            </a:r>
          </a:p>
          <a:p>
            <a:pPr marL="571500" indent="-571500">
              <a:buFont typeface="Wingdings" pitchFamily="2" charset="2"/>
              <a:buChar char="q"/>
            </a:pPr>
            <a:r>
              <a:rPr lang="en-US" sz="3600" dirty="0" smtClean="0">
                <a:latin typeface="Arial" pitchFamily="34" charset="0"/>
                <a:cs typeface="Arial" pitchFamily="34" charset="0"/>
              </a:rPr>
              <a:t>Book Study.</a:t>
            </a:r>
          </a:p>
          <a:p>
            <a:pPr marL="571500" indent="-571500">
              <a:buFont typeface="Wingdings" pitchFamily="2" charset="2"/>
              <a:buChar char="q"/>
            </a:pPr>
            <a:r>
              <a:rPr lang="en-US" sz="3600" dirty="0" smtClean="0">
                <a:latin typeface="Arial" pitchFamily="34" charset="0"/>
                <a:cs typeface="Arial" pitchFamily="34" charset="0"/>
              </a:rPr>
              <a:t> </a:t>
            </a:r>
            <a:r>
              <a:rPr lang="en-US" sz="3600" dirty="0">
                <a:latin typeface="Arial" pitchFamily="34" charset="0"/>
                <a:cs typeface="Arial" pitchFamily="34" charset="0"/>
              </a:rPr>
              <a:t>Kindergarten.</a:t>
            </a:r>
            <a:endParaRPr lang="en-IN" sz="3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381000" y="479587"/>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CCADCC">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2057401" y="1277397"/>
            <a:ext cx="9718626" cy="461665"/>
          </a:xfrm>
          <a:prstGeom prst="rect">
            <a:avLst/>
          </a:prstGeom>
        </p:spPr>
        <p:txBody>
          <a:bodyPr wrap="square"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Merits Of Idealism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600200" y="2781300"/>
            <a:ext cx="15011400" cy="6186309"/>
          </a:xfrm>
          <a:prstGeom prst="rect">
            <a:avLst/>
          </a:prstGeom>
        </p:spPr>
        <p:txBody>
          <a:bodyPr wrap="square">
            <a:spAutoFit/>
          </a:bodyPr>
          <a:lstStyle/>
          <a:p>
            <a:pPr marL="742950" indent="-742950">
              <a:buAutoNum type="arabicParenBoth"/>
            </a:pPr>
            <a:r>
              <a:rPr lang="en-US" sz="3600" dirty="0" smtClean="0">
                <a:latin typeface="Arial" pitchFamily="34" charset="0"/>
                <a:cs typeface="Arial" pitchFamily="34" charset="0"/>
              </a:rPr>
              <a:t>Idealism </a:t>
            </a:r>
            <a:r>
              <a:rPr lang="en-US" sz="3600" dirty="0">
                <a:latin typeface="Arial" pitchFamily="34" charset="0"/>
                <a:cs typeface="Arial" pitchFamily="34" charset="0"/>
              </a:rPr>
              <a:t>is the only philosophical doctrine where a detailed exposition of aims have been </a:t>
            </a:r>
            <a:r>
              <a:rPr lang="en-US" sz="3600" dirty="0" smtClean="0">
                <a:latin typeface="Arial" pitchFamily="34" charset="0"/>
                <a:cs typeface="Arial" pitchFamily="34" charset="0"/>
              </a:rPr>
              <a:t>emphasized.</a:t>
            </a:r>
          </a:p>
          <a:p>
            <a:pPr marL="742950" indent="-742950">
              <a:buAutoNum type="arabicParenBoth"/>
            </a:pPr>
            <a:endParaRPr lang="en-US" sz="3600" dirty="0">
              <a:latin typeface="Arial" pitchFamily="34" charset="0"/>
              <a:cs typeface="Arial" pitchFamily="34" charset="0"/>
            </a:endParaRPr>
          </a:p>
          <a:p>
            <a:pPr marL="742950" indent="-742950">
              <a:buAutoNum type="arabicParenBoth"/>
            </a:pPr>
            <a:r>
              <a:rPr lang="en-US" sz="3600" dirty="0" smtClean="0">
                <a:latin typeface="Arial" pitchFamily="34" charset="0"/>
                <a:cs typeface="Arial" pitchFamily="34" charset="0"/>
              </a:rPr>
              <a:t>Idealism emphasizes </a:t>
            </a:r>
            <a:r>
              <a:rPr lang="en-US" sz="3600" dirty="0">
                <a:latin typeface="Arial" pitchFamily="34" charset="0"/>
                <a:cs typeface="Arial" pitchFamily="34" charset="0"/>
              </a:rPr>
              <a:t>the inculcation of highest values-Truth, Beauty and Goodness among children</a:t>
            </a:r>
            <a:r>
              <a:rPr lang="en-US" sz="3600" dirty="0" smtClean="0">
                <a:latin typeface="Arial" pitchFamily="34" charset="0"/>
                <a:cs typeface="Arial" pitchFamily="34" charset="0"/>
              </a:rPr>
              <a:t>.</a:t>
            </a:r>
          </a:p>
          <a:p>
            <a:pPr marL="742950" indent="-742950">
              <a:buAutoNum type="arabicParenBoth"/>
            </a:pPr>
            <a:endParaRPr lang="en-US" sz="3600" dirty="0">
              <a:latin typeface="Arial" pitchFamily="34" charset="0"/>
              <a:cs typeface="Arial" pitchFamily="34" charset="0"/>
            </a:endParaRPr>
          </a:p>
          <a:p>
            <a:pPr marL="742950" indent="-742950">
              <a:buAutoNum type="arabicParenBoth"/>
            </a:pPr>
            <a:r>
              <a:rPr lang="en-US" sz="3600" dirty="0">
                <a:latin typeface="Arial" pitchFamily="34" charset="0"/>
                <a:cs typeface="Arial" pitchFamily="34" charset="0"/>
              </a:rPr>
              <a:t> In idealism the role of teacher in teaching learning process is highlighted</a:t>
            </a:r>
            <a:r>
              <a:rPr lang="en-US" sz="3600" dirty="0" smtClean="0">
                <a:latin typeface="Arial" pitchFamily="34" charset="0"/>
                <a:cs typeface="Arial" pitchFamily="34" charset="0"/>
              </a:rPr>
              <a:t>.</a:t>
            </a:r>
          </a:p>
          <a:p>
            <a:pPr marL="742950" indent="-742950">
              <a:buAutoNum type="arabicParenBoth"/>
            </a:pPr>
            <a:endParaRPr lang="en-US" sz="3600" dirty="0">
              <a:latin typeface="Arial" pitchFamily="34" charset="0"/>
              <a:cs typeface="Arial" pitchFamily="34" charset="0"/>
            </a:endParaRPr>
          </a:p>
          <a:p>
            <a:pPr marL="742950" indent="-742950">
              <a:buAutoNum type="arabicParenBoth"/>
            </a:pPr>
            <a:r>
              <a:rPr lang="en-US" sz="3600" dirty="0">
                <a:latin typeface="Arial" pitchFamily="34" charset="0"/>
                <a:cs typeface="Arial" pitchFamily="34" charset="0"/>
              </a:rPr>
              <a:t>In respect of discipline, idealism </a:t>
            </a:r>
            <a:r>
              <a:rPr lang="en-US" sz="3600" dirty="0" err="1">
                <a:latin typeface="Arial" pitchFamily="34" charset="0"/>
                <a:cs typeface="Arial" pitchFamily="34" charset="0"/>
              </a:rPr>
              <a:t>emphasises</a:t>
            </a:r>
            <a:r>
              <a:rPr lang="en-US" sz="3600" dirty="0">
                <a:latin typeface="Arial" pitchFamily="34" charset="0"/>
                <a:cs typeface="Arial" pitchFamily="34" charset="0"/>
              </a:rPr>
              <a:t> on self discipline which has lasting value in the life of an individual.</a:t>
            </a:r>
            <a:endParaRPr lang="en-IN" sz="3600" dirty="0">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381000" y="479587"/>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CCADCC">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2057401" y="1277397"/>
            <a:ext cx="9718626" cy="461665"/>
          </a:xfrm>
          <a:prstGeom prst="rect">
            <a:avLst/>
          </a:prstGeom>
        </p:spPr>
        <p:txBody>
          <a:bodyPr wrap="square"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Merits Of Idealism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600200" y="2781300"/>
            <a:ext cx="15011400" cy="3416320"/>
          </a:xfrm>
          <a:prstGeom prst="rect">
            <a:avLst/>
          </a:prstGeom>
        </p:spPr>
        <p:txBody>
          <a:bodyPr wrap="square">
            <a:spAutoFit/>
          </a:bodyPr>
          <a:lstStyle/>
          <a:p>
            <a:r>
              <a:rPr lang="en-IN" sz="3600" dirty="0" smtClean="0">
                <a:latin typeface="Arial" pitchFamily="34" charset="0"/>
                <a:cs typeface="Arial" pitchFamily="34" charset="0"/>
              </a:rPr>
              <a:t>(5) </a:t>
            </a:r>
            <a:r>
              <a:rPr lang="en-US" sz="3600" dirty="0">
                <a:latin typeface="Arial" pitchFamily="34" charset="0"/>
                <a:cs typeface="Arial" pitchFamily="34" charset="0"/>
              </a:rPr>
              <a:t>Idealism holds that the most important element in social culture is moral character. Therefore, it puts emphasis on the development of moral character of students</a:t>
            </a:r>
            <a:r>
              <a:rPr lang="en-US" sz="3600" dirty="0" smtClean="0">
                <a:latin typeface="Arial" pitchFamily="34" charset="0"/>
                <a:cs typeface="Arial" pitchFamily="34" charset="0"/>
              </a:rPr>
              <a:t>.</a:t>
            </a:r>
          </a:p>
          <a:p>
            <a:endParaRPr lang="en-US" sz="3600" dirty="0">
              <a:latin typeface="Arial" pitchFamily="34" charset="0"/>
              <a:cs typeface="Arial" pitchFamily="34" charset="0"/>
            </a:endParaRPr>
          </a:p>
          <a:p>
            <a:r>
              <a:rPr lang="en-US" sz="3600" dirty="0" smtClean="0">
                <a:latin typeface="Arial" pitchFamily="34" charset="0"/>
                <a:cs typeface="Arial" pitchFamily="34" charset="0"/>
              </a:rPr>
              <a:t>(</a:t>
            </a:r>
            <a:r>
              <a:rPr lang="en-US" sz="3600" dirty="0">
                <a:latin typeface="Arial" pitchFamily="34" charset="0"/>
                <a:cs typeface="Arial" pitchFamily="34" charset="0"/>
              </a:rPr>
              <a:t>6) To promote universal education idealism attached more importance on the </a:t>
            </a:r>
            <a:r>
              <a:rPr lang="en-US" sz="3600" dirty="0" smtClean="0">
                <a:latin typeface="Arial" pitchFamily="34" charset="0"/>
                <a:cs typeface="Arial" pitchFamily="34" charset="0"/>
              </a:rPr>
              <a:t>realization </a:t>
            </a:r>
            <a:r>
              <a:rPr lang="en-US" sz="3600" dirty="0">
                <a:latin typeface="Arial" pitchFamily="34" charset="0"/>
                <a:cs typeface="Arial" pitchFamily="34" charset="0"/>
              </a:rPr>
              <a:t>of self.</a:t>
            </a:r>
            <a:endParaRPr lang="en-IN" sz="3600" dirty="0">
              <a:latin typeface="Arial" pitchFamily="34" charset="0"/>
              <a:cs typeface="Arial" pitchFamily="34" charset="0"/>
            </a:endParaRPr>
          </a:p>
        </p:txBody>
      </p:sp>
    </p:spTree>
    <p:extLst>
      <p:ext uri="{BB962C8B-B14F-4D97-AF65-F5344CB8AC3E}">
        <p14:creationId xmlns:p14="http://schemas.microsoft.com/office/powerpoint/2010/main" val="20982780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F8E2D3">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6511973" y="1277397"/>
            <a:ext cx="5264053" cy="600001"/>
          </a:xfrm>
          <a:prstGeom prst="rect">
            <a:avLst/>
          </a:prstGeom>
        </p:spPr>
        <p:txBody>
          <a:bodyPr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Limitations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676400" y="2364510"/>
            <a:ext cx="15468600" cy="6247864"/>
          </a:xfrm>
          <a:prstGeom prst="rect">
            <a:avLst/>
          </a:prstGeom>
        </p:spPr>
        <p:txBody>
          <a:bodyPr wrap="square">
            <a:spAutoFit/>
          </a:bodyPr>
          <a:lstStyle/>
          <a:p>
            <a:pPr marL="742950" indent="-742950">
              <a:buFont typeface="+mj-lt"/>
              <a:buAutoNum type="arabicPeriod"/>
            </a:pPr>
            <a:r>
              <a:rPr lang="en-US" sz="4000" dirty="0">
                <a:latin typeface="Arial" pitchFamily="34" charset="0"/>
                <a:cs typeface="Arial" pitchFamily="34" charset="0"/>
              </a:rPr>
              <a:t>Concepts like 'spirit', 'mind', 'soul', 'cosmos', etc. are inherent in an idealism, have little relevance in classroom teaching</a:t>
            </a:r>
            <a:r>
              <a:rPr lang="en-US" sz="4000" dirty="0" smtClean="0">
                <a:latin typeface="Arial" pitchFamily="34" charset="0"/>
                <a:cs typeface="Arial" pitchFamily="34" charset="0"/>
              </a:rPr>
              <a:t>.</a:t>
            </a:r>
          </a:p>
          <a:p>
            <a:pPr marL="742950" indent="-742950">
              <a:buFont typeface="+mj-lt"/>
              <a:buAutoNum type="arabicPeriod"/>
            </a:pPr>
            <a:endParaRPr lang="en-US" sz="4000" dirty="0">
              <a:latin typeface="Arial" pitchFamily="34" charset="0"/>
              <a:cs typeface="Arial" pitchFamily="34" charset="0"/>
            </a:endParaRPr>
          </a:p>
          <a:p>
            <a:pPr marL="742950" indent="-742950">
              <a:buFont typeface="+mj-lt"/>
              <a:buAutoNum type="arabicPeriod"/>
            </a:pPr>
            <a:r>
              <a:rPr lang="en-US" sz="4000" dirty="0" smtClean="0">
                <a:latin typeface="Arial" pitchFamily="34" charset="0"/>
                <a:cs typeface="Arial" pitchFamily="34" charset="0"/>
              </a:rPr>
              <a:t>Idealism </a:t>
            </a:r>
            <a:r>
              <a:rPr lang="en-US" sz="4000" dirty="0">
                <a:latin typeface="Arial" pitchFamily="34" charset="0"/>
                <a:cs typeface="Arial" pitchFamily="34" charset="0"/>
              </a:rPr>
              <a:t>in education stresses imitation of models, but younger generation prefers invention &amp; originality rather than </a:t>
            </a:r>
            <a:r>
              <a:rPr lang="en-US" sz="4000" dirty="0" smtClean="0">
                <a:latin typeface="Arial" pitchFamily="34" charset="0"/>
                <a:cs typeface="Arial" pitchFamily="34" charset="0"/>
              </a:rPr>
              <a:t>limitation.</a:t>
            </a:r>
          </a:p>
          <a:p>
            <a:pPr marL="742950" indent="-742950">
              <a:buFont typeface="+mj-lt"/>
              <a:buAutoNum type="arabicPeriod"/>
            </a:pPr>
            <a:endParaRPr lang="en-US" sz="4000" dirty="0">
              <a:latin typeface="Arial" pitchFamily="34" charset="0"/>
              <a:cs typeface="Arial" pitchFamily="34" charset="0"/>
            </a:endParaRPr>
          </a:p>
          <a:p>
            <a:pPr marL="742950" indent="-742950">
              <a:buFont typeface="+mj-lt"/>
              <a:buAutoNum type="arabicPeriod"/>
            </a:pPr>
            <a:r>
              <a:rPr lang="en-US" sz="4000" dirty="0" smtClean="0">
                <a:latin typeface="Arial" pitchFamily="34" charset="0"/>
                <a:cs typeface="Arial" pitchFamily="34" charset="0"/>
              </a:rPr>
              <a:t>Idealism </a:t>
            </a:r>
            <a:r>
              <a:rPr lang="en-US" sz="4000" dirty="0">
                <a:latin typeface="Arial" pitchFamily="34" charset="0"/>
                <a:cs typeface="Arial" pitchFamily="34" charset="0"/>
              </a:rPr>
              <a:t>emphasis on gaining knowledge is likely to turn educational institutions as information monger's workshops. School curriculum becomes overloaded with obsolete knowledge sometimes.</a:t>
            </a:r>
            <a:endParaRPr lang="en-IN" sz="4000" dirty="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sp>
        <p:nvSpPr>
          <p:cNvPr id="2" name="TextBox 2"/>
          <p:cNvSpPr txBox="1"/>
          <p:nvPr/>
        </p:nvSpPr>
        <p:spPr>
          <a:xfrm>
            <a:off x="1536700" y="3493654"/>
            <a:ext cx="14950611" cy="3860031"/>
          </a:xfrm>
          <a:prstGeom prst="rect">
            <a:avLst/>
          </a:prstGeom>
        </p:spPr>
        <p:txBody>
          <a:bodyPr lIns="0" tIns="0" rIns="0" bIns="0" rtlCol="0" anchor="t">
            <a:spAutoFit/>
          </a:bodyPr>
          <a:lstStyle/>
          <a:p>
            <a:pPr marL="670472" lvl="1" indent="-335236">
              <a:lnSpc>
                <a:spcPts val="4347"/>
              </a:lnSpc>
              <a:spcBef>
                <a:spcPct val="0"/>
              </a:spcBef>
              <a:buFont typeface="Arial"/>
              <a:buChar char="•"/>
            </a:pPr>
            <a:r>
              <a:rPr lang="en-US" sz="4000" dirty="0">
                <a:solidFill>
                  <a:srgbClr val="231F20"/>
                </a:solidFill>
                <a:latin typeface="Arial" pitchFamily="34" charset="0"/>
                <a:ea typeface="Noticia Text"/>
                <a:cs typeface="Arial" pitchFamily="34" charset="0"/>
                <a:sym typeface="Noticia Text"/>
              </a:rPr>
              <a:t>Oldest system of philosophy known to </a:t>
            </a:r>
            <a:r>
              <a:rPr lang="en-US" sz="4000" dirty="0" smtClean="0">
                <a:solidFill>
                  <a:srgbClr val="231F20"/>
                </a:solidFill>
                <a:latin typeface="Arial" pitchFamily="34" charset="0"/>
                <a:ea typeface="Noticia Text"/>
                <a:cs typeface="Arial" pitchFamily="34" charset="0"/>
                <a:sym typeface="Noticia Text"/>
              </a:rPr>
              <a:t>man.</a:t>
            </a:r>
          </a:p>
          <a:p>
            <a:pPr marL="335236" lvl="1">
              <a:lnSpc>
                <a:spcPts val="4347"/>
              </a:lnSpc>
              <a:spcBef>
                <a:spcPct val="0"/>
              </a:spcBef>
            </a:pPr>
            <a:endParaRPr lang="en-US" sz="4000" dirty="0" smtClean="0">
              <a:solidFill>
                <a:srgbClr val="231F20"/>
              </a:solidFill>
              <a:latin typeface="Arial" pitchFamily="34" charset="0"/>
              <a:ea typeface="Noticia Text"/>
              <a:cs typeface="Arial" pitchFamily="34" charset="0"/>
              <a:sym typeface="Noticia Text"/>
            </a:endParaRPr>
          </a:p>
          <a:p>
            <a:pPr marL="670472" lvl="1" indent="-335236">
              <a:lnSpc>
                <a:spcPts val="4347"/>
              </a:lnSpc>
              <a:spcBef>
                <a:spcPct val="0"/>
              </a:spcBef>
              <a:buFont typeface="Arial"/>
              <a:buChar char="•"/>
            </a:pPr>
            <a:r>
              <a:rPr lang="en-US" sz="4000" dirty="0" smtClean="0">
                <a:solidFill>
                  <a:srgbClr val="231F20"/>
                </a:solidFill>
                <a:latin typeface="Arial" pitchFamily="34" charset="0"/>
                <a:ea typeface="Noticia Text"/>
                <a:cs typeface="Arial" pitchFamily="34" charset="0"/>
                <a:sym typeface="Noticia Text"/>
              </a:rPr>
              <a:t>Father of Idealism is Plato. </a:t>
            </a:r>
          </a:p>
          <a:p>
            <a:pPr marL="335236" lvl="1">
              <a:lnSpc>
                <a:spcPts val="4347"/>
              </a:lnSpc>
              <a:spcBef>
                <a:spcPct val="0"/>
              </a:spcBef>
            </a:pPr>
            <a:endParaRPr lang="en-US" sz="4000" dirty="0" smtClean="0">
              <a:solidFill>
                <a:srgbClr val="231F20"/>
              </a:solidFill>
              <a:latin typeface="Arial" pitchFamily="34" charset="0"/>
              <a:ea typeface="Noticia Text"/>
              <a:cs typeface="Arial" pitchFamily="34" charset="0"/>
              <a:sym typeface="Noticia Text"/>
            </a:endParaRPr>
          </a:p>
          <a:p>
            <a:pPr marL="670472" lvl="1" indent="-335236">
              <a:lnSpc>
                <a:spcPts val="4347"/>
              </a:lnSpc>
              <a:spcBef>
                <a:spcPct val="0"/>
              </a:spcBef>
              <a:buFont typeface="Arial"/>
              <a:buChar char="•"/>
            </a:pPr>
            <a:r>
              <a:rPr lang="en-US" sz="4000" dirty="0" smtClean="0">
                <a:solidFill>
                  <a:srgbClr val="231F20"/>
                </a:solidFill>
                <a:latin typeface="Arial" pitchFamily="34" charset="0"/>
                <a:ea typeface="Noticia Text"/>
                <a:cs typeface="Arial" pitchFamily="34" charset="0"/>
                <a:sym typeface="Noticia Text"/>
              </a:rPr>
              <a:t>Idea </a:t>
            </a:r>
            <a:r>
              <a:rPr lang="en-US" sz="4000" dirty="0">
                <a:solidFill>
                  <a:srgbClr val="231F20"/>
                </a:solidFill>
                <a:latin typeface="Arial" pitchFamily="34" charset="0"/>
                <a:ea typeface="Noticia Text"/>
                <a:cs typeface="Arial" pitchFamily="34" charset="0"/>
                <a:sym typeface="Noticia Text"/>
              </a:rPr>
              <a:t>+ ism: Ideas are the only </a:t>
            </a:r>
            <a:r>
              <a:rPr lang="en-US" sz="4000" dirty="0" smtClean="0">
                <a:solidFill>
                  <a:srgbClr val="231F20"/>
                </a:solidFill>
                <a:latin typeface="Arial" pitchFamily="34" charset="0"/>
                <a:ea typeface="Noticia Text"/>
                <a:cs typeface="Arial" pitchFamily="34" charset="0"/>
                <a:sym typeface="Noticia Text"/>
              </a:rPr>
              <a:t>reality.</a:t>
            </a:r>
          </a:p>
          <a:p>
            <a:pPr marL="335236" lvl="1">
              <a:lnSpc>
                <a:spcPts val="4347"/>
              </a:lnSpc>
              <a:spcBef>
                <a:spcPct val="0"/>
              </a:spcBef>
            </a:pPr>
            <a:endParaRPr lang="en-US" sz="4000" dirty="0" smtClean="0">
              <a:solidFill>
                <a:srgbClr val="231F20"/>
              </a:solidFill>
              <a:latin typeface="Arial" pitchFamily="34" charset="0"/>
              <a:ea typeface="Noticia Text"/>
              <a:cs typeface="Arial" pitchFamily="34" charset="0"/>
              <a:sym typeface="Noticia Text"/>
            </a:endParaRPr>
          </a:p>
          <a:p>
            <a:pPr marL="670472" lvl="1" indent="-335236">
              <a:lnSpc>
                <a:spcPts val="4347"/>
              </a:lnSpc>
              <a:spcBef>
                <a:spcPct val="0"/>
              </a:spcBef>
              <a:buFont typeface="Arial"/>
              <a:buChar char="•"/>
            </a:pPr>
            <a:r>
              <a:rPr lang="en-US" sz="4000" dirty="0" smtClean="0">
                <a:solidFill>
                  <a:srgbClr val="231F20"/>
                </a:solidFill>
                <a:latin typeface="Arial" pitchFamily="34" charset="0"/>
                <a:ea typeface="Noticia Text"/>
                <a:cs typeface="Arial" pitchFamily="34" charset="0"/>
                <a:sym typeface="Noticia Text"/>
              </a:rPr>
              <a:t> </a:t>
            </a:r>
            <a:r>
              <a:rPr lang="en-US" sz="4000" dirty="0">
                <a:solidFill>
                  <a:srgbClr val="231F20"/>
                </a:solidFill>
                <a:latin typeface="Arial" pitchFamily="34" charset="0"/>
                <a:ea typeface="Noticia Text"/>
                <a:cs typeface="Arial" pitchFamily="34" charset="0"/>
                <a:sym typeface="Noticia Text"/>
              </a:rPr>
              <a:t>Ultimate supremacy is </a:t>
            </a:r>
            <a:r>
              <a:rPr lang="en-US" sz="4000" dirty="0" smtClean="0">
                <a:solidFill>
                  <a:srgbClr val="231F20"/>
                </a:solidFill>
                <a:latin typeface="Arial" pitchFamily="34" charset="0"/>
                <a:ea typeface="Noticia Text"/>
                <a:cs typeface="Arial" pitchFamily="34" charset="0"/>
                <a:sym typeface="Noticia Text"/>
              </a:rPr>
              <a:t>'ideas.</a:t>
            </a:r>
          </a:p>
        </p:txBody>
      </p:sp>
      <p:sp>
        <p:nvSpPr>
          <p:cNvPr id="3" name="TextBox 3"/>
          <p:cNvSpPr txBox="1"/>
          <p:nvPr/>
        </p:nvSpPr>
        <p:spPr>
          <a:xfrm>
            <a:off x="1028700" y="1956178"/>
            <a:ext cx="8879339" cy="1333122"/>
          </a:xfrm>
          <a:prstGeom prst="rect">
            <a:avLst/>
          </a:prstGeom>
        </p:spPr>
        <p:txBody>
          <a:bodyPr lIns="0" tIns="0" rIns="0" bIns="0" rtlCol="0" anchor="t">
            <a:spAutoFit/>
          </a:bodyPr>
          <a:lstStyle/>
          <a:p>
            <a:pPr marL="0" lvl="0" indent="0" algn="l">
              <a:lnSpc>
                <a:spcPts val="9847"/>
              </a:lnSpc>
              <a:spcBef>
                <a:spcPct val="0"/>
              </a:spcBef>
            </a:pPr>
            <a:r>
              <a:rPr lang="en-US" sz="10152" b="1" dirty="0" smtClean="0">
                <a:solidFill>
                  <a:srgbClr val="231F20"/>
                </a:solidFill>
                <a:latin typeface="Eczar Medium"/>
                <a:ea typeface="Eczar Medium"/>
                <a:cs typeface="Eczar Medium"/>
                <a:sym typeface="Eczar Medium"/>
              </a:rPr>
              <a:t>Idealism </a:t>
            </a:r>
            <a:endParaRPr lang="en-US" sz="10152" b="1" u="none" dirty="0">
              <a:solidFill>
                <a:srgbClr val="231F20"/>
              </a:solidFill>
              <a:latin typeface="Eczar Medium"/>
              <a:ea typeface="Eczar Medium"/>
              <a:cs typeface="Eczar Medium"/>
              <a:sym typeface="Eczar Medium"/>
            </a:endParaRPr>
          </a:p>
        </p:txBody>
      </p:sp>
      <p:grpSp>
        <p:nvGrpSpPr>
          <p:cNvPr id="4" name="Group 4"/>
          <p:cNvGrpSpPr/>
          <p:nvPr/>
        </p:nvGrpSpPr>
        <p:grpSpPr>
          <a:xfrm rot="5400000">
            <a:off x="8077911" y="372296"/>
            <a:ext cx="1689100" cy="18731078"/>
            <a:chOff x="0" y="0"/>
            <a:chExt cx="444866" cy="4933288"/>
          </a:xfrm>
        </p:grpSpPr>
        <p:sp>
          <p:nvSpPr>
            <p:cNvPr id="5" name="Freeform 5"/>
            <p:cNvSpPr/>
            <p:nvPr/>
          </p:nvSpPr>
          <p:spPr>
            <a:xfrm>
              <a:off x="0" y="0"/>
              <a:ext cx="444866" cy="4933288"/>
            </a:xfrm>
            <a:custGeom>
              <a:avLst/>
              <a:gdLst/>
              <a:ahLst/>
              <a:cxnLst/>
              <a:rect l="l" t="t" r="r" b="b"/>
              <a:pathLst>
                <a:path w="444866" h="4933288">
                  <a:moveTo>
                    <a:pt x="0" y="0"/>
                  </a:moveTo>
                  <a:lnTo>
                    <a:pt x="444866" y="0"/>
                  </a:lnTo>
                  <a:lnTo>
                    <a:pt x="444866" y="4933288"/>
                  </a:lnTo>
                  <a:lnTo>
                    <a:pt x="0" y="4933288"/>
                  </a:lnTo>
                  <a:close/>
                </a:path>
              </a:pathLst>
            </a:custGeom>
            <a:solidFill>
              <a:srgbClr val="A385A3"/>
            </a:solidFill>
          </p:spPr>
        </p:sp>
        <p:sp>
          <p:nvSpPr>
            <p:cNvPr id="6" name="TextBox 6"/>
            <p:cNvSpPr txBox="1"/>
            <p:nvPr/>
          </p:nvSpPr>
          <p:spPr>
            <a:xfrm>
              <a:off x="0" y="-57150"/>
              <a:ext cx="444866" cy="4990438"/>
            </a:xfrm>
            <a:prstGeom prst="rect">
              <a:avLst/>
            </a:prstGeom>
          </p:spPr>
          <p:txBody>
            <a:bodyPr lIns="50800" tIns="50800" rIns="50800" bIns="50800" rtlCol="0" anchor="ctr"/>
            <a:lstStyle/>
            <a:p>
              <a:pPr algn="ctr">
                <a:lnSpc>
                  <a:spcPts val="3150"/>
                </a:lnSpc>
              </a:pPr>
              <a:endParaRPr/>
            </a:p>
          </p:txBody>
        </p:sp>
      </p:grpSp>
      <p:grpSp>
        <p:nvGrpSpPr>
          <p:cNvPr id="7" name="Group 7"/>
          <p:cNvGrpSpPr/>
          <p:nvPr/>
        </p:nvGrpSpPr>
        <p:grpSpPr>
          <a:xfrm>
            <a:off x="16751300" y="8893285"/>
            <a:ext cx="2210021" cy="1689100"/>
            <a:chOff x="0" y="0"/>
            <a:chExt cx="582063" cy="444866"/>
          </a:xfrm>
        </p:grpSpPr>
        <p:sp>
          <p:nvSpPr>
            <p:cNvPr id="8" name="Freeform 8"/>
            <p:cNvSpPr/>
            <p:nvPr/>
          </p:nvSpPr>
          <p:spPr>
            <a:xfrm>
              <a:off x="0" y="0"/>
              <a:ext cx="582063" cy="444866"/>
            </a:xfrm>
            <a:custGeom>
              <a:avLst/>
              <a:gdLst/>
              <a:ahLst/>
              <a:cxnLst/>
              <a:rect l="l" t="t" r="r" b="b"/>
              <a:pathLst>
                <a:path w="582063" h="444866">
                  <a:moveTo>
                    <a:pt x="0" y="0"/>
                  </a:moveTo>
                  <a:lnTo>
                    <a:pt x="582063" y="0"/>
                  </a:lnTo>
                  <a:lnTo>
                    <a:pt x="582063" y="444866"/>
                  </a:lnTo>
                  <a:lnTo>
                    <a:pt x="0" y="444866"/>
                  </a:lnTo>
                  <a:close/>
                </a:path>
              </a:pathLst>
            </a:custGeom>
            <a:solidFill>
              <a:srgbClr val="CCADCC"/>
            </a:solidFill>
          </p:spPr>
        </p:sp>
        <p:sp>
          <p:nvSpPr>
            <p:cNvPr id="9" name="TextBox 9"/>
            <p:cNvSpPr txBox="1"/>
            <p:nvPr/>
          </p:nvSpPr>
          <p:spPr>
            <a:xfrm>
              <a:off x="0" y="-57150"/>
              <a:ext cx="582063" cy="502016"/>
            </a:xfrm>
            <a:prstGeom prst="rect">
              <a:avLst/>
            </a:prstGeom>
          </p:spPr>
          <p:txBody>
            <a:bodyPr lIns="50800" tIns="50800" rIns="50800" bIns="50800" rtlCol="0" anchor="ctr"/>
            <a:lstStyle/>
            <a:p>
              <a:pPr algn="ctr">
                <a:lnSpc>
                  <a:spcPts val="3150"/>
                </a:lnSpc>
              </a:pPr>
              <a:endParaRPr/>
            </a:p>
          </p:txBody>
        </p:sp>
      </p:grpSp>
      <p:grpSp>
        <p:nvGrpSpPr>
          <p:cNvPr id="10" name="Group 10"/>
          <p:cNvGrpSpPr/>
          <p:nvPr/>
        </p:nvGrpSpPr>
        <p:grpSpPr>
          <a:xfrm rot="-5400000">
            <a:off x="8934529" y="-9181389"/>
            <a:ext cx="1689100" cy="19558158"/>
            <a:chOff x="0" y="0"/>
            <a:chExt cx="444866" cy="5151120"/>
          </a:xfrm>
        </p:grpSpPr>
        <p:sp>
          <p:nvSpPr>
            <p:cNvPr id="11" name="Freeform 11"/>
            <p:cNvSpPr/>
            <p:nvPr/>
          </p:nvSpPr>
          <p:spPr>
            <a:xfrm>
              <a:off x="0" y="0"/>
              <a:ext cx="444866" cy="5151120"/>
            </a:xfrm>
            <a:custGeom>
              <a:avLst/>
              <a:gdLst/>
              <a:ahLst/>
              <a:cxnLst/>
              <a:rect l="l" t="t" r="r" b="b"/>
              <a:pathLst>
                <a:path w="444866" h="5151120">
                  <a:moveTo>
                    <a:pt x="0" y="0"/>
                  </a:moveTo>
                  <a:lnTo>
                    <a:pt x="444866" y="0"/>
                  </a:lnTo>
                  <a:lnTo>
                    <a:pt x="444866" y="5151120"/>
                  </a:lnTo>
                  <a:lnTo>
                    <a:pt x="0" y="5151120"/>
                  </a:lnTo>
                  <a:close/>
                </a:path>
              </a:pathLst>
            </a:custGeom>
            <a:solidFill>
              <a:srgbClr val="FAD1B4"/>
            </a:solidFill>
          </p:spPr>
        </p:sp>
        <p:sp>
          <p:nvSpPr>
            <p:cNvPr id="12" name="TextBox 12"/>
            <p:cNvSpPr txBox="1"/>
            <p:nvPr/>
          </p:nvSpPr>
          <p:spPr>
            <a:xfrm>
              <a:off x="0" y="-57150"/>
              <a:ext cx="444866" cy="5208270"/>
            </a:xfrm>
            <a:prstGeom prst="rect">
              <a:avLst/>
            </a:prstGeom>
          </p:spPr>
          <p:txBody>
            <a:bodyPr lIns="50800" tIns="50800" rIns="50800" bIns="50800" rtlCol="0" anchor="ctr"/>
            <a:lstStyle/>
            <a:p>
              <a:pPr algn="ctr">
                <a:lnSpc>
                  <a:spcPts val="3150"/>
                </a:lnSpc>
              </a:pPr>
              <a:endParaRPr/>
            </a:p>
          </p:txBody>
        </p:sp>
      </p:grpSp>
      <p:grpSp>
        <p:nvGrpSpPr>
          <p:cNvPr id="13" name="Group 13"/>
          <p:cNvGrpSpPr/>
          <p:nvPr/>
        </p:nvGrpSpPr>
        <p:grpSpPr>
          <a:xfrm rot="-10800000">
            <a:off x="-939168" y="-246860"/>
            <a:ext cx="2475868" cy="1689100"/>
            <a:chOff x="0" y="0"/>
            <a:chExt cx="652080" cy="444866"/>
          </a:xfrm>
        </p:grpSpPr>
        <p:sp>
          <p:nvSpPr>
            <p:cNvPr id="14" name="Freeform 14"/>
            <p:cNvSpPr/>
            <p:nvPr/>
          </p:nvSpPr>
          <p:spPr>
            <a:xfrm>
              <a:off x="0" y="0"/>
              <a:ext cx="652080" cy="444866"/>
            </a:xfrm>
            <a:custGeom>
              <a:avLst/>
              <a:gdLst/>
              <a:ahLst/>
              <a:cxnLst/>
              <a:rect l="l" t="t" r="r" b="b"/>
              <a:pathLst>
                <a:path w="652080" h="444866">
                  <a:moveTo>
                    <a:pt x="0" y="0"/>
                  </a:moveTo>
                  <a:lnTo>
                    <a:pt x="652080" y="0"/>
                  </a:lnTo>
                  <a:lnTo>
                    <a:pt x="652080" y="444866"/>
                  </a:lnTo>
                  <a:lnTo>
                    <a:pt x="0" y="444866"/>
                  </a:lnTo>
                  <a:close/>
                </a:path>
              </a:pathLst>
            </a:custGeom>
            <a:solidFill>
              <a:srgbClr val="F8E2D3"/>
            </a:solidFill>
          </p:spPr>
        </p:sp>
        <p:sp>
          <p:nvSpPr>
            <p:cNvPr id="15" name="TextBox 15"/>
            <p:cNvSpPr txBox="1"/>
            <p:nvPr/>
          </p:nvSpPr>
          <p:spPr>
            <a:xfrm>
              <a:off x="0" y="-57150"/>
              <a:ext cx="652080" cy="502016"/>
            </a:xfrm>
            <a:prstGeom prst="rect">
              <a:avLst/>
            </a:prstGeom>
          </p:spPr>
          <p:txBody>
            <a:bodyPr lIns="50800" tIns="50800" rIns="50800" bIns="50800" rtlCol="0" anchor="ctr"/>
            <a:lstStyle/>
            <a:p>
              <a:pPr algn="ctr">
                <a:lnSpc>
                  <a:spcPts val="3150"/>
                </a:lnSpc>
              </a:pPr>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E6EEF1">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6511973" y="1277397"/>
            <a:ext cx="5264053" cy="600001"/>
          </a:xfrm>
          <a:prstGeom prst="rect">
            <a:avLst/>
          </a:prstGeom>
        </p:spPr>
        <p:txBody>
          <a:bodyPr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Limitations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676400" y="2364510"/>
            <a:ext cx="15468600" cy="2554545"/>
          </a:xfrm>
          <a:prstGeom prst="rect">
            <a:avLst/>
          </a:prstGeom>
        </p:spPr>
        <p:txBody>
          <a:bodyPr wrap="square">
            <a:spAutoFit/>
          </a:bodyPr>
          <a:lstStyle/>
          <a:p>
            <a:r>
              <a:rPr lang="en-US" sz="4000" dirty="0" smtClean="0">
                <a:latin typeface="Arial" pitchFamily="34" charset="0"/>
                <a:cs typeface="Arial" pitchFamily="34" charset="0"/>
              </a:rPr>
              <a:t>4. Idealistic </a:t>
            </a:r>
            <a:r>
              <a:rPr lang="en-US" sz="4000" dirty="0">
                <a:latin typeface="Arial" pitchFamily="34" charset="0"/>
                <a:cs typeface="Arial" pitchFamily="34" charset="0"/>
              </a:rPr>
              <a:t>education pays less importance on physical, industrial, social and electronic environment of the modern age</a:t>
            </a:r>
            <a:r>
              <a:rPr lang="en-US" sz="4000" dirty="0" smtClean="0">
                <a:latin typeface="Arial" pitchFamily="34" charset="0"/>
                <a:cs typeface="Arial" pitchFamily="34" charset="0"/>
              </a:rPr>
              <a:t>.</a:t>
            </a:r>
          </a:p>
          <a:p>
            <a:endParaRPr lang="en-US" sz="4000" dirty="0">
              <a:latin typeface="Arial" pitchFamily="34" charset="0"/>
              <a:cs typeface="Arial" pitchFamily="34" charset="0"/>
            </a:endParaRPr>
          </a:p>
          <a:p>
            <a:endParaRPr lang="en-IN" sz="4000" dirty="0">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851605" y="407257"/>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E6EEF1">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6511973" y="1277397"/>
            <a:ext cx="5264053" cy="600001"/>
          </a:xfrm>
          <a:prstGeom prst="rect">
            <a:avLst/>
          </a:prstGeom>
        </p:spPr>
        <p:txBody>
          <a:bodyPr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Idealists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676400" y="2364510"/>
            <a:ext cx="15468600" cy="7478970"/>
          </a:xfrm>
          <a:prstGeom prst="rect">
            <a:avLst/>
          </a:prstGeom>
        </p:spPr>
        <p:txBody>
          <a:bodyPr wrap="square">
            <a:spAutoFit/>
          </a:bodyPr>
          <a:lstStyle/>
          <a:p>
            <a:pPr marL="742950" indent="-742950">
              <a:buFont typeface="+mj-lt"/>
              <a:buAutoNum type="arabicPeriod"/>
            </a:pPr>
            <a:r>
              <a:rPr lang="en-US" sz="4000" dirty="0" smtClean="0">
                <a:latin typeface="Arial" pitchFamily="34" charset="0"/>
                <a:cs typeface="Arial" pitchFamily="34" charset="0"/>
              </a:rPr>
              <a:t>Socrates								</a:t>
            </a:r>
          </a:p>
          <a:p>
            <a:pPr marL="742950" indent="-742950">
              <a:buFont typeface="+mj-lt"/>
              <a:buAutoNum type="arabicPeriod"/>
            </a:pPr>
            <a:r>
              <a:rPr lang="en-US" sz="4000" dirty="0" smtClean="0">
                <a:latin typeface="Arial" pitchFamily="34" charset="0"/>
                <a:cs typeface="Arial" pitchFamily="34" charset="0"/>
              </a:rPr>
              <a:t>Frobel									</a:t>
            </a:r>
          </a:p>
          <a:p>
            <a:pPr marL="742950" indent="-742950">
              <a:buFont typeface="+mj-lt"/>
              <a:buAutoNum type="arabicPeriod"/>
            </a:pPr>
            <a:r>
              <a:rPr lang="en-US" sz="4000" dirty="0" smtClean="0">
                <a:latin typeface="Arial" pitchFamily="34" charset="0"/>
                <a:cs typeface="Arial" pitchFamily="34" charset="0"/>
              </a:rPr>
              <a:t>Mahatma Gandhi.						</a:t>
            </a:r>
          </a:p>
          <a:p>
            <a:pPr marL="742950" indent="-742950">
              <a:buFont typeface="+mj-lt"/>
              <a:buAutoNum type="arabicPeriod"/>
            </a:pPr>
            <a:r>
              <a:rPr lang="en-US" sz="4000" dirty="0" smtClean="0">
                <a:latin typeface="Arial" pitchFamily="34" charset="0"/>
                <a:cs typeface="Arial" pitchFamily="34" charset="0"/>
              </a:rPr>
              <a:t>Swami </a:t>
            </a:r>
            <a:r>
              <a:rPr lang="en-US" sz="4000" dirty="0" err="1" smtClean="0">
                <a:latin typeface="Arial" pitchFamily="34" charset="0"/>
                <a:cs typeface="Arial" pitchFamily="34" charset="0"/>
              </a:rPr>
              <a:t>Dayanand</a:t>
            </a:r>
            <a:r>
              <a:rPr lang="en-US" sz="4000" dirty="0" smtClean="0">
                <a:latin typeface="Arial" pitchFamily="34" charset="0"/>
                <a:cs typeface="Arial" pitchFamily="34" charset="0"/>
              </a:rPr>
              <a:t> </a:t>
            </a:r>
            <a:r>
              <a:rPr lang="en-US" sz="4000" dirty="0" err="1" smtClean="0">
                <a:latin typeface="Arial" pitchFamily="34" charset="0"/>
                <a:cs typeface="Arial" pitchFamily="34" charset="0"/>
              </a:rPr>
              <a:t>Saraswati</a:t>
            </a:r>
            <a:r>
              <a:rPr lang="en-US" sz="4000" dirty="0" smtClean="0">
                <a:latin typeface="Arial" pitchFamily="34" charset="0"/>
                <a:cs typeface="Arial" pitchFamily="34" charset="0"/>
              </a:rPr>
              <a:t>.			 </a:t>
            </a:r>
          </a:p>
          <a:p>
            <a:pPr marL="742950" indent="-742950">
              <a:buFont typeface="+mj-lt"/>
              <a:buAutoNum type="arabicPeriod"/>
            </a:pPr>
            <a:r>
              <a:rPr lang="en-US" sz="4000" dirty="0" err="1" smtClean="0">
                <a:latin typeface="Arial" pitchFamily="34" charset="0"/>
                <a:cs typeface="Arial" pitchFamily="34" charset="0"/>
              </a:rPr>
              <a:t>Radhakrishnan</a:t>
            </a:r>
            <a:r>
              <a:rPr lang="en-US" sz="4000" dirty="0" smtClean="0">
                <a:latin typeface="Arial" pitchFamily="34" charset="0"/>
                <a:cs typeface="Arial" pitchFamily="34" charset="0"/>
              </a:rPr>
              <a:t>.							 </a:t>
            </a:r>
          </a:p>
          <a:p>
            <a:pPr marL="742950" indent="-742950">
              <a:buFont typeface="+mj-lt"/>
              <a:buAutoNum type="arabicPeriod"/>
            </a:pPr>
            <a:r>
              <a:rPr lang="en-US" sz="4000" dirty="0" smtClean="0">
                <a:latin typeface="Arial" pitchFamily="34" charset="0"/>
                <a:cs typeface="Arial" pitchFamily="34" charset="0"/>
              </a:rPr>
              <a:t>Kant.									 </a:t>
            </a:r>
          </a:p>
          <a:p>
            <a:pPr marL="742950" indent="-742950">
              <a:buFont typeface="+mj-lt"/>
              <a:buAutoNum type="arabicPeriod"/>
            </a:pPr>
            <a:r>
              <a:rPr lang="en-US" sz="4000" dirty="0" smtClean="0">
                <a:latin typeface="Arial" pitchFamily="34" charset="0"/>
                <a:cs typeface="Arial" pitchFamily="34" charset="0"/>
              </a:rPr>
              <a:t>Hegel.									 </a:t>
            </a:r>
          </a:p>
          <a:p>
            <a:pPr marL="742950" indent="-742950">
              <a:buFont typeface="+mj-lt"/>
              <a:buAutoNum type="arabicPeriod"/>
            </a:pPr>
            <a:r>
              <a:rPr lang="en-US" sz="4000" dirty="0" smtClean="0">
                <a:latin typeface="Arial" pitchFamily="34" charset="0"/>
                <a:cs typeface="Arial" pitchFamily="34" charset="0"/>
              </a:rPr>
              <a:t>Gentile.                 					</a:t>
            </a:r>
          </a:p>
          <a:p>
            <a:pPr marL="742950" indent="-742950">
              <a:buFont typeface="+mj-lt"/>
              <a:buAutoNum type="arabicPeriod"/>
            </a:pPr>
            <a:r>
              <a:rPr lang="en-US" sz="4000" dirty="0" smtClean="0">
                <a:latin typeface="Arial" pitchFamily="34" charset="0"/>
                <a:cs typeface="Arial" pitchFamily="34" charset="0"/>
              </a:rPr>
              <a:t>Fichte. </a:t>
            </a:r>
          </a:p>
          <a:p>
            <a:pPr marL="742950" indent="-742950">
              <a:buFont typeface="+mj-lt"/>
              <a:buAutoNum type="arabicPeriod"/>
            </a:pPr>
            <a:r>
              <a:rPr lang="en-US" sz="4000" dirty="0" smtClean="0">
                <a:latin typeface="Arial" pitchFamily="34" charset="0"/>
                <a:cs typeface="Arial" pitchFamily="34" charset="0"/>
              </a:rPr>
              <a:t>Green. </a:t>
            </a:r>
          </a:p>
          <a:p>
            <a:pPr marL="742950" indent="-742950">
              <a:buFont typeface="+mj-lt"/>
              <a:buAutoNum type="arabicPeriod"/>
            </a:pPr>
            <a:r>
              <a:rPr lang="en-US" sz="4000" dirty="0" smtClean="0">
                <a:latin typeface="Arial" pitchFamily="34" charset="0"/>
                <a:cs typeface="Arial" pitchFamily="34" charset="0"/>
              </a:rPr>
              <a:t>William </a:t>
            </a:r>
            <a:r>
              <a:rPr lang="en-US" sz="4000" dirty="0">
                <a:latin typeface="Arial" pitchFamily="34" charset="0"/>
                <a:cs typeface="Arial" pitchFamily="34" charset="0"/>
              </a:rPr>
              <a:t>T. </a:t>
            </a:r>
            <a:r>
              <a:rPr lang="en-US" sz="4000" dirty="0" smtClean="0">
                <a:latin typeface="Arial" pitchFamily="34" charset="0"/>
                <a:cs typeface="Arial" pitchFamily="34" charset="0"/>
              </a:rPr>
              <a:t>Harris.</a:t>
            </a:r>
            <a:endParaRPr lang="en-US" sz="4000" dirty="0">
              <a:latin typeface="Arial" pitchFamily="34" charset="0"/>
              <a:cs typeface="Arial" pitchFamily="34" charset="0"/>
            </a:endParaRPr>
          </a:p>
          <a:p>
            <a:pPr marL="742950" indent="-742950">
              <a:buFont typeface="+mj-lt"/>
              <a:buAutoNum type="arabicPeriod"/>
            </a:pPr>
            <a:endParaRPr lang="en-IN" sz="4000" dirty="0">
              <a:latin typeface="Arial" pitchFamily="34" charset="0"/>
              <a:cs typeface="Arial" pitchFamily="34" charset="0"/>
            </a:endParaRPr>
          </a:p>
        </p:txBody>
      </p:sp>
    </p:spTree>
    <p:extLst>
      <p:ext uri="{BB962C8B-B14F-4D97-AF65-F5344CB8AC3E}">
        <p14:creationId xmlns:p14="http://schemas.microsoft.com/office/powerpoint/2010/main" val="30182840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E6EEF1">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6511973" y="1277397"/>
            <a:ext cx="5264053" cy="600001"/>
          </a:xfrm>
          <a:prstGeom prst="rect">
            <a:avLst/>
          </a:prstGeom>
        </p:spPr>
        <p:txBody>
          <a:bodyPr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Idealists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676400" y="2364510"/>
            <a:ext cx="15468600" cy="6863417"/>
          </a:xfrm>
          <a:prstGeom prst="rect">
            <a:avLst/>
          </a:prstGeom>
        </p:spPr>
        <p:txBody>
          <a:bodyPr wrap="square">
            <a:spAutoFit/>
          </a:bodyPr>
          <a:lstStyle/>
          <a:p>
            <a:pPr marL="742950" indent="-742950">
              <a:buFont typeface="+mj-lt"/>
              <a:buAutoNum type="arabicPeriod" startAt="12"/>
            </a:pPr>
            <a:r>
              <a:rPr lang="en-US" sz="4000" dirty="0" smtClean="0">
                <a:latin typeface="Arial" pitchFamily="34" charset="0"/>
                <a:cs typeface="Arial" pitchFamily="34" charset="0"/>
              </a:rPr>
              <a:t> Plato </a:t>
            </a:r>
          </a:p>
          <a:p>
            <a:pPr marL="742950" indent="-742950">
              <a:buFont typeface="+mj-lt"/>
              <a:buAutoNum type="arabicPeriod" startAt="12"/>
            </a:pPr>
            <a:r>
              <a:rPr lang="en-US" sz="4000" dirty="0" smtClean="0">
                <a:latin typeface="Arial" pitchFamily="34" charset="0"/>
                <a:cs typeface="Arial" pitchFamily="34" charset="0"/>
              </a:rPr>
              <a:t> Swami </a:t>
            </a:r>
            <a:r>
              <a:rPr lang="en-US" sz="4000" dirty="0">
                <a:latin typeface="Arial" pitchFamily="34" charset="0"/>
                <a:cs typeface="Arial" pitchFamily="34" charset="0"/>
              </a:rPr>
              <a:t>Vivekananda</a:t>
            </a:r>
          </a:p>
          <a:p>
            <a:pPr marL="742950" indent="-742950">
              <a:buFont typeface="+mj-lt"/>
              <a:buAutoNum type="arabicPeriod" startAt="12"/>
            </a:pPr>
            <a:r>
              <a:rPr lang="en-US" sz="4000" dirty="0" smtClean="0">
                <a:latin typeface="Arial" pitchFamily="34" charset="0"/>
                <a:cs typeface="Arial" pitchFamily="34" charset="0"/>
              </a:rPr>
              <a:t> Descartes</a:t>
            </a:r>
            <a:r>
              <a:rPr lang="en-US" sz="4000" dirty="0">
                <a:latin typeface="Arial" pitchFamily="34" charset="0"/>
                <a:cs typeface="Arial" pitchFamily="34" charset="0"/>
              </a:rPr>
              <a:t>.</a:t>
            </a:r>
          </a:p>
          <a:p>
            <a:pPr marL="742950" indent="-742950">
              <a:buFont typeface="+mj-lt"/>
              <a:buAutoNum type="arabicPeriod" startAt="12"/>
            </a:pPr>
            <a:r>
              <a:rPr lang="en-US" sz="4000" dirty="0" smtClean="0">
                <a:latin typeface="Arial" pitchFamily="34" charset="0"/>
                <a:cs typeface="Arial" pitchFamily="34" charset="0"/>
              </a:rPr>
              <a:t> </a:t>
            </a:r>
            <a:r>
              <a:rPr lang="en-US" sz="4000" dirty="0" err="1" smtClean="0">
                <a:latin typeface="Arial" pitchFamily="34" charset="0"/>
                <a:cs typeface="Arial" pitchFamily="34" charset="0"/>
              </a:rPr>
              <a:t>Aurobindo</a:t>
            </a:r>
            <a:r>
              <a:rPr lang="en-US" sz="4000" dirty="0" smtClean="0">
                <a:latin typeface="Arial" pitchFamily="34" charset="0"/>
                <a:cs typeface="Arial" pitchFamily="34" charset="0"/>
              </a:rPr>
              <a:t> </a:t>
            </a:r>
            <a:r>
              <a:rPr lang="en-US" sz="4000" dirty="0" err="1" smtClean="0">
                <a:latin typeface="Arial" pitchFamily="34" charset="0"/>
                <a:cs typeface="Arial" pitchFamily="34" charset="0"/>
              </a:rPr>
              <a:t>Ghosh</a:t>
            </a:r>
            <a:r>
              <a:rPr lang="en-US" sz="4000" smtClean="0">
                <a:latin typeface="Arial" pitchFamily="34" charset="0"/>
                <a:cs typeface="Arial" pitchFamily="34" charset="0"/>
              </a:rPr>
              <a:t>.</a:t>
            </a:r>
            <a:r>
              <a:rPr lang="en-US" sz="4000" dirty="0">
                <a:latin typeface="Arial" pitchFamily="34" charset="0"/>
                <a:cs typeface="Arial" pitchFamily="34" charset="0"/>
              </a:rPr>
              <a:t>						</a:t>
            </a:r>
          </a:p>
          <a:p>
            <a:pPr marL="742950" indent="-742950">
              <a:buFont typeface="+mj-lt"/>
              <a:buAutoNum type="arabicPeriod" startAt="12"/>
            </a:pPr>
            <a:r>
              <a:rPr lang="en-US" sz="4000" dirty="0" smtClean="0">
                <a:latin typeface="Arial" pitchFamily="34" charset="0"/>
                <a:cs typeface="Arial" pitchFamily="34" charset="0"/>
              </a:rPr>
              <a:t> Spinoza</a:t>
            </a:r>
            <a:endParaRPr lang="en-US" sz="4000" dirty="0">
              <a:latin typeface="Arial" pitchFamily="34" charset="0"/>
              <a:cs typeface="Arial" pitchFamily="34" charset="0"/>
            </a:endParaRPr>
          </a:p>
          <a:p>
            <a:pPr marL="742950" indent="-742950">
              <a:buFont typeface="+mj-lt"/>
              <a:buAutoNum type="arabicPeriod" startAt="12"/>
            </a:pPr>
            <a:r>
              <a:rPr lang="en-US" sz="4000" dirty="0" smtClean="0">
                <a:latin typeface="Arial" pitchFamily="34" charset="0"/>
                <a:cs typeface="Arial" pitchFamily="34" charset="0"/>
              </a:rPr>
              <a:t> </a:t>
            </a:r>
            <a:r>
              <a:rPr lang="en-US" sz="4000" dirty="0" err="1">
                <a:latin typeface="Arial" pitchFamily="34" charset="0"/>
                <a:cs typeface="Arial" pitchFamily="34" charset="0"/>
              </a:rPr>
              <a:t>Berkely</a:t>
            </a:r>
            <a:r>
              <a:rPr lang="en-US" sz="4000" dirty="0">
                <a:latin typeface="Arial" pitchFamily="34" charset="0"/>
                <a:cs typeface="Arial" pitchFamily="34" charset="0"/>
              </a:rPr>
              <a:t>. </a:t>
            </a:r>
          </a:p>
          <a:p>
            <a:pPr marL="742950" indent="-742950">
              <a:buFont typeface="+mj-lt"/>
              <a:buAutoNum type="arabicPeriod" startAt="12"/>
            </a:pPr>
            <a:r>
              <a:rPr lang="en-US" sz="4000" dirty="0" smtClean="0">
                <a:latin typeface="Arial" pitchFamily="34" charset="0"/>
                <a:cs typeface="Arial" pitchFamily="34" charset="0"/>
              </a:rPr>
              <a:t> Schopenhauer</a:t>
            </a:r>
            <a:endParaRPr lang="en-US" sz="4000" dirty="0">
              <a:latin typeface="Arial" pitchFamily="34" charset="0"/>
              <a:cs typeface="Arial" pitchFamily="34" charset="0"/>
            </a:endParaRPr>
          </a:p>
          <a:p>
            <a:pPr marL="742950" indent="-742950">
              <a:buFont typeface="+mj-lt"/>
              <a:buAutoNum type="arabicPeriod" startAt="12"/>
            </a:pPr>
            <a:r>
              <a:rPr lang="en-US" sz="4000" dirty="0" smtClean="0">
                <a:latin typeface="Arial" pitchFamily="34" charset="0"/>
                <a:cs typeface="Arial" pitchFamily="34" charset="0"/>
              </a:rPr>
              <a:t> </a:t>
            </a:r>
            <a:r>
              <a:rPr lang="en-US" sz="4000" dirty="0">
                <a:latin typeface="Arial" pitchFamily="34" charset="0"/>
                <a:cs typeface="Arial" pitchFamily="34" charset="0"/>
              </a:rPr>
              <a:t>Leibnitz.</a:t>
            </a:r>
          </a:p>
          <a:p>
            <a:pPr marL="742950" indent="-742950">
              <a:buFont typeface="+mj-lt"/>
              <a:buAutoNum type="arabicPeriod" startAt="12"/>
            </a:pPr>
            <a:r>
              <a:rPr lang="en-US" sz="4000" dirty="0" smtClean="0">
                <a:latin typeface="Arial" pitchFamily="34" charset="0"/>
                <a:cs typeface="Arial" pitchFamily="34" charset="0"/>
              </a:rPr>
              <a:t>Schelling</a:t>
            </a:r>
            <a:r>
              <a:rPr lang="en-US" sz="4000" dirty="0">
                <a:latin typeface="Arial" pitchFamily="34" charset="0"/>
                <a:cs typeface="Arial" pitchFamily="34" charset="0"/>
              </a:rPr>
              <a:t>. </a:t>
            </a:r>
          </a:p>
          <a:p>
            <a:pPr marL="742950" indent="-742950">
              <a:buFont typeface="+mj-lt"/>
              <a:buAutoNum type="arabicPeriod" startAt="12"/>
            </a:pPr>
            <a:r>
              <a:rPr lang="en-US" sz="4000" dirty="0" smtClean="0">
                <a:latin typeface="Arial" pitchFamily="34" charset="0"/>
                <a:cs typeface="Arial" pitchFamily="34" charset="0"/>
              </a:rPr>
              <a:t>Shankar </a:t>
            </a:r>
            <a:r>
              <a:rPr lang="en-US" sz="4000" dirty="0" err="1">
                <a:latin typeface="Arial" pitchFamily="34" charset="0"/>
                <a:cs typeface="Arial" pitchFamily="34" charset="0"/>
              </a:rPr>
              <a:t>Acharaya</a:t>
            </a:r>
            <a:r>
              <a:rPr lang="en-US" sz="4000" dirty="0" smtClean="0">
                <a:latin typeface="Arial" pitchFamily="34" charset="0"/>
                <a:cs typeface="Arial" pitchFamily="34" charset="0"/>
              </a:rPr>
              <a:t>.</a:t>
            </a:r>
            <a:endParaRPr lang="en-US" sz="4000" dirty="0">
              <a:latin typeface="Arial" pitchFamily="34" charset="0"/>
              <a:cs typeface="Arial" pitchFamily="34" charset="0"/>
            </a:endParaRPr>
          </a:p>
          <a:p>
            <a:pPr marL="742950" indent="-742950">
              <a:buFont typeface="+mj-lt"/>
              <a:buAutoNum type="arabicPeriod"/>
            </a:pPr>
            <a:endParaRPr lang="en-IN" sz="4000" dirty="0">
              <a:latin typeface="Arial" pitchFamily="34" charset="0"/>
              <a:cs typeface="Arial" pitchFamily="34" charset="0"/>
            </a:endParaRPr>
          </a:p>
        </p:txBody>
      </p:sp>
    </p:spTree>
    <p:extLst>
      <p:ext uri="{BB962C8B-B14F-4D97-AF65-F5344CB8AC3E}">
        <p14:creationId xmlns:p14="http://schemas.microsoft.com/office/powerpoint/2010/main" val="8315123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sp>
        <p:nvSpPr>
          <p:cNvPr id="2" name="Freeform 2"/>
          <p:cNvSpPr/>
          <p:nvPr/>
        </p:nvSpPr>
        <p:spPr>
          <a:xfrm rot="-5400000">
            <a:off x="154188" y="-4253626"/>
            <a:ext cx="15543267" cy="20724356"/>
          </a:xfrm>
          <a:custGeom>
            <a:avLst/>
            <a:gdLst/>
            <a:ahLst/>
            <a:cxnLst/>
            <a:rect l="l" t="t" r="r" b="b"/>
            <a:pathLst>
              <a:path w="15543267" h="20724356">
                <a:moveTo>
                  <a:pt x="0" y="0"/>
                </a:moveTo>
                <a:lnTo>
                  <a:pt x="15543267" y="0"/>
                </a:lnTo>
                <a:lnTo>
                  <a:pt x="15543267" y="20724356"/>
                </a:lnTo>
                <a:lnTo>
                  <a:pt x="0" y="20724356"/>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grpSp>
        <p:nvGrpSpPr>
          <p:cNvPr id="3" name="Group 3"/>
          <p:cNvGrpSpPr/>
          <p:nvPr/>
        </p:nvGrpSpPr>
        <p:grpSpPr>
          <a:xfrm>
            <a:off x="-899965" y="2170468"/>
            <a:ext cx="20087931" cy="5946063"/>
            <a:chOff x="0" y="0"/>
            <a:chExt cx="7137594" cy="2112741"/>
          </a:xfrm>
        </p:grpSpPr>
        <p:sp>
          <p:nvSpPr>
            <p:cNvPr id="4" name="Freeform 4"/>
            <p:cNvSpPr/>
            <p:nvPr/>
          </p:nvSpPr>
          <p:spPr>
            <a:xfrm>
              <a:off x="0" y="0"/>
              <a:ext cx="7137595" cy="2112741"/>
            </a:xfrm>
            <a:custGeom>
              <a:avLst/>
              <a:gdLst/>
              <a:ahLst/>
              <a:cxnLst/>
              <a:rect l="l" t="t" r="r" b="b"/>
              <a:pathLst>
                <a:path w="7137595" h="2112741">
                  <a:moveTo>
                    <a:pt x="7708" y="0"/>
                  </a:moveTo>
                  <a:lnTo>
                    <a:pt x="7129887" y="0"/>
                  </a:lnTo>
                  <a:cubicBezTo>
                    <a:pt x="7134144" y="0"/>
                    <a:pt x="7137595" y="3451"/>
                    <a:pt x="7137595" y="7708"/>
                  </a:cubicBezTo>
                  <a:lnTo>
                    <a:pt x="7137595" y="2105033"/>
                  </a:lnTo>
                  <a:cubicBezTo>
                    <a:pt x="7137595" y="2107077"/>
                    <a:pt x="7136782" y="2109038"/>
                    <a:pt x="7135337" y="2110483"/>
                  </a:cubicBezTo>
                  <a:cubicBezTo>
                    <a:pt x="7133892" y="2111928"/>
                    <a:pt x="7131931" y="2112741"/>
                    <a:pt x="7129887" y="2112741"/>
                  </a:cubicBezTo>
                  <a:lnTo>
                    <a:pt x="7708" y="2112741"/>
                  </a:lnTo>
                  <a:cubicBezTo>
                    <a:pt x="3451" y="2112741"/>
                    <a:pt x="0" y="2109290"/>
                    <a:pt x="0" y="2105033"/>
                  </a:cubicBezTo>
                  <a:lnTo>
                    <a:pt x="0" y="7708"/>
                  </a:lnTo>
                  <a:cubicBezTo>
                    <a:pt x="0" y="5664"/>
                    <a:pt x="812" y="3703"/>
                    <a:pt x="2258" y="2258"/>
                  </a:cubicBezTo>
                  <a:cubicBezTo>
                    <a:pt x="3703" y="812"/>
                    <a:pt x="5664" y="0"/>
                    <a:pt x="7708" y="0"/>
                  </a:cubicBezTo>
                  <a:close/>
                </a:path>
              </a:pathLst>
            </a:custGeom>
            <a:solidFill>
              <a:srgbClr val="FFFBEF">
                <a:alpha val="76863"/>
              </a:srgbClr>
            </a:solidFill>
            <a:ln cap="sq">
              <a:noFill/>
              <a:prstDash val="solid"/>
              <a:miter/>
            </a:ln>
          </p:spPr>
        </p:sp>
        <p:sp>
          <p:nvSpPr>
            <p:cNvPr id="5" name="TextBox 5"/>
            <p:cNvSpPr txBox="1"/>
            <p:nvPr/>
          </p:nvSpPr>
          <p:spPr>
            <a:xfrm>
              <a:off x="0" y="-28575"/>
              <a:ext cx="7137594" cy="2141316"/>
            </a:xfrm>
            <a:prstGeom prst="rect">
              <a:avLst/>
            </a:prstGeom>
          </p:spPr>
          <p:txBody>
            <a:bodyPr lIns="30996" tIns="30996" rIns="30996" bIns="30996" rtlCol="0" anchor="ctr"/>
            <a:lstStyle/>
            <a:p>
              <a:pPr algn="ctr">
                <a:lnSpc>
                  <a:spcPts val="2228"/>
                </a:lnSpc>
              </a:pPr>
              <a:endParaRPr/>
            </a:p>
          </p:txBody>
        </p:sp>
      </p:grpSp>
      <p:grpSp>
        <p:nvGrpSpPr>
          <p:cNvPr id="6" name="Group 6"/>
          <p:cNvGrpSpPr/>
          <p:nvPr/>
        </p:nvGrpSpPr>
        <p:grpSpPr>
          <a:xfrm>
            <a:off x="-490239" y="2675578"/>
            <a:ext cx="19268478" cy="4935845"/>
            <a:chOff x="0" y="0"/>
            <a:chExt cx="5074826" cy="1299976"/>
          </a:xfrm>
        </p:grpSpPr>
        <p:sp>
          <p:nvSpPr>
            <p:cNvPr id="7" name="Freeform 7"/>
            <p:cNvSpPr/>
            <p:nvPr/>
          </p:nvSpPr>
          <p:spPr>
            <a:xfrm>
              <a:off x="0" y="0"/>
              <a:ext cx="5074826" cy="1299975"/>
            </a:xfrm>
            <a:custGeom>
              <a:avLst/>
              <a:gdLst/>
              <a:ahLst/>
              <a:cxnLst/>
              <a:rect l="l" t="t" r="r" b="b"/>
              <a:pathLst>
                <a:path w="5074826" h="1299975">
                  <a:moveTo>
                    <a:pt x="0" y="0"/>
                  </a:moveTo>
                  <a:lnTo>
                    <a:pt x="5074826" y="0"/>
                  </a:lnTo>
                  <a:lnTo>
                    <a:pt x="5074826" y="1299975"/>
                  </a:lnTo>
                  <a:lnTo>
                    <a:pt x="0" y="1299975"/>
                  </a:lnTo>
                  <a:close/>
                </a:path>
              </a:pathLst>
            </a:custGeom>
            <a:solidFill>
              <a:srgbClr val="FAD1B4"/>
            </a:solidFill>
          </p:spPr>
        </p:sp>
        <p:sp>
          <p:nvSpPr>
            <p:cNvPr id="8" name="TextBox 8"/>
            <p:cNvSpPr txBox="1"/>
            <p:nvPr/>
          </p:nvSpPr>
          <p:spPr>
            <a:xfrm>
              <a:off x="0" y="-38100"/>
              <a:ext cx="5074826" cy="1338076"/>
            </a:xfrm>
            <a:prstGeom prst="rect">
              <a:avLst/>
            </a:prstGeom>
          </p:spPr>
          <p:txBody>
            <a:bodyPr lIns="50800" tIns="50800" rIns="50800" bIns="50800" rtlCol="0" anchor="ctr"/>
            <a:lstStyle/>
            <a:p>
              <a:pPr algn="ctr">
                <a:lnSpc>
                  <a:spcPts val="2659"/>
                </a:lnSpc>
                <a:spcBef>
                  <a:spcPct val="0"/>
                </a:spcBef>
              </a:pPr>
              <a:endParaRPr/>
            </a:p>
          </p:txBody>
        </p:sp>
      </p:grpSp>
      <p:grpSp>
        <p:nvGrpSpPr>
          <p:cNvPr id="9" name="Group 9"/>
          <p:cNvGrpSpPr/>
          <p:nvPr/>
        </p:nvGrpSpPr>
        <p:grpSpPr>
          <a:xfrm>
            <a:off x="-431818" y="3088704"/>
            <a:ext cx="19268478" cy="4198569"/>
            <a:chOff x="0" y="0"/>
            <a:chExt cx="5074826" cy="1105796"/>
          </a:xfrm>
        </p:grpSpPr>
        <p:sp>
          <p:nvSpPr>
            <p:cNvPr id="10" name="Freeform 10"/>
            <p:cNvSpPr/>
            <p:nvPr/>
          </p:nvSpPr>
          <p:spPr>
            <a:xfrm>
              <a:off x="0" y="0"/>
              <a:ext cx="5074826" cy="1105796"/>
            </a:xfrm>
            <a:custGeom>
              <a:avLst/>
              <a:gdLst/>
              <a:ahLst/>
              <a:cxnLst/>
              <a:rect l="l" t="t" r="r" b="b"/>
              <a:pathLst>
                <a:path w="5074826" h="1105796">
                  <a:moveTo>
                    <a:pt x="0" y="0"/>
                  </a:moveTo>
                  <a:lnTo>
                    <a:pt x="5074826" y="0"/>
                  </a:lnTo>
                  <a:lnTo>
                    <a:pt x="5074826" y="1105796"/>
                  </a:lnTo>
                  <a:lnTo>
                    <a:pt x="0" y="1105796"/>
                  </a:lnTo>
                  <a:close/>
                </a:path>
              </a:pathLst>
            </a:custGeom>
            <a:solidFill>
              <a:srgbClr val="FFFBEF"/>
            </a:solidFill>
          </p:spPr>
        </p:sp>
        <p:sp>
          <p:nvSpPr>
            <p:cNvPr id="11" name="TextBox 11"/>
            <p:cNvSpPr txBox="1"/>
            <p:nvPr/>
          </p:nvSpPr>
          <p:spPr>
            <a:xfrm>
              <a:off x="0" y="-38100"/>
              <a:ext cx="5074826" cy="1143896"/>
            </a:xfrm>
            <a:prstGeom prst="rect">
              <a:avLst/>
            </a:prstGeom>
          </p:spPr>
          <p:txBody>
            <a:bodyPr lIns="50800" tIns="50800" rIns="50800" bIns="50800" rtlCol="0" anchor="ctr"/>
            <a:lstStyle/>
            <a:p>
              <a:pPr algn="ctr">
                <a:lnSpc>
                  <a:spcPts val="2659"/>
                </a:lnSpc>
                <a:spcBef>
                  <a:spcPct val="0"/>
                </a:spcBef>
              </a:pPr>
              <a:endParaRPr/>
            </a:p>
          </p:txBody>
        </p:sp>
      </p:grpSp>
      <p:sp>
        <p:nvSpPr>
          <p:cNvPr id="12" name="TextBox 12"/>
          <p:cNvSpPr txBox="1"/>
          <p:nvPr/>
        </p:nvSpPr>
        <p:spPr>
          <a:xfrm>
            <a:off x="0" y="4305288"/>
            <a:ext cx="17259300" cy="1705595"/>
          </a:xfrm>
          <a:prstGeom prst="rect">
            <a:avLst/>
          </a:prstGeom>
        </p:spPr>
        <p:txBody>
          <a:bodyPr wrap="square" lIns="0" tIns="0" rIns="0" bIns="0" rtlCol="0" anchor="t">
            <a:spAutoFit/>
          </a:bodyPr>
          <a:lstStyle/>
          <a:p>
            <a:pPr marL="0" lvl="0" indent="0" algn="ctr">
              <a:lnSpc>
                <a:spcPts val="13287"/>
              </a:lnSpc>
            </a:pPr>
            <a:r>
              <a:rPr lang="en-US" sz="13287" b="1" dirty="0" smtClean="0">
                <a:solidFill>
                  <a:srgbClr val="231F20"/>
                </a:solidFill>
                <a:latin typeface="Eczar Semi-Bold"/>
                <a:ea typeface="Eczar Semi-Bold"/>
                <a:cs typeface="Eczar Semi-Bold"/>
                <a:sym typeface="Eczar Semi-Bold"/>
              </a:rPr>
              <a:t>Thank You So Much !</a:t>
            </a:r>
            <a:endParaRPr lang="en-US" sz="13287" b="1" dirty="0">
              <a:solidFill>
                <a:srgbClr val="231F20"/>
              </a:solidFill>
              <a:latin typeface="Eczar Semi-Bold"/>
              <a:ea typeface="Eczar Semi-Bold"/>
              <a:cs typeface="Eczar Semi-Bold"/>
              <a:sym typeface="Eczar Semi-Bo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sp>
        <p:nvSpPr>
          <p:cNvPr id="2" name="TextBox 2"/>
          <p:cNvSpPr txBox="1"/>
          <p:nvPr/>
        </p:nvSpPr>
        <p:spPr>
          <a:xfrm>
            <a:off x="1536700" y="3493654"/>
            <a:ext cx="14950611" cy="4962897"/>
          </a:xfrm>
          <a:prstGeom prst="rect">
            <a:avLst/>
          </a:prstGeom>
        </p:spPr>
        <p:txBody>
          <a:bodyPr lIns="0" tIns="0" rIns="0" bIns="0" rtlCol="0" anchor="t">
            <a:spAutoFit/>
          </a:bodyPr>
          <a:lstStyle/>
          <a:p>
            <a:pPr marL="670472" lvl="1" indent="-335236">
              <a:lnSpc>
                <a:spcPts val="4347"/>
              </a:lnSpc>
              <a:spcBef>
                <a:spcPct val="0"/>
              </a:spcBef>
              <a:buFont typeface="Arial"/>
              <a:buChar char="•"/>
            </a:pPr>
            <a:r>
              <a:rPr lang="en-US" sz="3600" dirty="0">
                <a:solidFill>
                  <a:srgbClr val="231F20"/>
                </a:solidFill>
                <a:latin typeface="Arial" pitchFamily="34" charset="0"/>
                <a:ea typeface="Noticia Text"/>
                <a:cs typeface="Arial" pitchFamily="34" charset="0"/>
                <a:sym typeface="Noticia Text"/>
              </a:rPr>
              <a:t>'Emphasis on ideas, feelings, ideals than materialistic things; mind &amp; self are more important than matter &amp; body</a:t>
            </a:r>
            <a:r>
              <a:rPr lang="en-US" sz="3600" dirty="0" smtClean="0">
                <a:solidFill>
                  <a:srgbClr val="231F20"/>
                </a:solidFill>
                <a:latin typeface="Arial" pitchFamily="34" charset="0"/>
                <a:ea typeface="Noticia Text"/>
                <a:cs typeface="Arial" pitchFamily="34" charset="0"/>
                <a:sym typeface="Noticia Text"/>
              </a:rPr>
              <a:t>.</a:t>
            </a:r>
          </a:p>
          <a:p>
            <a:pPr marL="335236" lvl="1">
              <a:lnSpc>
                <a:spcPts val="4347"/>
              </a:lnSpc>
              <a:spcBef>
                <a:spcPct val="0"/>
              </a:spcBef>
            </a:pPr>
            <a:endParaRPr lang="en-US" sz="3600" dirty="0">
              <a:solidFill>
                <a:srgbClr val="231F20"/>
              </a:solidFill>
              <a:latin typeface="Arial" pitchFamily="34" charset="0"/>
              <a:ea typeface="Noticia Text"/>
              <a:cs typeface="Arial" pitchFamily="34" charset="0"/>
              <a:sym typeface="Noticia Text"/>
            </a:endParaRPr>
          </a:p>
          <a:p>
            <a:pPr marL="670472" lvl="1" indent="-335236">
              <a:lnSpc>
                <a:spcPts val="4347"/>
              </a:lnSpc>
              <a:spcBef>
                <a:spcPct val="0"/>
              </a:spcBef>
              <a:buFont typeface="Arial"/>
              <a:buChar char="•"/>
            </a:pPr>
            <a:r>
              <a:rPr lang="en-US" sz="3600" dirty="0">
                <a:solidFill>
                  <a:srgbClr val="231F20"/>
                </a:solidFill>
                <a:latin typeface="Arial" pitchFamily="34" charset="0"/>
                <a:ea typeface="Noticia Text"/>
                <a:cs typeface="Arial" pitchFamily="34" charset="0"/>
                <a:sym typeface="Noticia Text"/>
              </a:rPr>
              <a:t> Material world does not exist for an idealist as they are destructible &amp; mutable/dynamic -can't be real</a:t>
            </a:r>
            <a:r>
              <a:rPr lang="en-US" sz="3600" dirty="0" smtClean="0">
                <a:solidFill>
                  <a:srgbClr val="231F20"/>
                </a:solidFill>
                <a:latin typeface="Arial" pitchFamily="34" charset="0"/>
                <a:ea typeface="Noticia Text"/>
                <a:cs typeface="Arial" pitchFamily="34" charset="0"/>
                <a:sym typeface="Noticia Text"/>
              </a:rPr>
              <a:t>.</a:t>
            </a:r>
          </a:p>
          <a:p>
            <a:pPr marL="335236" lvl="1">
              <a:lnSpc>
                <a:spcPts val="4347"/>
              </a:lnSpc>
              <a:spcBef>
                <a:spcPct val="0"/>
              </a:spcBef>
            </a:pPr>
            <a:endParaRPr lang="en-US" sz="3600" dirty="0">
              <a:solidFill>
                <a:srgbClr val="231F20"/>
              </a:solidFill>
              <a:latin typeface="Arial" pitchFamily="34" charset="0"/>
              <a:ea typeface="Noticia Text"/>
              <a:cs typeface="Arial" pitchFamily="34" charset="0"/>
              <a:sym typeface="Noticia Text"/>
            </a:endParaRPr>
          </a:p>
          <a:p>
            <a:pPr marL="670472" lvl="1" indent="-335236">
              <a:lnSpc>
                <a:spcPts val="4347"/>
              </a:lnSpc>
              <a:spcBef>
                <a:spcPct val="0"/>
              </a:spcBef>
              <a:buFont typeface="Arial"/>
              <a:buChar char="•"/>
            </a:pPr>
            <a:r>
              <a:rPr lang="en-US" sz="3600" dirty="0" smtClean="0">
                <a:solidFill>
                  <a:srgbClr val="231F20"/>
                </a:solidFill>
                <a:latin typeface="Arial" pitchFamily="34" charset="0"/>
                <a:ea typeface="Noticia Text"/>
                <a:cs typeface="Arial" pitchFamily="34" charset="0"/>
                <a:sym typeface="Noticia Text"/>
              </a:rPr>
              <a:t>Give </a:t>
            </a:r>
            <a:r>
              <a:rPr lang="en-US" sz="3600" dirty="0">
                <a:solidFill>
                  <a:srgbClr val="231F20"/>
                </a:solidFill>
                <a:latin typeface="Arial" pitchFamily="34" charset="0"/>
                <a:ea typeface="Noticia Text"/>
                <a:cs typeface="Arial" pitchFamily="34" charset="0"/>
                <a:sym typeface="Noticia Text"/>
              </a:rPr>
              <a:t>importance to spiritual values: "Satyam, </a:t>
            </a:r>
            <a:r>
              <a:rPr lang="en-US" sz="3600" dirty="0" err="1">
                <a:solidFill>
                  <a:srgbClr val="231F20"/>
                </a:solidFill>
                <a:latin typeface="Arial" pitchFamily="34" charset="0"/>
                <a:ea typeface="Noticia Text"/>
                <a:cs typeface="Arial" pitchFamily="34" charset="0"/>
                <a:sym typeface="Noticia Text"/>
              </a:rPr>
              <a:t>Shivam</a:t>
            </a:r>
            <a:r>
              <a:rPr lang="en-US" sz="3600" dirty="0">
                <a:solidFill>
                  <a:srgbClr val="231F20"/>
                </a:solidFill>
                <a:latin typeface="Arial" pitchFamily="34" charset="0"/>
                <a:ea typeface="Noticia Text"/>
                <a:cs typeface="Arial" pitchFamily="34" charset="0"/>
                <a:sym typeface="Noticia Text"/>
              </a:rPr>
              <a:t>, </a:t>
            </a:r>
            <a:r>
              <a:rPr lang="en-US" sz="3600" dirty="0" err="1">
                <a:solidFill>
                  <a:srgbClr val="231F20"/>
                </a:solidFill>
                <a:latin typeface="Arial" pitchFamily="34" charset="0"/>
                <a:ea typeface="Noticia Text"/>
                <a:cs typeface="Arial" pitchFamily="34" charset="0"/>
                <a:sym typeface="Noticia Text"/>
              </a:rPr>
              <a:t>Sundaram</a:t>
            </a:r>
            <a:r>
              <a:rPr lang="en-US" sz="3600" dirty="0">
                <a:solidFill>
                  <a:srgbClr val="231F20"/>
                </a:solidFill>
                <a:latin typeface="Arial" pitchFamily="34" charset="0"/>
                <a:ea typeface="Noticia Text"/>
                <a:cs typeface="Arial" pitchFamily="34" charset="0"/>
                <a:sym typeface="Noticia Text"/>
              </a:rPr>
              <a:t>": Truth, Goodness, </a:t>
            </a:r>
            <a:r>
              <a:rPr lang="en-US" sz="3600" dirty="0" smtClean="0">
                <a:solidFill>
                  <a:srgbClr val="231F20"/>
                </a:solidFill>
                <a:latin typeface="Arial" pitchFamily="34" charset="0"/>
                <a:ea typeface="Noticia Text"/>
                <a:cs typeface="Arial" pitchFamily="34" charset="0"/>
                <a:sym typeface="Noticia Text"/>
              </a:rPr>
              <a:t>Beauty.</a:t>
            </a:r>
            <a:endParaRPr lang="en-US" sz="3600" dirty="0">
              <a:solidFill>
                <a:srgbClr val="231F20"/>
              </a:solidFill>
              <a:latin typeface="Arial" pitchFamily="34" charset="0"/>
              <a:ea typeface="Noticia Text"/>
              <a:cs typeface="Arial" pitchFamily="34" charset="0"/>
              <a:sym typeface="Noticia Text"/>
            </a:endParaRPr>
          </a:p>
          <a:p>
            <a:pPr marL="670472" lvl="1" indent="-335236">
              <a:lnSpc>
                <a:spcPts val="4347"/>
              </a:lnSpc>
              <a:spcBef>
                <a:spcPct val="0"/>
              </a:spcBef>
              <a:buFont typeface="Arial"/>
              <a:buChar char="•"/>
            </a:pPr>
            <a:endParaRPr lang="en-US" sz="3600" u="none" dirty="0" smtClean="0">
              <a:solidFill>
                <a:srgbClr val="231F20"/>
              </a:solidFill>
              <a:latin typeface="Noticia Text"/>
              <a:ea typeface="Noticia Text"/>
              <a:cs typeface="Noticia Text"/>
              <a:sym typeface="Noticia Text"/>
            </a:endParaRPr>
          </a:p>
        </p:txBody>
      </p:sp>
      <p:sp>
        <p:nvSpPr>
          <p:cNvPr id="3" name="TextBox 3"/>
          <p:cNvSpPr txBox="1"/>
          <p:nvPr/>
        </p:nvSpPr>
        <p:spPr>
          <a:xfrm>
            <a:off x="1028700" y="1956178"/>
            <a:ext cx="8879339" cy="1333122"/>
          </a:xfrm>
          <a:prstGeom prst="rect">
            <a:avLst/>
          </a:prstGeom>
        </p:spPr>
        <p:txBody>
          <a:bodyPr lIns="0" tIns="0" rIns="0" bIns="0" rtlCol="0" anchor="t">
            <a:spAutoFit/>
          </a:bodyPr>
          <a:lstStyle/>
          <a:p>
            <a:pPr marL="0" lvl="0" indent="0" algn="l">
              <a:lnSpc>
                <a:spcPts val="9847"/>
              </a:lnSpc>
              <a:spcBef>
                <a:spcPct val="0"/>
              </a:spcBef>
            </a:pPr>
            <a:r>
              <a:rPr lang="en-US" sz="10152" b="1" dirty="0" smtClean="0">
                <a:solidFill>
                  <a:srgbClr val="231F20"/>
                </a:solidFill>
                <a:latin typeface="Eczar Medium"/>
                <a:ea typeface="Eczar Medium"/>
                <a:cs typeface="Eczar Medium"/>
                <a:sym typeface="Eczar Medium"/>
              </a:rPr>
              <a:t>Idealism </a:t>
            </a:r>
            <a:endParaRPr lang="en-US" sz="10152" b="1" u="none" dirty="0">
              <a:solidFill>
                <a:srgbClr val="231F20"/>
              </a:solidFill>
              <a:latin typeface="Eczar Medium"/>
              <a:ea typeface="Eczar Medium"/>
              <a:cs typeface="Eczar Medium"/>
              <a:sym typeface="Eczar Medium"/>
            </a:endParaRPr>
          </a:p>
        </p:txBody>
      </p:sp>
      <p:grpSp>
        <p:nvGrpSpPr>
          <p:cNvPr id="4" name="Group 4"/>
          <p:cNvGrpSpPr/>
          <p:nvPr/>
        </p:nvGrpSpPr>
        <p:grpSpPr>
          <a:xfrm rot="5400000">
            <a:off x="8077911" y="372296"/>
            <a:ext cx="1689100" cy="18731078"/>
            <a:chOff x="0" y="0"/>
            <a:chExt cx="444866" cy="4933288"/>
          </a:xfrm>
        </p:grpSpPr>
        <p:sp>
          <p:nvSpPr>
            <p:cNvPr id="5" name="Freeform 5"/>
            <p:cNvSpPr/>
            <p:nvPr/>
          </p:nvSpPr>
          <p:spPr>
            <a:xfrm>
              <a:off x="0" y="0"/>
              <a:ext cx="444866" cy="4933288"/>
            </a:xfrm>
            <a:custGeom>
              <a:avLst/>
              <a:gdLst/>
              <a:ahLst/>
              <a:cxnLst/>
              <a:rect l="l" t="t" r="r" b="b"/>
              <a:pathLst>
                <a:path w="444866" h="4933288">
                  <a:moveTo>
                    <a:pt x="0" y="0"/>
                  </a:moveTo>
                  <a:lnTo>
                    <a:pt x="444866" y="0"/>
                  </a:lnTo>
                  <a:lnTo>
                    <a:pt x="444866" y="4933288"/>
                  </a:lnTo>
                  <a:lnTo>
                    <a:pt x="0" y="4933288"/>
                  </a:lnTo>
                  <a:close/>
                </a:path>
              </a:pathLst>
            </a:custGeom>
            <a:solidFill>
              <a:srgbClr val="A385A3"/>
            </a:solidFill>
          </p:spPr>
        </p:sp>
        <p:sp>
          <p:nvSpPr>
            <p:cNvPr id="6" name="TextBox 6"/>
            <p:cNvSpPr txBox="1"/>
            <p:nvPr/>
          </p:nvSpPr>
          <p:spPr>
            <a:xfrm>
              <a:off x="0" y="-57150"/>
              <a:ext cx="444866" cy="4990438"/>
            </a:xfrm>
            <a:prstGeom prst="rect">
              <a:avLst/>
            </a:prstGeom>
          </p:spPr>
          <p:txBody>
            <a:bodyPr lIns="50800" tIns="50800" rIns="50800" bIns="50800" rtlCol="0" anchor="ctr"/>
            <a:lstStyle/>
            <a:p>
              <a:pPr algn="ctr">
                <a:lnSpc>
                  <a:spcPts val="3150"/>
                </a:lnSpc>
              </a:pPr>
              <a:endParaRPr/>
            </a:p>
          </p:txBody>
        </p:sp>
      </p:grpSp>
      <p:grpSp>
        <p:nvGrpSpPr>
          <p:cNvPr id="7" name="Group 7"/>
          <p:cNvGrpSpPr/>
          <p:nvPr/>
        </p:nvGrpSpPr>
        <p:grpSpPr>
          <a:xfrm>
            <a:off x="16751300" y="8893285"/>
            <a:ext cx="2210021" cy="1689100"/>
            <a:chOff x="0" y="0"/>
            <a:chExt cx="582063" cy="444866"/>
          </a:xfrm>
        </p:grpSpPr>
        <p:sp>
          <p:nvSpPr>
            <p:cNvPr id="8" name="Freeform 8"/>
            <p:cNvSpPr/>
            <p:nvPr/>
          </p:nvSpPr>
          <p:spPr>
            <a:xfrm>
              <a:off x="0" y="0"/>
              <a:ext cx="582063" cy="444866"/>
            </a:xfrm>
            <a:custGeom>
              <a:avLst/>
              <a:gdLst/>
              <a:ahLst/>
              <a:cxnLst/>
              <a:rect l="l" t="t" r="r" b="b"/>
              <a:pathLst>
                <a:path w="582063" h="444866">
                  <a:moveTo>
                    <a:pt x="0" y="0"/>
                  </a:moveTo>
                  <a:lnTo>
                    <a:pt x="582063" y="0"/>
                  </a:lnTo>
                  <a:lnTo>
                    <a:pt x="582063" y="444866"/>
                  </a:lnTo>
                  <a:lnTo>
                    <a:pt x="0" y="444866"/>
                  </a:lnTo>
                  <a:close/>
                </a:path>
              </a:pathLst>
            </a:custGeom>
            <a:solidFill>
              <a:srgbClr val="CCADCC"/>
            </a:solidFill>
          </p:spPr>
        </p:sp>
        <p:sp>
          <p:nvSpPr>
            <p:cNvPr id="9" name="TextBox 9"/>
            <p:cNvSpPr txBox="1"/>
            <p:nvPr/>
          </p:nvSpPr>
          <p:spPr>
            <a:xfrm>
              <a:off x="0" y="-57150"/>
              <a:ext cx="582063" cy="502016"/>
            </a:xfrm>
            <a:prstGeom prst="rect">
              <a:avLst/>
            </a:prstGeom>
          </p:spPr>
          <p:txBody>
            <a:bodyPr lIns="50800" tIns="50800" rIns="50800" bIns="50800" rtlCol="0" anchor="ctr"/>
            <a:lstStyle/>
            <a:p>
              <a:pPr algn="ctr">
                <a:lnSpc>
                  <a:spcPts val="3150"/>
                </a:lnSpc>
              </a:pPr>
              <a:endParaRPr/>
            </a:p>
          </p:txBody>
        </p:sp>
      </p:grpSp>
      <p:grpSp>
        <p:nvGrpSpPr>
          <p:cNvPr id="10" name="Group 10"/>
          <p:cNvGrpSpPr/>
          <p:nvPr/>
        </p:nvGrpSpPr>
        <p:grpSpPr>
          <a:xfrm rot="-5400000">
            <a:off x="8934529" y="-9181389"/>
            <a:ext cx="1689100" cy="19558158"/>
            <a:chOff x="0" y="0"/>
            <a:chExt cx="444866" cy="5151120"/>
          </a:xfrm>
        </p:grpSpPr>
        <p:sp>
          <p:nvSpPr>
            <p:cNvPr id="11" name="Freeform 11"/>
            <p:cNvSpPr/>
            <p:nvPr/>
          </p:nvSpPr>
          <p:spPr>
            <a:xfrm>
              <a:off x="0" y="0"/>
              <a:ext cx="444866" cy="5151120"/>
            </a:xfrm>
            <a:custGeom>
              <a:avLst/>
              <a:gdLst/>
              <a:ahLst/>
              <a:cxnLst/>
              <a:rect l="l" t="t" r="r" b="b"/>
              <a:pathLst>
                <a:path w="444866" h="5151120">
                  <a:moveTo>
                    <a:pt x="0" y="0"/>
                  </a:moveTo>
                  <a:lnTo>
                    <a:pt x="444866" y="0"/>
                  </a:lnTo>
                  <a:lnTo>
                    <a:pt x="444866" y="5151120"/>
                  </a:lnTo>
                  <a:lnTo>
                    <a:pt x="0" y="5151120"/>
                  </a:lnTo>
                  <a:close/>
                </a:path>
              </a:pathLst>
            </a:custGeom>
            <a:solidFill>
              <a:srgbClr val="FAD1B4"/>
            </a:solidFill>
          </p:spPr>
        </p:sp>
        <p:sp>
          <p:nvSpPr>
            <p:cNvPr id="12" name="TextBox 12"/>
            <p:cNvSpPr txBox="1"/>
            <p:nvPr/>
          </p:nvSpPr>
          <p:spPr>
            <a:xfrm>
              <a:off x="0" y="-57150"/>
              <a:ext cx="444866" cy="5208270"/>
            </a:xfrm>
            <a:prstGeom prst="rect">
              <a:avLst/>
            </a:prstGeom>
          </p:spPr>
          <p:txBody>
            <a:bodyPr lIns="50800" tIns="50800" rIns="50800" bIns="50800" rtlCol="0" anchor="ctr"/>
            <a:lstStyle/>
            <a:p>
              <a:pPr algn="ctr">
                <a:lnSpc>
                  <a:spcPts val="3150"/>
                </a:lnSpc>
              </a:pPr>
              <a:endParaRPr/>
            </a:p>
          </p:txBody>
        </p:sp>
      </p:grpSp>
      <p:grpSp>
        <p:nvGrpSpPr>
          <p:cNvPr id="13" name="Group 13"/>
          <p:cNvGrpSpPr/>
          <p:nvPr/>
        </p:nvGrpSpPr>
        <p:grpSpPr>
          <a:xfrm rot="-10800000">
            <a:off x="-939168" y="-246860"/>
            <a:ext cx="2475868" cy="1689100"/>
            <a:chOff x="0" y="0"/>
            <a:chExt cx="652080" cy="444866"/>
          </a:xfrm>
        </p:grpSpPr>
        <p:sp>
          <p:nvSpPr>
            <p:cNvPr id="14" name="Freeform 14"/>
            <p:cNvSpPr/>
            <p:nvPr/>
          </p:nvSpPr>
          <p:spPr>
            <a:xfrm>
              <a:off x="0" y="0"/>
              <a:ext cx="652080" cy="444866"/>
            </a:xfrm>
            <a:custGeom>
              <a:avLst/>
              <a:gdLst/>
              <a:ahLst/>
              <a:cxnLst/>
              <a:rect l="l" t="t" r="r" b="b"/>
              <a:pathLst>
                <a:path w="652080" h="444866">
                  <a:moveTo>
                    <a:pt x="0" y="0"/>
                  </a:moveTo>
                  <a:lnTo>
                    <a:pt x="652080" y="0"/>
                  </a:lnTo>
                  <a:lnTo>
                    <a:pt x="652080" y="444866"/>
                  </a:lnTo>
                  <a:lnTo>
                    <a:pt x="0" y="444866"/>
                  </a:lnTo>
                  <a:close/>
                </a:path>
              </a:pathLst>
            </a:custGeom>
            <a:solidFill>
              <a:srgbClr val="F8E2D3"/>
            </a:solidFill>
          </p:spPr>
        </p:sp>
        <p:sp>
          <p:nvSpPr>
            <p:cNvPr id="15" name="TextBox 15"/>
            <p:cNvSpPr txBox="1"/>
            <p:nvPr/>
          </p:nvSpPr>
          <p:spPr>
            <a:xfrm>
              <a:off x="0" y="-57150"/>
              <a:ext cx="652080" cy="502016"/>
            </a:xfrm>
            <a:prstGeom prst="rect">
              <a:avLst/>
            </a:prstGeom>
          </p:spPr>
          <p:txBody>
            <a:bodyPr lIns="50800" tIns="50800" rIns="50800" bIns="50800" rtlCol="0" anchor="ctr"/>
            <a:lstStyle/>
            <a:p>
              <a:pPr algn="ctr">
                <a:lnSpc>
                  <a:spcPts val="3150"/>
                </a:lnSpc>
              </a:pPr>
              <a:endParaRPr/>
            </a:p>
          </p:txBody>
        </p:sp>
      </p:grpSp>
    </p:spTree>
    <p:extLst>
      <p:ext uri="{BB962C8B-B14F-4D97-AF65-F5344CB8AC3E}">
        <p14:creationId xmlns:p14="http://schemas.microsoft.com/office/powerpoint/2010/main" val="3864805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sp>
        <p:nvSpPr>
          <p:cNvPr id="2" name="TextBox 2"/>
          <p:cNvSpPr txBox="1"/>
          <p:nvPr/>
        </p:nvSpPr>
        <p:spPr>
          <a:xfrm>
            <a:off x="1536700" y="3493654"/>
            <a:ext cx="14950611" cy="4411464"/>
          </a:xfrm>
          <a:prstGeom prst="rect">
            <a:avLst/>
          </a:prstGeom>
        </p:spPr>
        <p:txBody>
          <a:bodyPr lIns="0" tIns="0" rIns="0" bIns="0" rtlCol="0" anchor="t">
            <a:spAutoFit/>
          </a:bodyPr>
          <a:lstStyle/>
          <a:p>
            <a:pPr marL="670472" lvl="1" indent="-335236">
              <a:lnSpc>
                <a:spcPts val="4347"/>
              </a:lnSpc>
              <a:spcBef>
                <a:spcPct val="0"/>
              </a:spcBef>
              <a:buFont typeface="Arial"/>
              <a:buChar char="•"/>
            </a:pPr>
            <a:r>
              <a:rPr lang="en-US" sz="3600" dirty="0">
                <a:solidFill>
                  <a:srgbClr val="231F20"/>
                </a:solidFill>
                <a:latin typeface="Arial" pitchFamily="34" charset="0"/>
                <a:ea typeface="Noticia Text"/>
                <a:cs typeface="Arial" pitchFamily="34" charset="0"/>
                <a:sym typeface="Noticia Text"/>
              </a:rPr>
              <a:t>According to idealism human beings are endowed with higher intellectual abilities and can </a:t>
            </a:r>
            <a:r>
              <a:rPr lang="en-US" sz="3600" dirty="0" err="1">
                <a:solidFill>
                  <a:srgbClr val="231F20"/>
                </a:solidFill>
                <a:latin typeface="Arial" pitchFamily="34" charset="0"/>
                <a:ea typeface="Noticia Text"/>
                <a:cs typeface="Arial" pitchFamily="34" charset="0"/>
                <a:sym typeface="Noticia Text"/>
              </a:rPr>
              <a:t>mould</a:t>
            </a:r>
            <a:r>
              <a:rPr lang="en-US" sz="3600" dirty="0">
                <a:solidFill>
                  <a:srgbClr val="231F20"/>
                </a:solidFill>
                <a:latin typeface="Arial" pitchFamily="34" charset="0"/>
                <a:ea typeface="Noticia Text"/>
                <a:cs typeface="Arial" pitchFamily="34" charset="0"/>
                <a:sym typeface="Noticia Text"/>
              </a:rPr>
              <a:t> and modify the surrounding and circumstances to meet their needs and requirements</a:t>
            </a:r>
            <a:r>
              <a:rPr lang="en-US" sz="3600" dirty="0" smtClean="0">
                <a:solidFill>
                  <a:srgbClr val="231F20"/>
                </a:solidFill>
                <a:latin typeface="Arial" pitchFamily="34" charset="0"/>
                <a:ea typeface="Noticia Text"/>
                <a:cs typeface="Arial" pitchFamily="34" charset="0"/>
                <a:sym typeface="Noticia Text"/>
              </a:rPr>
              <a:t>.</a:t>
            </a:r>
          </a:p>
          <a:p>
            <a:pPr marL="670472" lvl="1" indent="-335236">
              <a:lnSpc>
                <a:spcPts val="4347"/>
              </a:lnSpc>
              <a:spcBef>
                <a:spcPct val="0"/>
              </a:spcBef>
              <a:buFont typeface="Arial"/>
              <a:buChar char="•"/>
            </a:pPr>
            <a:endParaRPr lang="en-US" sz="3600" dirty="0">
              <a:solidFill>
                <a:srgbClr val="231F20"/>
              </a:solidFill>
              <a:latin typeface="Arial" pitchFamily="34" charset="0"/>
              <a:ea typeface="Noticia Text"/>
              <a:cs typeface="Arial" pitchFamily="34" charset="0"/>
              <a:sym typeface="Noticia Text"/>
            </a:endParaRPr>
          </a:p>
          <a:p>
            <a:pPr marL="670472" lvl="1" indent="-335236">
              <a:lnSpc>
                <a:spcPts val="4347"/>
              </a:lnSpc>
              <a:spcBef>
                <a:spcPct val="0"/>
              </a:spcBef>
              <a:buFont typeface="Arial"/>
              <a:buChar char="•"/>
            </a:pPr>
            <a:r>
              <a:rPr lang="en-US" sz="3600" dirty="0" smtClean="0">
                <a:solidFill>
                  <a:srgbClr val="231F20"/>
                </a:solidFill>
                <a:latin typeface="Arial" pitchFamily="34" charset="0"/>
                <a:ea typeface="Noticia Text"/>
                <a:cs typeface="Arial" pitchFamily="34" charset="0"/>
                <a:sym typeface="Noticia Text"/>
              </a:rPr>
              <a:t> </a:t>
            </a:r>
            <a:r>
              <a:rPr lang="en-US" sz="3600" dirty="0">
                <a:solidFill>
                  <a:srgbClr val="231F20"/>
                </a:solidFill>
                <a:latin typeface="Arial" pitchFamily="34" charset="0"/>
                <a:ea typeface="Noticia Text"/>
                <a:cs typeface="Arial" pitchFamily="34" charset="0"/>
                <a:sym typeface="Noticia Text"/>
              </a:rPr>
              <a:t>The modern technological and scientific development is the result of man's mental exercise. Besides man has created cultural and religious environment by his mental exercises, for the welfare of humanity as well as his own good. </a:t>
            </a:r>
            <a:endParaRPr lang="en-US" sz="3600" u="none" dirty="0" smtClean="0">
              <a:solidFill>
                <a:srgbClr val="231F20"/>
              </a:solidFill>
              <a:latin typeface="Arial" pitchFamily="34" charset="0"/>
              <a:ea typeface="Noticia Text"/>
              <a:cs typeface="Arial" pitchFamily="34" charset="0"/>
              <a:sym typeface="Noticia Text"/>
            </a:endParaRPr>
          </a:p>
        </p:txBody>
      </p:sp>
      <p:sp>
        <p:nvSpPr>
          <p:cNvPr id="3" name="TextBox 3"/>
          <p:cNvSpPr txBox="1"/>
          <p:nvPr/>
        </p:nvSpPr>
        <p:spPr>
          <a:xfrm>
            <a:off x="1028700" y="1956178"/>
            <a:ext cx="8879339" cy="1333122"/>
          </a:xfrm>
          <a:prstGeom prst="rect">
            <a:avLst/>
          </a:prstGeom>
        </p:spPr>
        <p:txBody>
          <a:bodyPr lIns="0" tIns="0" rIns="0" bIns="0" rtlCol="0" anchor="t">
            <a:spAutoFit/>
          </a:bodyPr>
          <a:lstStyle/>
          <a:p>
            <a:pPr marL="0" lvl="0" indent="0" algn="l">
              <a:lnSpc>
                <a:spcPts val="9847"/>
              </a:lnSpc>
              <a:spcBef>
                <a:spcPct val="0"/>
              </a:spcBef>
            </a:pPr>
            <a:r>
              <a:rPr lang="en-US" sz="10152" b="1" dirty="0" smtClean="0">
                <a:solidFill>
                  <a:srgbClr val="231F20"/>
                </a:solidFill>
                <a:latin typeface="Eczar Medium"/>
                <a:ea typeface="Eczar Medium"/>
                <a:cs typeface="Eczar Medium"/>
                <a:sym typeface="Eczar Medium"/>
              </a:rPr>
              <a:t>Idealism </a:t>
            </a:r>
            <a:endParaRPr lang="en-US" sz="10152" b="1" u="none" dirty="0">
              <a:solidFill>
                <a:srgbClr val="231F20"/>
              </a:solidFill>
              <a:latin typeface="Eczar Medium"/>
              <a:ea typeface="Eczar Medium"/>
              <a:cs typeface="Eczar Medium"/>
              <a:sym typeface="Eczar Medium"/>
            </a:endParaRPr>
          </a:p>
        </p:txBody>
      </p:sp>
      <p:grpSp>
        <p:nvGrpSpPr>
          <p:cNvPr id="4" name="Group 4"/>
          <p:cNvGrpSpPr/>
          <p:nvPr/>
        </p:nvGrpSpPr>
        <p:grpSpPr>
          <a:xfrm rot="5400000">
            <a:off x="8077911" y="372296"/>
            <a:ext cx="1689100" cy="18731078"/>
            <a:chOff x="0" y="0"/>
            <a:chExt cx="444866" cy="4933288"/>
          </a:xfrm>
        </p:grpSpPr>
        <p:sp>
          <p:nvSpPr>
            <p:cNvPr id="5" name="Freeform 5"/>
            <p:cNvSpPr/>
            <p:nvPr/>
          </p:nvSpPr>
          <p:spPr>
            <a:xfrm>
              <a:off x="0" y="0"/>
              <a:ext cx="444866" cy="4933288"/>
            </a:xfrm>
            <a:custGeom>
              <a:avLst/>
              <a:gdLst/>
              <a:ahLst/>
              <a:cxnLst/>
              <a:rect l="l" t="t" r="r" b="b"/>
              <a:pathLst>
                <a:path w="444866" h="4933288">
                  <a:moveTo>
                    <a:pt x="0" y="0"/>
                  </a:moveTo>
                  <a:lnTo>
                    <a:pt x="444866" y="0"/>
                  </a:lnTo>
                  <a:lnTo>
                    <a:pt x="444866" y="4933288"/>
                  </a:lnTo>
                  <a:lnTo>
                    <a:pt x="0" y="4933288"/>
                  </a:lnTo>
                  <a:close/>
                </a:path>
              </a:pathLst>
            </a:custGeom>
            <a:solidFill>
              <a:srgbClr val="A385A3"/>
            </a:solidFill>
          </p:spPr>
        </p:sp>
        <p:sp>
          <p:nvSpPr>
            <p:cNvPr id="6" name="TextBox 6"/>
            <p:cNvSpPr txBox="1"/>
            <p:nvPr/>
          </p:nvSpPr>
          <p:spPr>
            <a:xfrm>
              <a:off x="0" y="-57150"/>
              <a:ext cx="444866" cy="4990438"/>
            </a:xfrm>
            <a:prstGeom prst="rect">
              <a:avLst/>
            </a:prstGeom>
          </p:spPr>
          <p:txBody>
            <a:bodyPr lIns="50800" tIns="50800" rIns="50800" bIns="50800" rtlCol="0" anchor="ctr"/>
            <a:lstStyle/>
            <a:p>
              <a:pPr algn="ctr">
                <a:lnSpc>
                  <a:spcPts val="3150"/>
                </a:lnSpc>
              </a:pPr>
              <a:endParaRPr/>
            </a:p>
          </p:txBody>
        </p:sp>
      </p:grpSp>
      <p:grpSp>
        <p:nvGrpSpPr>
          <p:cNvPr id="7" name="Group 7"/>
          <p:cNvGrpSpPr/>
          <p:nvPr/>
        </p:nvGrpSpPr>
        <p:grpSpPr>
          <a:xfrm>
            <a:off x="16751300" y="8893285"/>
            <a:ext cx="2210021" cy="1689100"/>
            <a:chOff x="0" y="0"/>
            <a:chExt cx="582063" cy="444866"/>
          </a:xfrm>
        </p:grpSpPr>
        <p:sp>
          <p:nvSpPr>
            <p:cNvPr id="8" name="Freeform 8"/>
            <p:cNvSpPr/>
            <p:nvPr/>
          </p:nvSpPr>
          <p:spPr>
            <a:xfrm>
              <a:off x="0" y="0"/>
              <a:ext cx="582063" cy="444866"/>
            </a:xfrm>
            <a:custGeom>
              <a:avLst/>
              <a:gdLst/>
              <a:ahLst/>
              <a:cxnLst/>
              <a:rect l="l" t="t" r="r" b="b"/>
              <a:pathLst>
                <a:path w="582063" h="444866">
                  <a:moveTo>
                    <a:pt x="0" y="0"/>
                  </a:moveTo>
                  <a:lnTo>
                    <a:pt x="582063" y="0"/>
                  </a:lnTo>
                  <a:lnTo>
                    <a:pt x="582063" y="444866"/>
                  </a:lnTo>
                  <a:lnTo>
                    <a:pt x="0" y="444866"/>
                  </a:lnTo>
                  <a:close/>
                </a:path>
              </a:pathLst>
            </a:custGeom>
            <a:solidFill>
              <a:srgbClr val="CCADCC"/>
            </a:solidFill>
          </p:spPr>
        </p:sp>
        <p:sp>
          <p:nvSpPr>
            <p:cNvPr id="9" name="TextBox 9"/>
            <p:cNvSpPr txBox="1"/>
            <p:nvPr/>
          </p:nvSpPr>
          <p:spPr>
            <a:xfrm>
              <a:off x="0" y="-57150"/>
              <a:ext cx="582063" cy="502016"/>
            </a:xfrm>
            <a:prstGeom prst="rect">
              <a:avLst/>
            </a:prstGeom>
          </p:spPr>
          <p:txBody>
            <a:bodyPr lIns="50800" tIns="50800" rIns="50800" bIns="50800" rtlCol="0" anchor="ctr"/>
            <a:lstStyle/>
            <a:p>
              <a:pPr algn="ctr">
                <a:lnSpc>
                  <a:spcPts val="3150"/>
                </a:lnSpc>
              </a:pPr>
              <a:endParaRPr/>
            </a:p>
          </p:txBody>
        </p:sp>
      </p:grpSp>
      <p:grpSp>
        <p:nvGrpSpPr>
          <p:cNvPr id="10" name="Group 10"/>
          <p:cNvGrpSpPr/>
          <p:nvPr/>
        </p:nvGrpSpPr>
        <p:grpSpPr>
          <a:xfrm rot="-5400000">
            <a:off x="8934529" y="-9181389"/>
            <a:ext cx="1689100" cy="19558158"/>
            <a:chOff x="0" y="0"/>
            <a:chExt cx="444866" cy="5151120"/>
          </a:xfrm>
        </p:grpSpPr>
        <p:sp>
          <p:nvSpPr>
            <p:cNvPr id="11" name="Freeform 11"/>
            <p:cNvSpPr/>
            <p:nvPr/>
          </p:nvSpPr>
          <p:spPr>
            <a:xfrm>
              <a:off x="0" y="0"/>
              <a:ext cx="444866" cy="5151120"/>
            </a:xfrm>
            <a:custGeom>
              <a:avLst/>
              <a:gdLst/>
              <a:ahLst/>
              <a:cxnLst/>
              <a:rect l="l" t="t" r="r" b="b"/>
              <a:pathLst>
                <a:path w="444866" h="5151120">
                  <a:moveTo>
                    <a:pt x="0" y="0"/>
                  </a:moveTo>
                  <a:lnTo>
                    <a:pt x="444866" y="0"/>
                  </a:lnTo>
                  <a:lnTo>
                    <a:pt x="444866" y="5151120"/>
                  </a:lnTo>
                  <a:lnTo>
                    <a:pt x="0" y="5151120"/>
                  </a:lnTo>
                  <a:close/>
                </a:path>
              </a:pathLst>
            </a:custGeom>
            <a:solidFill>
              <a:srgbClr val="FAD1B4"/>
            </a:solidFill>
          </p:spPr>
        </p:sp>
        <p:sp>
          <p:nvSpPr>
            <p:cNvPr id="12" name="TextBox 12"/>
            <p:cNvSpPr txBox="1"/>
            <p:nvPr/>
          </p:nvSpPr>
          <p:spPr>
            <a:xfrm>
              <a:off x="0" y="-57150"/>
              <a:ext cx="444866" cy="5208270"/>
            </a:xfrm>
            <a:prstGeom prst="rect">
              <a:avLst/>
            </a:prstGeom>
          </p:spPr>
          <p:txBody>
            <a:bodyPr lIns="50800" tIns="50800" rIns="50800" bIns="50800" rtlCol="0" anchor="ctr"/>
            <a:lstStyle/>
            <a:p>
              <a:pPr algn="ctr">
                <a:lnSpc>
                  <a:spcPts val="3150"/>
                </a:lnSpc>
              </a:pPr>
              <a:endParaRPr/>
            </a:p>
          </p:txBody>
        </p:sp>
      </p:grpSp>
      <p:grpSp>
        <p:nvGrpSpPr>
          <p:cNvPr id="13" name="Group 13"/>
          <p:cNvGrpSpPr/>
          <p:nvPr/>
        </p:nvGrpSpPr>
        <p:grpSpPr>
          <a:xfrm rot="-10800000">
            <a:off x="-939168" y="-246860"/>
            <a:ext cx="2475868" cy="1689100"/>
            <a:chOff x="0" y="0"/>
            <a:chExt cx="652080" cy="444866"/>
          </a:xfrm>
        </p:grpSpPr>
        <p:sp>
          <p:nvSpPr>
            <p:cNvPr id="14" name="Freeform 14"/>
            <p:cNvSpPr/>
            <p:nvPr/>
          </p:nvSpPr>
          <p:spPr>
            <a:xfrm>
              <a:off x="0" y="0"/>
              <a:ext cx="652080" cy="444866"/>
            </a:xfrm>
            <a:custGeom>
              <a:avLst/>
              <a:gdLst/>
              <a:ahLst/>
              <a:cxnLst/>
              <a:rect l="l" t="t" r="r" b="b"/>
              <a:pathLst>
                <a:path w="652080" h="444866">
                  <a:moveTo>
                    <a:pt x="0" y="0"/>
                  </a:moveTo>
                  <a:lnTo>
                    <a:pt x="652080" y="0"/>
                  </a:lnTo>
                  <a:lnTo>
                    <a:pt x="652080" y="444866"/>
                  </a:lnTo>
                  <a:lnTo>
                    <a:pt x="0" y="444866"/>
                  </a:lnTo>
                  <a:close/>
                </a:path>
              </a:pathLst>
            </a:custGeom>
            <a:solidFill>
              <a:srgbClr val="F8E2D3"/>
            </a:solidFill>
          </p:spPr>
        </p:sp>
        <p:sp>
          <p:nvSpPr>
            <p:cNvPr id="15" name="TextBox 15"/>
            <p:cNvSpPr txBox="1"/>
            <p:nvPr/>
          </p:nvSpPr>
          <p:spPr>
            <a:xfrm>
              <a:off x="0" y="-57150"/>
              <a:ext cx="652080" cy="502016"/>
            </a:xfrm>
            <a:prstGeom prst="rect">
              <a:avLst/>
            </a:prstGeom>
          </p:spPr>
          <p:txBody>
            <a:bodyPr lIns="50800" tIns="50800" rIns="50800" bIns="50800" rtlCol="0" anchor="ctr"/>
            <a:lstStyle/>
            <a:p>
              <a:pPr algn="ctr">
                <a:lnSpc>
                  <a:spcPts val="3150"/>
                </a:lnSpc>
              </a:pPr>
              <a:endParaRPr/>
            </a:p>
          </p:txBody>
        </p:sp>
      </p:grpSp>
    </p:spTree>
    <p:extLst>
      <p:ext uri="{BB962C8B-B14F-4D97-AF65-F5344CB8AC3E}">
        <p14:creationId xmlns:p14="http://schemas.microsoft.com/office/powerpoint/2010/main" val="1218658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sp>
        <p:nvSpPr>
          <p:cNvPr id="2" name="Freeform 2"/>
          <p:cNvSpPr/>
          <p:nvPr/>
        </p:nvSpPr>
        <p:spPr>
          <a:xfrm rot="-5400000">
            <a:off x="154188" y="-4253626"/>
            <a:ext cx="15543267" cy="20724356"/>
          </a:xfrm>
          <a:custGeom>
            <a:avLst/>
            <a:gdLst/>
            <a:ahLst/>
            <a:cxnLst/>
            <a:rect l="l" t="t" r="r" b="b"/>
            <a:pathLst>
              <a:path w="15543267" h="20724356">
                <a:moveTo>
                  <a:pt x="0" y="0"/>
                </a:moveTo>
                <a:lnTo>
                  <a:pt x="15543267" y="0"/>
                </a:lnTo>
                <a:lnTo>
                  <a:pt x="15543267" y="20724356"/>
                </a:lnTo>
                <a:lnTo>
                  <a:pt x="0" y="20724356"/>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grpSp>
        <p:nvGrpSpPr>
          <p:cNvPr id="3" name="Group 3"/>
          <p:cNvGrpSpPr/>
          <p:nvPr/>
        </p:nvGrpSpPr>
        <p:grpSpPr>
          <a:xfrm>
            <a:off x="-2118145" y="2372721"/>
            <a:ext cx="20087931" cy="5946063"/>
            <a:chOff x="0" y="0"/>
            <a:chExt cx="7137594" cy="2112741"/>
          </a:xfrm>
        </p:grpSpPr>
        <p:sp>
          <p:nvSpPr>
            <p:cNvPr id="4" name="Freeform 4"/>
            <p:cNvSpPr/>
            <p:nvPr/>
          </p:nvSpPr>
          <p:spPr>
            <a:xfrm>
              <a:off x="0" y="0"/>
              <a:ext cx="7137595" cy="2112741"/>
            </a:xfrm>
            <a:custGeom>
              <a:avLst/>
              <a:gdLst/>
              <a:ahLst/>
              <a:cxnLst/>
              <a:rect l="l" t="t" r="r" b="b"/>
              <a:pathLst>
                <a:path w="7137595" h="2112741">
                  <a:moveTo>
                    <a:pt x="7708" y="0"/>
                  </a:moveTo>
                  <a:lnTo>
                    <a:pt x="7129887" y="0"/>
                  </a:lnTo>
                  <a:cubicBezTo>
                    <a:pt x="7134144" y="0"/>
                    <a:pt x="7137595" y="3451"/>
                    <a:pt x="7137595" y="7708"/>
                  </a:cubicBezTo>
                  <a:lnTo>
                    <a:pt x="7137595" y="2105033"/>
                  </a:lnTo>
                  <a:cubicBezTo>
                    <a:pt x="7137595" y="2107077"/>
                    <a:pt x="7136782" y="2109038"/>
                    <a:pt x="7135337" y="2110483"/>
                  </a:cubicBezTo>
                  <a:cubicBezTo>
                    <a:pt x="7133892" y="2111928"/>
                    <a:pt x="7131931" y="2112741"/>
                    <a:pt x="7129887" y="2112741"/>
                  </a:cubicBezTo>
                  <a:lnTo>
                    <a:pt x="7708" y="2112741"/>
                  </a:lnTo>
                  <a:cubicBezTo>
                    <a:pt x="3451" y="2112741"/>
                    <a:pt x="0" y="2109290"/>
                    <a:pt x="0" y="2105033"/>
                  </a:cubicBezTo>
                  <a:lnTo>
                    <a:pt x="0" y="7708"/>
                  </a:lnTo>
                  <a:cubicBezTo>
                    <a:pt x="0" y="5664"/>
                    <a:pt x="812" y="3703"/>
                    <a:pt x="2258" y="2258"/>
                  </a:cubicBezTo>
                  <a:cubicBezTo>
                    <a:pt x="3703" y="812"/>
                    <a:pt x="5664" y="0"/>
                    <a:pt x="7708" y="0"/>
                  </a:cubicBezTo>
                  <a:close/>
                </a:path>
              </a:pathLst>
            </a:custGeom>
            <a:solidFill>
              <a:srgbClr val="FFFBEF">
                <a:alpha val="76863"/>
              </a:srgbClr>
            </a:solidFill>
            <a:ln cap="sq">
              <a:noFill/>
              <a:prstDash val="solid"/>
              <a:miter/>
            </a:ln>
          </p:spPr>
        </p:sp>
        <p:sp>
          <p:nvSpPr>
            <p:cNvPr id="5" name="TextBox 5"/>
            <p:cNvSpPr txBox="1"/>
            <p:nvPr/>
          </p:nvSpPr>
          <p:spPr>
            <a:xfrm>
              <a:off x="0" y="-28575"/>
              <a:ext cx="7137594" cy="2141316"/>
            </a:xfrm>
            <a:prstGeom prst="rect">
              <a:avLst/>
            </a:prstGeom>
          </p:spPr>
          <p:txBody>
            <a:bodyPr lIns="30996" tIns="30996" rIns="30996" bIns="30996" rtlCol="0" anchor="ctr"/>
            <a:lstStyle/>
            <a:p>
              <a:pPr algn="ctr">
                <a:lnSpc>
                  <a:spcPts val="2228"/>
                </a:lnSpc>
              </a:pPr>
              <a:endParaRPr/>
            </a:p>
          </p:txBody>
        </p:sp>
      </p:grpSp>
      <p:grpSp>
        <p:nvGrpSpPr>
          <p:cNvPr id="6" name="Group 6"/>
          <p:cNvGrpSpPr/>
          <p:nvPr/>
        </p:nvGrpSpPr>
        <p:grpSpPr>
          <a:xfrm>
            <a:off x="-1708417" y="2530917"/>
            <a:ext cx="20486656" cy="5210424"/>
            <a:chOff x="-320837" y="-38100"/>
            <a:chExt cx="5395663" cy="1372293"/>
          </a:xfrm>
        </p:grpSpPr>
        <p:sp>
          <p:nvSpPr>
            <p:cNvPr id="7" name="Freeform 7"/>
            <p:cNvSpPr/>
            <p:nvPr/>
          </p:nvSpPr>
          <p:spPr>
            <a:xfrm>
              <a:off x="-320837" y="34218"/>
              <a:ext cx="5074826" cy="1299975"/>
            </a:xfrm>
            <a:custGeom>
              <a:avLst/>
              <a:gdLst/>
              <a:ahLst/>
              <a:cxnLst/>
              <a:rect l="l" t="t" r="r" b="b"/>
              <a:pathLst>
                <a:path w="5074826" h="1299975">
                  <a:moveTo>
                    <a:pt x="0" y="0"/>
                  </a:moveTo>
                  <a:lnTo>
                    <a:pt x="5074826" y="0"/>
                  </a:lnTo>
                  <a:lnTo>
                    <a:pt x="5074826" y="1299975"/>
                  </a:lnTo>
                  <a:lnTo>
                    <a:pt x="0" y="1299975"/>
                  </a:lnTo>
                  <a:close/>
                </a:path>
              </a:pathLst>
            </a:custGeom>
            <a:solidFill>
              <a:srgbClr val="E6EEF1"/>
            </a:solidFill>
          </p:spPr>
        </p:sp>
        <p:sp>
          <p:nvSpPr>
            <p:cNvPr id="8" name="TextBox 8"/>
            <p:cNvSpPr txBox="1"/>
            <p:nvPr/>
          </p:nvSpPr>
          <p:spPr>
            <a:xfrm>
              <a:off x="0" y="-38100"/>
              <a:ext cx="5074826" cy="1338076"/>
            </a:xfrm>
            <a:prstGeom prst="rect">
              <a:avLst/>
            </a:prstGeom>
          </p:spPr>
          <p:txBody>
            <a:bodyPr lIns="50800" tIns="50800" rIns="50800" bIns="50800" rtlCol="0" anchor="ctr"/>
            <a:lstStyle/>
            <a:p>
              <a:pPr algn="ctr">
                <a:lnSpc>
                  <a:spcPts val="2659"/>
                </a:lnSpc>
                <a:spcBef>
                  <a:spcPct val="0"/>
                </a:spcBef>
              </a:pPr>
              <a:endParaRPr/>
            </a:p>
          </p:txBody>
        </p:sp>
      </p:grpSp>
      <p:grpSp>
        <p:nvGrpSpPr>
          <p:cNvPr id="9" name="Group 9"/>
          <p:cNvGrpSpPr/>
          <p:nvPr/>
        </p:nvGrpSpPr>
        <p:grpSpPr>
          <a:xfrm>
            <a:off x="-1708417" y="3246467"/>
            <a:ext cx="19268478" cy="4198569"/>
            <a:chOff x="0" y="0"/>
            <a:chExt cx="5074826" cy="1105796"/>
          </a:xfrm>
        </p:grpSpPr>
        <p:sp>
          <p:nvSpPr>
            <p:cNvPr id="10" name="Freeform 10"/>
            <p:cNvSpPr/>
            <p:nvPr/>
          </p:nvSpPr>
          <p:spPr>
            <a:xfrm>
              <a:off x="0" y="0"/>
              <a:ext cx="5074826" cy="1105796"/>
            </a:xfrm>
            <a:custGeom>
              <a:avLst/>
              <a:gdLst/>
              <a:ahLst/>
              <a:cxnLst/>
              <a:rect l="l" t="t" r="r" b="b"/>
              <a:pathLst>
                <a:path w="5074826" h="1105796">
                  <a:moveTo>
                    <a:pt x="0" y="0"/>
                  </a:moveTo>
                  <a:lnTo>
                    <a:pt x="5074826" y="0"/>
                  </a:lnTo>
                  <a:lnTo>
                    <a:pt x="5074826" y="1105796"/>
                  </a:lnTo>
                  <a:lnTo>
                    <a:pt x="0" y="1105796"/>
                  </a:lnTo>
                  <a:close/>
                </a:path>
              </a:pathLst>
            </a:custGeom>
            <a:solidFill>
              <a:srgbClr val="FFFBEF"/>
            </a:solidFill>
          </p:spPr>
        </p:sp>
        <p:sp>
          <p:nvSpPr>
            <p:cNvPr id="11" name="TextBox 11"/>
            <p:cNvSpPr txBox="1"/>
            <p:nvPr/>
          </p:nvSpPr>
          <p:spPr>
            <a:xfrm>
              <a:off x="0" y="-38100"/>
              <a:ext cx="5074826" cy="1143896"/>
            </a:xfrm>
            <a:prstGeom prst="rect">
              <a:avLst/>
            </a:prstGeom>
          </p:spPr>
          <p:txBody>
            <a:bodyPr lIns="50800" tIns="50800" rIns="50800" bIns="50800" rtlCol="0" anchor="ctr"/>
            <a:lstStyle/>
            <a:p>
              <a:pPr algn="ctr">
                <a:lnSpc>
                  <a:spcPts val="2659"/>
                </a:lnSpc>
                <a:spcBef>
                  <a:spcPct val="0"/>
                </a:spcBef>
              </a:pPr>
              <a:endParaRPr/>
            </a:p>
          </p:txBody>
        </p:sp>
      </p:grpSp>
      <p:sp>
        <p:nvSpPr>
          <p:cNvPr id="12" name="TextBox 12"/>
          <p:cNvSpPr txBox="1"/>
          <p:nvPr/>
        </p:nvSpPr>
        <p:spPr>
          <a:xfrm>
            <a:off x="3003057" y="4245143"/>
            <a:ext cx="12398728" cy="3576107"/>
          </a:xfrm>
          <a:prstGeom prst="rect">
            <a:avLst/>
          </a:prstGeom>
        </p:spPr>
        <p:txBody>
          <a:bodyPr lIns="0" tIns="0" rIns="0" bIns="0" rtlCol="0" anchor="t">
            <a:spAutoFit/>
          </a:bodyPr>
          <a:lstStyle/>
          <a:p>
            <a:pPr marL="0" lvl="0" indent="0" algn="ctr">
              <a:lnSpc>
                <a:spcPts val="13621"/>
              </a:lnSpc>
            </a:pPr>
            <a:r>
              <a:rPr lang="en-US" sz="13621" b="1" dirty="0" smtClean="0">
                <a:solidFill>
                  <a:srgbClr val="231F20"/>
                </a:solidFill>
                <a:latin typeface="Eczar Semi-Bold"/>
                <a:ea typeface="Eczar Semi-Bold"/>
                <a:cs typeface="Eczar Semi-Bold"/>
                <a:sym typeface="Eczar Semi-Bold"/>
              </a:rPr>
              <a:t>Definitions Of Idealism </a:t>
            </a:r>
            <a:endParaRPr lang="en-US" sz="13621" b="1" dirty="0">
              <a:solidFill>
                <a:srgbClr val="231F20"/>
              </a:solidFill>
              <a:latin typeface="Eczar Semi-Bold"/>
              <a:ea typeface="Eczar Semi-Bold"/>
              <a:cs typeface="Eczar Semi-Bold"/>
              <a:sym typeface="Eczar Semi-Bo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CCADCC">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7" name="TextBox 2"/>
          <p:cNvSpPr txBox="1"/>
          <p:nvPr/>
        </p:nvSpPr>
        <p:spPr>
          <a:xfrm>
            <a:off x="1536700" y="3493654"/>
            <a:ext cx="14950611" cy="4411464"/>
          </a:xfrm>
          <a:prstGeom prst="rect">
            <a:avLst/>
          </a:prstGeom>
        </p:spPr>
        <p:txBody>
          <a:bodyPr lIns="0" tIns="0" rIns="0" bIns="0" rtlCol="0" anchor="t">
            <a:spAutoFit/>
          </a:bodyPr>
          <a:lstStyle/>
          <a:p>
            <a:pPr marL="670472" lvl="1" indent="-335236">
              <a:lnSpc>
                <a:spcPts val="4347"/>
              </a:lnSpc>
              <a:spcBef>
                <a:spcPct val="0"/>
              </a:spcBef>
              <a:buFont typeface="Arial"/>
              <a:buChar char="•"/>
            </a:pPr>
            <a:r>
              <a:rPr lang="en-US" sz="3600" b="1" dirty="0">
                <a:solidFill>
                  <a:srgbClr val="C00000"/>
                </a:solidFill>
                <a:latin typeface="Arial" pitchFamily="34" charset="0"/>
                <a:ea typeface="Noticia Text"/>
                <a:cs typeface="Arial" pitchFamily="34" charset="0"/>
                <a:sym typeface="Noticia Text"/>
              </a:rPr>
              <a:t>According to Ross, </a:t>
            </a:r>
            <a:r>
              <a:rPr lang="en-US" sz="3600" dirty="0">
                <a:solidFill>
                  <a:srgbClr val="231F20"/>
                </a:solidFill>
                <a:latin typeface="Arial" pitchFamily="34" charset="0"/>
                <a:ea typeface="Noticia Text"/>
                <a:cs typeface="Arial" pitchFamily="34" charset="0"/>
                <a:sym typeface="Noticia Text"/>
              </a:rPr>
              <a:t>"Idealistic philosophy takes many and varied forms, but the postulate underlying all this is that mind or spirit is the essential world stuff, that the true reality is of a mental character</a:t>
            </a:r>
            <a:r>
              <a:rPr lang="en-US" sz="3600" dirty="0" smtClean="0">
                <a:solidFill>
                  <a:srgbClr val="231F20"/>
                </a:solidFill>
                <a:latin typeface="Arial" pitchFamily="34" charset="0"/>
                <a:ea typeface="Noticia Text"/>
                <a:cs typeface="Arial" pitchFamily="34" charset="0"/>
                <a:sym typeface="Noticia Text"/>
              </a:rPr>
              <a:t>.</a:t>
            </a:r>
          </a:p>
          <a:p>
            <a:pPr marL="670472" lvl="1" indent="-335236">
              <a:lnSpc>
                <a:spcPts val="4347"/>
              </a:lnSpc>
              <a:spcBef>
                <a:spcPct val="0"/>
              </a:spcBef>
              <a:buFont typeface="Arial"/>
              <a:buChar char="•"/>
            </a:pPr>
            <a:endParaRPr lang="en-US" sz="3600" dirty="0">
              <a:solidFill>
                <a:srgbClr val="231F20"/>
              </a:solidFill>
              <a:latin typeface="Arial" pitchFamily="34" charset="0"/>
              <a:ea typeface="Noticia Text"/>
              <a:cs typeface="Arial" pitchFamily="34" charset="0"/>
              <a:sym typeface="Noticia Text"/>
            </a:endParaRPr>
          </a:p>
          <a:p>
            <a:pPr marL="670472" lvl="1" indent="-335236">
              <a:lnSpc>
                <a:spcPts val="4347"/>
              </a:lnSpc>
              <a:spcBef>
                <a:spcPct val="0"/>
              </a:spcBef>
              <a:buFont typeface="Arial"/>
              <a:buChar char="•"/>
            </a:pPr>
            <a:r>
              <a:rPr lang="en-US" sz="3600" b="1" dirty="0">
                <a:solidFill>
                  <a:srgbClr val="C00000"/>
                </a:solidFill>
                <a:latin typeface="Arial" pitchFamily="34" charset="0"/>
                <a:ea typeface="Noticia Text"/>
                <a:cs typeface="Arial" pitchFamily="34" charset="0"/>
                <a:sym typeface="Noticia Text"/>
              </a:rPr>
              <a:t>In the opinion of D.N. </a:t>
            </a:r>
            <a:r>
              <a:rPr lang="en-US" sz="3600" b="1" dirty="0" err="1">
                <a:solidFill>
                  <a:srgbClr val="C00000"/>
                </a:solidFill>
                <a:latin typeface="Arial" pitchFamily="34" charset="0"/>
                <a:ea typeface="Noticia Text"/>
                <a:cs typeface="Arial" pitchFamily="34" charset="0"/>
                <a:sym typeface="Noticia Text"/>
              </a:rPr>
              <a:t>Dutta</a:t>
            </a:r>
            <a:r>
              <a:rPr lang="en-US" sz="3600" b="1" dirty="0">
                <a:solidFill>
                  <a:srgbClr val="C00000"/>
                </a:solidFill>
                <a:latin typeface="Arial" pitchFamily="34" charset="0"/>
                <a:ea typeface="Noticia Text"/>
                <a:cs typeface="Arial" pitchFamily="34" charset="0"/>
                <a:sym typeface="Noticia Text"/>
              </a:rPr>
              <a:t>, </a:t>
            </a:r>
            <a:r>
              <a:rPr lang="en-US" sz="3600" dirty="0">
                <a:solidFill>
                  <a:srgbClr val="231F20"/>
                </a:solidFill>
                <a:latin typeface="Arial" pitchFamily="34" charset="0"/>
                <a:ea typeface="Noticia Text"/>
                <a:cs typeface="Arial" pitchFamily="34" charset="0"/>
                <a:sym typeface="Noticia Text"/>
              </a:rPr>
              <a:t>"Idealism holds that ultimate reality is </a:t>
            </a:r>
            <a:r>
              <a:rPr lang="en-US" sz="3600" dirty="0" smtClean="0">
                <a:solidFill>
                  <a:srgbClr val="231F20"/>
                </a:solidFill>
                <a:latin typeface="Arial" pitchFamily="34" charset="0"/>
                <a:ea typeface="Noticia Text"/>
                <a:cs typeface="Arial" pitchFamily="34" charset="0"/>
                <a:sym typeface="Noticia Text"/>
              </a:rPr>
              <a:t>spiritualism.</a:t>
            </a:r>
          </a:p>
          <a:p>
            <a:pPr marL="670472" lvl="1" indent="-335236">
              <a:lnSpc>
                <a:spcPts val="4347"/>
              </a:lnSpc>
              <a:spcBef>
                <a:spcPct val="0"/>
              </a:spcBef>
              <a:buFont typeface="Arial"/>
              <a:buChar char="•"/>
            </a:pPr>
            <a:endParaRPr lang="en-US" sz="3600" u="none" dirty="0">
              <a:solidFill>
                <a:srgbClr val="231F20"/>
              </a:solidFill>
              <a:latin typeface="Arial" pitchFamily="34" charset="0"/>
              <a:ea typeface="Noticia Text"/>
              <a:cs typeface="Arial" pitchFamily="34" charset="0"/>
              <a:sym typeface="Noticia Text"/>
            </a:endParaRPr>
          </a:p>
          <a:p>
            <a:pPr marL="670472" lvl="1" indent="-335236">
              <a:lnSpc>
                <a:spcPts val="4347"/>
              </a:lnSpc>
              <a:spcBef>
                <a:spcPct val="0"/>
              </a:spcBef>
              <a:buFont typeface="Arial"/>
              <a:buChar char="•"/>
            </a:pPr>
            <a:endParaRPr lang="en-US" sz="3600" u="none" dirty="0" smtClean="0">
              <a:solidFill>
                <a:srgbClr val="231F20"/>
              </a:solidFill>
              <a:latin typeface="Arial" pitchFamily="34" charset="0"/>
              <a:ea typeface="Noticia Text"/>
              <a:cs typeface="Arial" pitchFamily="34" charset="0"/>
              <a:sym typeface="Noticia Tex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FAD1B4">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2216615" y="1277397"/>
            <a:ext cx="9566226" cy="461665"/>
          </a:xfrm>
          <a:prstGeom prst="rect">
            <a:avLst/>
          </a:prstGeom>
        </p:spPr>
        <p:txBody>
          <a:bodyPr wrap="square"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Principles of Idealism</a:t>
            </a:r>
            <a:endParaRPr lang="en-US" sz="7178" b="1" dirty="0">
              <a:solidFill>
                <a:srgbClr val="231F20"/>
              </a:solidFill>
              <a:latin typeface="Noticia Text Bold"/>
              <a:ea typeface="Noticia Text Bold"/>
              <a:cs typeface="Noticia Text Bold"/>
              <a:sym typeface="Noticia Text Bold"/>
            </a:endParaRPr>
          </a:p>
        </p:txBody>
      </p:sp>
      <p:sp>
        <p:nvSpPr>
          <p:cNvPr id="7" name="TextBox 2"/>
          <p:cNvSpPr txBox="1"/>
          <p:nvPr/>
        </p:nvSpPr>
        <p:spPr>
          <a:xfrm>
            <a:off x="1695286" y="2552700"/>
            <a:ext cx="14950611" cy="6065763"/>
          </a:xfrm>
          <a:prstGeom prst="rect">
            <a:avLst/>
          </a:prstGeom>
        </p:spPr>
        <p:txBody>
          <a:bodyPr lIns="0" tIns="0" rIns="0" bIns="0" rtlCol="0" anchor="t">
            <a:spAutoFit/>
          </a:bodyPr>
          <a:lstStyle/>
          <a:p>
            <a:pPr marL="906736" lvl="1" indent="-571500">
              <a:lnSpc>
                <a:spcPts val="4347"/>
              </a:lnSpc>
              <a:spcBef>
                <a:spcPct val="0"/>
              </a:spcBef>
              <a:buFont typeface="Wingdings" pitchFamily="2" charset="2"/>
              <a:buChar char="q"/>
            </a:pPr>
            <a:r>
              <a:rPr lang="en-US" sz="3600" dirty="0">
                <a:solidFill>
                  <a:srgbClr val="231F20"/>
                </a:solidFill>
                <a:latin typeface="Arial" pitchFamily="34" charset="0"/>
                <a:ea typeface="Noticia Text"/>
                <a:cs typeface="Arial" pitchFamily="34" charset="0"/>
                <a:sym typeface="Noticia Text"/>
              </a:rPr>
              <a:t>Spiritual perfection is necessary, universal &amp; </a:t>
            </a:r>
            <a:r>
              <a:rPr lang="en-US" sz="3600" dirty="0" smtClean="0">
                <a:solidFill>
                  <a:srgbClr val="231F20"/>
                </a:solidFill>
                <a:latin typeface="Arial" pitchFamily="34" charset="0"/>
                <a:ea typeface="Noticia Text"/>
                <a:cs typeface="Arial" pitchFamily="34" charset="0"/>
                <a:sym typeface="Noticia Text"/>
              </a:rPr>
              <a:t>supreme. Idealism </a:t>
            </a:r>
            <a:r>
              <a:rPr lang="en-US" sz="3600" dirty="0">
                <a:solidFill>
                  <a:srgbClr val="231F20"/>
                </a:solidFill>
                <a:latin typeface="Arial" pitchFamily="34" charset="0"/>
                <a:ea typeface="Noticia Text"/>
                <a:cs typeface="Arial" pitchFamily="34" charset="0"/>
                <a:sym typeface="Noticia Text"/>
              </a:rPr>
              <a:t>insists on to achieve </a:t>
            </a:r>
            <a:r>
              <a:rPr lang="en-US" sz="3600" dirty="0" smtClean="0">
                <a:solidFill>
                  <a:srgbClr val="231F20"/>
                </a:solidFill>
                <a:latin typeface="Arial" pitchFamily="34" charset="0"/>
                <a:ea typeface="Noticia Text"/>
                <a:cs typeface="Arial" pitchFamily="34" charset="0"/>
                <a:sym typeface="Noticia Text"/>
              </a:rPr>
              <a:t>God.</a:t>
            </a:r>
          </a:p>
          <a:p>
            <a:pPr marL="906736" lvl="1" indent="-571500">
              <a:lnSpc>
                <a:spcPts val="4347"/>
              </a:lnSpc>
              <a:spcBef>
                <a:spcPct val="0"/>
              </a:spcBef>
              <a:buFont typeface="Wingdings" pitchFamily="2" charset="2"/>
              <a:buChar char="q"/>
            </a:pPr>
            <a:endParaRPr lang="en-US" sz="3600" dirty="0">
              <a:solidFill>
                <a:srgbClr val="231F20"/>
              </a:solidFill>
              <a:latin typeface="Arial" pitchFamily="34" charset="0"/>
              <a:ea typeface="Noticia Text"/>
              <a:cs typeface="Arial" pitchFamily="34" charset="0"/>
              <a:sym typeface="Noticia Text"/>
            </a:endParaRPr>
          </a:p>
          <a:p>
            <a:pPr marL="906736" lvl="1" indent="-571500">
              <a:lnSpc>
                <a:spcPts val="4347"/>
              </a:lnSpc>
              <a:spcBef>
                <a:spcPct val="0"/>
              </a:spcBef>
              <a:buFont typeface="Wingdings" pitchFamily="2" charset="2"/>
              <a:buChar char="q"/>
            </a:pPr>
            <a:r>
              <a:rPr lang="en-US" sz="3600" dirty="0" smtClean="0">
                <a:solidFill>
                  <a:srgbClr val="231F20"/>
                </a:solidFill>
                <a:latin typeface="Arial" pitchFamily="34" charset="0"/>
                <a:ea typeface="Noticia Text"/>
                <a:cs typeface="Arial" pitchFamily="34" charset="0"/>
                <a:sym typeface="Noticia Text"/>
              </a:rPr>
              <a:t>Values </a:t>
            </a:r>
            <a:r>
              <a:rPr lang="en-US" sz="3600" dirty="0">
                <a:solidFill>
                  <a:srgbClr val="231F20"/>
                </a:solidFill>
                <a:latin typeface="Arial" pitchFamily="34" charset="0"/>
                <a:ea typeface="Noticia Text"/>
                <a:cs typeface="Arial" pitchFamily="34" charset="0"/>
                <a:sym typeface="Noticia Text"/>
              </a:rPr>
              <a:t>are pre-determined, man can't create values</a:t>
            </a:r>
            <a:r>
              <a:rPr lang="en-US" sz="3600" dirty="0" smtClean="0">
                <a:solidFill>
                  <a:srgbClr val="231F20"/>
                </a:solidFill>
                <a:latin typeface="Arial" pitchFamily="34" charset="0"/>
                <a:ea typeface="Noticia Text"/>
                <a:cs typeface="Arial" pitchFamily="34" charset="0"/>
                <a:sym typeface="Noticia Text"/>
              </a:rPr>
              <a:t>.</a:t>
            </a:r>
          </a:p>
          <a:p>
            <a:pPr marL="906736" lvl="1" indent="-571500">
              <a:lnSpc>
                <a:spcPts val="4347"/>
              </a:lnSpc>
              <a:spcBef>
                <a:spcPct val="0"/>
              </a:spcBef>
              <a:buFont typeface="Wingdings" pitchFamily="2" charset="2"/>
              <a:buChar char="q"/>
            </a:pPr>
            <a:endParaRPr lang="en-US" sz="3600" dirty="0">
              <a:solidFill>
                <a:srgbClr val="231F20"/>
              </a:solidFill>
              <a:latin typeface="Arial" pitchFamily="34" charset="0"/>
              <a:ea typeface="Noticia Text"/>
              <a:cs typeface="Arial" pitchFamily="34" charset="0"/>
              <a:sym typeface="Noticia Text"/>
            </a:endParaRPr>
          </a:p>
          <a:p>
            <a:pPr marL="906736" lvl="1" indent="-571500">
              <a:lnSpc>
                <a:spcPts val="4347"/>
              </a:lnSpc>
              <a:spcBef>
                <a:spcPct val="0"/>
              </a:spcBef>
              <a:buFont typeface="Wingdings" pitchFamily="2" charset="2"/>
              <a:buChar char="q"/>
            </a:pPr>
            <a:r>
              <a:rPr lang="en-US" sz="3600" dirty="0" smtClean="0">
                <a:solidFill>
                  <a:srgbClr val="231F20"/>
                </a:solidFill>
                <a:latin typeface="Arial" pitchFamily="34" charset="0"/>
                <a:ea typeface="Noticia Text"/>
                <a:cs typeface="Arial" pitchFamily="34" charset="0"/>
                <a:sym typeface="Noticia Text"/>
              </a:rPr>
              <a:t>Physical </a:t>
            </a:r>
            <a:r>
              <a:rPr lang="en-US" sz="3600" dirty="0">
                <a:solidFill>
                  <a:srgbClr val="231F20"/>
                </a:solidFill>
                <a:latin typeface="Arial" pitchFamily="34" charset="0"/>
                <a:ea typeface="Noticia Text"/>
                <a:cs typeface="Arial" pitchFamily="34" charset="0"/>
                <a:sym typeface="Noticia Text"/>
              </a:rPr>
              <a:t>world is destructible &amp; changeable .</a:t>
            </a:r>
            <a:endParaRPr lang="en-US" sz="3600" dirty="0" smtClean="0">
              <a:solidFill>
                <a:srgbClr val="231F20"/>
              </a:solidFill>
              <a:latin typeface="Arial" pitchFamily="34" charset="0"/>
              <a:ea typeface="Noticia Text"/>
              <a:cs typeface="Arial" pitchFamily="34" charset="0"/>
              <a:sym typeface="Noticia Text"/>
            </a:endParaRPr>
          </a:p>
          <a:p>
            <a:pPr marL="335236" lvl="1">
              <a:lnSpc>
                <a:spcPts val="4347"/>
              </a:lnSpc>
              <a:spcBef>
                <a:spcPct val="0"/>
              </a:spcBef>
            </a:pPr>
            <a:endParaRPr lang="en-US" sz="3600" dirty="0">
              <a:solidFill>
                <a:srgbClr val="231F20"/>
              </a:solidFill>
              <a:latin typeface="Arial" pitchFamily="34" charset="0"/>
              <a:ea typeface="Noticia Text"/>
              <a:cs typeface="Arial" pitchFamily="34" charset="0"/>
              <a:sym typeface="Noticia Text"/>
            </a:endParaRPr>
          </a:p>
          <a:p>
            <a:pPr marL="906736" lvl="1" indent="-571500">
              <a:lnSpc>
                <a:spcPts val="4347"/>
              </a:lnSpc>
              <a:spcBef>
                <a:spcPct val="0"/>
              </a:spcBef>
              <a:buFont typeface="Wingdings" pitchFamily="2" charset="2"/>
              <a:buChar char="q"/>
            </a:pPr>
            <a:r>
              <a:rPr lang="en-US" sz="3600" dirty="0" smtClean="0">
                <a:solidFill>
                  <a:srgbClr val="231F20"/>
                </a:solidFill>
                <a:latin typeface="Arial" pitchFamily="34" charset="0"/>
                <a:ea typeface="Noticia Text"/>
                <a:cs typeface="Arial" pitchFamily="34" charset="0"/>
                <a:sym typeface="Noticia Text"/>
              </a:rPr>
              <a:t>Every </a:t>
            </a:r>
            <a:r>
              <a:rPr lang="en-US" sz="3600" dirty="0">
                <a:solidFill>
                  <a:srgbClr val="231F20"/>
                </a:solidFill>
                <a:latin typeface="Arial" pitchFamily="34" charset="0"/>
                <a:ea typeface="Noticia Text"/>
                <a:cs typeface="Arial" pitchFamily="34" charset="0"/>
                <a:sym typeface="Noticia Text"/>
              </a:rPr>
              <a:t>person has a 'mind' or 'self" or "spirit", which is spiritual Individual mind' is the part of "Universal Mind</a:t>
            </a:r>
            <a:r>
              <a:rPr lang="en-US" sz="3600" dirty="0" smtClean="0">
                <a:solidFill>
                  <a:srgbClr val="231F20"/>
                </a:solidFill>
                <a:latin typeface="Arial" pitchFamily="34" charset="0"/>
                <a:ea typeface="Noticia Text"/>
                <a:cs typeface="Arial" pitchFamily="34" charset="0"/>
                <a:sym typeface="Noticia Text"/>
              </a:rPr>
              <a:t>".</a:t>
            </a:r>
          </a:p>
          <a:p>
            <a:pPr marL="335236" lvl="1">
              <a:lnSpc>
                <a:spcPts val="4347"/>
              </a:lnSpc>
              <a:spcBef>
                <a:spcPct val="0"/>
              </a:spcBef>
            </a:pPr>
            <a:endParaRPr lang="en-US" sz="3600" dirty="0">
              <a:solidFill>
                <a:srgbClr val="231F20"/>
              </a:solidFill>
              <a:latin typeface="Arial" pitchFamily="34" charset="0"/>
              <a:ea typeface="Noticia Text"/>
              <a:cs typeface="Arial" pitchFamily="34" charset="0"/>
              <a:sym typeface="Noticia Text"/>
            </a:endParaRPr>
          </a:p>
          <a:p>
            <a:pPr marL="670472" lvl="1" indent="-335236">
              <a:lnSpc>
                <a:spcPts val="4347"/>
              </a:lnSpc>
              <a:spcBef>
                <a:spcPct val="0"/>
              </a:spcBef>
              <a:buFont typeface="Arial"/>
              <a:buChar char="•"/>
            </a:pPr>
            <a:endParaRPr lang="en-US" sz="3600" u="none" dirty="0" smtClean="0">
              <a:solidFill>
                <a:srgbClr val="231F20"/>
              </a:solidFill>
              <a:latin typeface="Arial" pitchFamily="34" charset="0"/>
              <a:ea typeface="Noticia Text"/>
              <a:cs typeface="Arial" pitchFamily="34" charset="0"/>
              <a:sym typeface="Noticia Tex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E6EEF1">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1981200" y="1277397"/>
            <a:ext cx="13411199" cy="580608"/>
          </a:xfrm>
          <a:prstGeom prst="rect">
            <a:avLst/>
          </a:prstGeom>
        </p:spPr>
        <p:txBody>
          <a:bodyPr wrap="square"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Principles of Idealism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435510" y="2857500"/>
            <a:ext cx="15773400" cy="5606663"/>
          </a:xfrm>
          <a:prstGeom prst="rect">
            <a:avLst/>
          </a:prstGeom>
        </p:spPr>
        <p:txBody>
          <a:bodyPr wrap="square">
            <a:spAutoFit/>
          </a:bodyPr>
          <a:lstStyle/>
          <a:p>
            <a:pPr marL="906736" lvl="1" indent="-571500">
              <a:lnSpc>
                <a:spcPts val="4347"/>
              </a:lnSpc>
              <a:spcBef>
                <a:spcPct val="0"/>
              </a:spcBef>
              <a:buFont typeface="Wingdings" pitchFamily="2" charset="2"/>
              <a:buChar char="q"/>
            </a:pPr>
            <a:r>
              <a:rPr lang="en-US" sz="3600" dirty="0">
                <a:solidFill>
                  <a:srgbClr val="231F20"/>
                </a:solidFill>
                <a:latin typeface="Arial" pitchFamily="34" charset="0"/>
                <a:ea typeface="Noticia Text"/>
                <a:cs typeface="Arial" pitchFamily="34" charset="0"/>
                <a:sym typeface="Noticia Text"/>
              </a:rPr>
              <a:t>Ideas are expression of the mind &amp; they are not perishable</a:t>
            </a:r>
            <a:r>
              <a:rPr lang="en-US" sz="3600" dirty="0" smtClean="0">
                <a:solidFill>
                  <a:srgbClr val="231F20"/>
                </a:solidFill>
                <a:latin typeface="Arial" pitchFamily="34" charset="0"/>
                <a:ea typeface="Noticia Text"/>
                <a:cs typeface="Arial" pitchFamily="34" charset="0"/>
                <a:sym typeface="Noticia Text"/>
              </a:rPr>
              <a:t>.</a:t>
            </a:r>
          </a:p>
          <a:p>
            <a:pPr marL="906736" lvl="1" indent="-571500">
              <a:lnSpc>
                <a:spcPts val="4347"/>
              </a:lnSpc>
              <a:spcBef>
                <a:spcPct val="0"/>
              </a:spcBef>
              <a:buFont typeface="Wingdings" pitchFamily="2" charset="2"/>
              <a:buChar char="q"/>
            </a:pPr>
            <a:endParaRPr lang="en-US" sz="3600" dirty="0">
              <a:solidFill>
                <a:srgbClr val="231F20"/>
              </a:solidFill>
              <a:latin typeface="Arial" pitchFamily="34" charset="0"/>
              <a:ea typeface="Noticia Text"/>
              <a:cs typeface="Arial" pitchFamily="34" charset="0"/>
              <a:sym typeface="Noticia Text"/>
            </a:endParaRPr>
          </a:p>
          <a:p>
            <a:pPr marL="906736" lvl="1" indent="-571500">
              <a:lnSpc>
                <a:spcPts val="4347"/>
              </a:lnSpc>
              <a:spcBef>
                <a:spcPct val="0"/>
              </a:spcBef>
              <a:buFont typeface="Wingdings" pitchFamily="2" charset="2"/>
              <a:buChar char="q"/>
            </a:pPr>
            <a:r>
              <a:rPr lang="en-US" sz="3600" dirty="0" smtClean="0">
                <a:solidFill>
                  <a:srgbClr val="231F20"/>
                </a:solidFill>
                <a:latin typeface="Arial" pitchFamily="34" charset="0"/>
                <a:ea typeface="Noticia Text"/>
                <a:cs typeface="Arial" pitchFamily="34" charset="0"/>
                <a:sym typeface="Noticia Text"/>
              </a:rPr>
              <a:t>It </a:t>
            </a:r>
            <a:r>
              <a:rPr lang="en-US" sz="3600" dirty="0">
                <a:solidFill>
                  <a:srgbClr val="231F20"/>
                </a:solidFill>
                <a:latin typeface="Arial" pitchFamily="34" charset="0"/>
                <a:ea typeface="Noticia Text"/>
                <a:cs typeface="Arial" pitchFamily="34" charset="0"/>
                <a:sym typeface="Noticia Text"/>
              </a:rPr>
              <a:t>is a monistic </a:t>
            </a:r>
            <a:r>
              <a:rPr lang="en-US" sz="3600" dirty="0" smtClean="0">
                <a:solidFill>
                  <a:srgbClr val="231F20"/>
                </a:solidFill>
                <a:latin typeface="Arial" pitchFamily="34" charset="0"/>
                <a:ea typeface="Noticia Text"/>
                <a:cs typeface="Arial" pitchFamily="34" charset="0"/>
                <a:sym typeface="Noticia Text"/>
              </a:rPr>
              <a:t>concept (a </a:t>
            </a:r>
            <a:r>
              <a:rPr lang="en-US" sz="3600" dirty="0">
                <a:solidFill>
                  <a:srgbClr val="231F20"/>
                </a:solidFill>
                <a:latin typeface="Arial" pitchFamily="34" charset="0"/>
                <a:ea typeface="Noticia Text"/>
                <a:cs typeface="Arial" pitchFamily="34" charset="0"/>
                <a:sym typeface="Noticia Text"/>
              </a:rPr>
              <a:t>view that there is only one kind of ultimate substance</a:t>
            </a:r>
            <a:r>
              <a:rPr lang="en-US" sz="3600" dirty="0" smtClean="0">
                <a:solidFill>
                  <a:srgbClr val="231F20"/>
                </a:solidFill>
                <a:latin typeface="Arial" pitchFamily="34" charset="0"/>
                <a:ea typeface="Noticia Text"/>
                <a:cs typeface="Arial" pitchFamily="34" charset="0"/>
                <a:sym typeface="Noticia Text"/>
              </a:rPr>
              <a:t>.)</a:t>
            </a:r>
          </a:p>
          <a:p>
            <a:pPr marL="906736" lvl="1" indent="-571500">
              <a:lnSpc>
                <a:spcPts val="4347"/>
              </a:lnSpc>
              <a:spcBef>
                <a:spcPct val="0"/>
              </a:spcBef>
              <a:buFont typeface="Wingdings" pitchFamily="2" charset="2"/>
              <a:buChar char="q"/>
            </a:pPr>
            <a:endParaRPr lang="en-US" sz="3600" dirty="0">
              <a:solidFill>
                <a:srgbClr val="231F20"/>
              </a:solidFill>
              <a:latin typeface="Arial" pitchFamily="34" charset="0"/>
              <a:ea typeface="Noticia Text"/>
              <a:cs typeface="Arial" pitchFamily="34" charset="0"/>
              <a:sym typeface="Noticia Text"/>
            </a:endParaRPr>
          </a:p>
          <a:p>
            <a:pPr marL="906736" lvl="1" indent="-571500">
              <a:lnSpc>
                <a:spcPts val="4347"/>
              </a:lnSpc>
              <a:spcBef>
                <a:spcPct val="0"/>
              </a:spcBef>
              <a:buFont typeface="Wingdings" pitchFamily="2" charset="2"/>
              <a:buChar char="q"/>
            </a:pPr>
            <a:r>
              <a:rPr lang="en-US" sz="3600" dirty="0" smtClean="0">
                <a:solidFill>
                  <a:srgbClr val="231F20"/>
                </a:solidFill>
                <a:latin typeface="Arial" pitchFamily="34" charset="0"/>
                <a:ea typeface="Noticia Text"/>
                <a:cs typeface="Arial" pitchFamily="34" charset="0"/>
                <a:sym typeface="Noticia Text"/>
              </a:rPr>
              <a:t>Teacher </a:t>
            </a:r>
            <a:r>
              <a:rPr lang="en-US" sz="3600" dirty="0">
                <a:solidFill>
                  <a:srgbClr val="231F20"/>
                </a:solidFill>
                <a:latin typeface="Arial" pitchFamily="34" charset="0"/>
                <a:ea typeface="Noticia Text"/>
                <a:cs typeface="Arial" pitchFamily="34" charset="0"/>
                <a:sym typeface="Noticia Text"/>
              </a:rPr>
              <a:t>&amp; curriculum are the centers of education</a:t>
            </a:r>
            <a:r>
              <a:rPr lang="en-US" sz="3600" dirty="0" smtClean="0">
                <a:solidFill>
                  <a:srgbClr val="231F20"/>
                </a:solidFill>
                <a:latin typeface="Arial" pitchFamily="34" charset="0"/>
                <a:ea typeface="Noticia Text"/>
                <a:cs typeface="Arial" pitchFamily="34" charset="0"/>
                <a:sym typeface="Noticia Text"/>
              </a:rPr>
              <a:t>.</a:t>
            </a:r>
          </a:p>
          <a:p>
            <a:pPr marL="906736" lvl="1" indent="-571500">
              <a:lnSpc>
                <a:spcPts val="4347"/>
              </a:lnSpc>
              <a:spcBef>
                <a:spcPct val="0"/>
              </a:spcBef>
              <a:buFont typeface="Wingdings" pitchFamily="2" charset="2"/>
              <a:buChar char="q"/>
            </a:pPr>
            <a:endParaRPr lang="en-US" sz="3600" dirty="0">
              <a:solidFill>
                <a:srgbClr val="231F20"/>
              </a:solidFill>
              <a:latin typeface="Arial" pitchFamily="34" charset="0"/>
              <a:ea typeface="Noticia Text"/>
              <a:cs typeface="Arial" pitchFamily="34" charset="0"/>
              <a:sym typeface="Noticia Text"/>
            </a:endParaRPr>
          </a:p>
          <a:p>
            <a:pPr marL="906736" lvl="1" indent="-571500">
              <a:lnSpc>
                <a:spcPts val="4347"/>
              </a:lnSpc>
              <a:spcBef>
                <a:spcPct val="0"/>
              </a:spcBef>
              <a:buFont typeface="Wingdings" pitchFamily="2" charset="2"/>
              <a:buChar char="q"/>
            </a:pPr>
            <a:r>
              <a:rPr lang="en-US" sz="3600" dirty="0" smtClean="0">
                <a:solidFill>
                  <a:srgbClr val="231F20"/>
                </a:solidFill>
                <a:latin typeface="Arial" pitchFamily="34" charset="0"/>
                <a:ea typeface="Noticia Text"/>
                <a:cs typeface="Arial" pitchFamily="34" charset="0"/>
                <a:sym typeface="Noticia Text"/>
              </a:rPr>
              <a:t>God is a source of all Knowledge.</a:t>
            </a:r>
          </a:p>
          <a:p>
            <a:pPr marL="906736" lvl="1" indent="-571500">
              <a:lnSpc>
                <a:spcPts val="4347"/>
              </a:lnSpc>
              <a:spcBef>
                <a:spcPct val="0"/>
              </a:spcBef>
              <a:buFont typeface="Wingdings" pitchFamily="2" charset="2"/>
              <a:buChar char="q"/>
            </a:pPr>
            <a:endParaRPr lang="en-US" sz="3600" dirty="0">
              <a:solidFill>
                <a:srgbClr val="231F20"/>
              </a:solidFill>
              <a:latin typeface="Arial" pitchFamily="34" charset="0"/>
              <a:ea typeface="Noticia Text"/>
              <a:cs typeface="Arial" pitchFamily="34" charset="0"/>
              <a:sym typeface="Noticia Text"/>
            </a:endParaRPr>
          </a:p>
          <a:p>
            <a:pPr marL="906736" lvl="1" indent="-571500">
              <a:lnSpc>
                <a:spcPts val="4347"/>
              </a:lnSpc>
              <a:spcBef>
                <a:spcPct val="0"/>
              </a:spcBef>
              <a:buFont typeface="Wingdings" pitchFamily="2" charset="2"/>
              <a:buChar char="q"/>
            </a:pPr>
            <a:endParaRPr lang="en-US" sz="3600" dirty="0">
              <a:solidFill>
                <a:srgbClr val="231F20"/>
              </a:solidFill>
              <a:latin typeface="Arial" pitchFamily="34" charset="0"/>
              <a:ea typeface="Noticia Text"/>
              <a:cs typeface="Arial" pitchFamily="34" charset="0"/>
              <a:sym typeface="Noticia Tex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CCADCC">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1447800" y="1277397"/>
            <a:ext cx="14096999" cy="461665"/>
          </a:xfrm>
          <a:prstGeom prst="rect">
            <a:avLst/>
          </a:prstGeom>
        </p:spPr>
        <p:txBody>
          <a:bodyPr wrap="square"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Aims Of </a:t>
            </a:r>
            <a:r>
              <a:rPr lang="en-US" sz="7178" b="1" dirty="0" smtClean="0">
                <a:solidFill>
                  <a:srgbClr val="231F20"/>
                </a:solidFill>
                <a:latin typeface="Noticia Text Bold"/>
                <a:ea typeface="Noticia Text Bold"/>
                <a:cs typeface="Noticia Text Bold"/>
                <a:sym typeface="Noticia Text Bold"/>
              </a:rPr>
              <a:t>Idealist Education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447800" y="2582584"/>
            <a:ext cx="16078200" cy="5632311"/>
          </a:xfrm>
          <a:prstGeom prst="rect">
            <a:avLst/>
          </a:prstGeom>
        </p:spPr>
        <p:txBody>
          <a:bodyPr wrap="square">
            <a:spAutoFit/>
          </a:bodyPr>
          <a:lstStyle/>
          <a:p>
            <a:pPr marL="571500" indent="-571500">
              <a:buFont typeface="Wingdings" pitchFamily="2" charset="2"/>
              <a:buChar char="q"/>
            </a:pPr>
            <a:r>
              <a:rPr lang="en-US" sz="4000" dirty="0">
                <a:latin typeface="Arial" pitchFamily="34" charset="0"/>
                <a:cs typeface="Arial" pitchFamily="34" charset="0"/>
              </a:rPr>
              <a:t>Self-realization or exaltation of personality(Physical &amp; Biological Self; Social Self, Mental Self; Spiritual Self</a:t>
            </a:r>
            <a:r>
              <a:rPr lang="en-US" sz="4000" dirty="0" smtClean="0">
                <a:latin typeface="Arial" pitchFamily="34" charset="0"/>
                <a:cs typeface="Arial" pitchFamily="34" charset="0"/>
              </a:rPr>
              <a:t>).</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Realization </a:t>
            </a:r>
            <a:r>
              <a:rPr lang="en-US" sz="4000" dirty="0">
                <a:latin typeface="Arial" pitchFamily="34" charset="0"/>
                <a:cs typeface="Arial" pitchFamily="34" charset="0"/>
              </a:rPr>
              <a:t>of truth, goodness, </a:t>
            </a:r>
            <a:r>
              <a:rPr lang="en-US" sz="4000" dirty="0" smtClean="0">
                <a:latin typeface="Arial" pitchFamily="34" charset="0"/>
                <a:cs typeface="Arial" pitchFamily="34" charset="0"/>
              </a:rPr>
              <a:t>beauty.</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Development </a:t>
            </a:r>
            <a:r>
              <a:rPr lang="en-US" sz="4000" dirty="0">
                <a:latin typeface="Arial" pitchFamily="34" charset="0"/>
                <a:cs typeface="Arial" pitchFamily="34" charset="0"/>
              </a:rPr>
              <a:t>of spiritual values as opposed to materialistic </a:t>
            </a:r>
            <a:r>
              <a:rPr lang="en-US" sz="4000" dirty="0" smtClean="0">
                <a:latin typeface="Arial" pitchFamily="34" charset="0"/>
                <a:cs typeface="Arial" pitchFamily="34" charset="0"/>
              </a:rPr>
              <a:t>values.</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Conservation </a:t>
            </a:r>
            <a:r>
              <a:rPr lang="en-US" sz="4000" dirty="0">
                <a:latin typeface="Arial" pitchFamily="34" charset="0"/>
                <a:cs typeface="Arial" pitchFamily="34" charset="0"/>
              </a:rPr>
              <a:t>&amp; transmission of cultural </a:t>
            </a:r>
            <a:r>
              <a:rPr lang="en-US" sz="4000" dirty="0" smtClean="0">
                <a:latin typeface="Arial" pitchFamily="34" charset="0"/>
                <a:cs typeface="Arial" pitchFamily="34" charset="0"/>
              </a:rPr>
              <a:t>heritage.</a:t>
            </a:r>
          </a:p>
          <a:p>
            <a:endParaRPr lang="en-US" sz="4000" dirty="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548</TotalTime>
  <Words>968</Words>
  <Application>Microsoft Office PowerPoint</Application>
  <PresentationFormat>Custom</PresentationFormat>
  <Paragraphs>156</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Noticia Text Bold</vt:lpstr>
      <vt:lpstr>Eczar Semi-Bold</vt:lpstr>
      <vt:lpstr>Wingdings</vt:lpstr>
      <vt:lpstr>Noticia Text</vt:lpstr>
      <vt:lpstr>Eczar Medium</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Conjunctions, Prepositions, and Interjections Language Review Game Presentation in Pastel Simple Style </dc:title>
  <cp:lastModifiedBy>ky.mazumder@gmail.com</cp:lastModifiedBy>
  <cp:revision>33</cp:revision>
  <dcterms:created xsi:type="dcterms:W3CDTF">2006-08-16T00:00:00Z</dcterms:created>
  <dcterms:modified xsi:type="dcterms:W3CDTF">2025-12-05T05:07:19Z</dcterms:modified>
  <dc:identifier>DAF-Rv6LFvw</dc:identifier>
</cp:coreProperties>
</file>