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66" r:id="rId4"/>
    <p:sldId id="258" r:id="rId5"/>
    <p:sldId id="267" r:id="rId6"/>
    <p:sldId id="264" r:id="rId7"/>
    <p:sldId id="265" r:id="rId8"/>
    <p:sldId id="259" r:id="rId9"/>
    <p:sldId id="262" r:id="rId10"/>
    <p:sldId id="260" r:id="rId11"/>
    <p:sldId id="263" r:id="rId12"/>
    <p:sldId id="261"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95269" y="1122363"/>
            <a:ext cx="9001462" cy="2387600"/>
          </a:xfrm>
        </p:spPr>
        <p:txBody>
          <a:bodyPr anchor="b">
            <a:normAutofit/>
          </a:bodyPr>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1595269" y="3602038"/>
            <a:ext cx="9001462"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3806" y="4289372"/>
            <a:ext cx="10367564" cy="819355"/>
          </a:xfrm>
        </p:spPr>
        <p:txBody>
          <a:bodyPr anchor="b">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913806" y="621321"/>
            <a:ext cx="10367564" cy="3379735"/>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5" y="5108728"/>
            <a:ext cx="10365998" cy="682472"/>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2" cy="3424859"/>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95" y="4204820"/>
            <a:ext cx="10353761" cy="159218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610032"/>
            <a:ext cx="8752299" cy="426812"/>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913794" y="4204821"/>
            <a:ext cx="10353762" cy="1586380"/>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11" name="TextBox 10"/>
          <p:cNvSpPr txBox="1"/>
          <p:nvPr/>
        </p:nvSpPr>
        <p:spPr>
          <a:xfrm>
            <a:off x="836612" y="735241"/>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657956" y="297209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913806" y="2126942"/>
            <a:ext cx="10355327" cy="25118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94" y="4650556"/>
            <a:ext cx="10353763"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913794" y="609600"/>
            <a:ext cx="10353762"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913794" y="2088319"/>
            <a:ext cx="3298956" cy="823305"/>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913794" y="2911624"/>
            <a:ext cx="3298956"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444878" y="2088320"/>
            <a:ext cx="3298558"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444878" y="2911624"/>
            <a:ext cx="329982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973298" y="2088320"/>
            <a:ext cx="3291211"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976346" y="2911624"/>
            <a:ext cx="329121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12/7/2025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913795" y="609600"/>
            <a:ext cx="10353762"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13795" y="4195899"/>
            <a:ext cx="3298955"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092020" y="2298987"/>
            <a:ext cx="2940050"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913795" y="4772161"/>
            <a:ext cx="3298955"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42701" y="4195899"/>
            <a:ext cx="3298983"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568996" y="2298987"/>
            <a:ext cx="2930525"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441348" y="4772160"/>
            <a:ext cx="3300336"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973423" y="4195899"/>
            <a:ext cx="3289900"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8152803" y="2298987"/>
            <a:ext cx="2932113"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973298" y="4772161"/>
            <a:ext cx="3294258" cy="1019037"/>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12/7/2025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609599"/>
            <a:ext cx="2542657" cy="5181601"/>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913794" y="609599"/>
            <a:ext cx="7658705" cy="51816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29244" y="657226"/>
            <a:ext cx="9733512" cy="2852737"/>
          </a:xfrm>
        </p:spPr>
        <p:txBody>
          <a:bodyPr anchor="b">
            <a:normAutofit/>
          </a:bodyPr>
          <a:lstStyle>
            <a:lvl1pPr>
              <a:defRPr sz="3400"/>
            </a:lvl1pPr>
          </a:lstStyle>
          <a:p>
            <a:r>
              <a:rPr lang="en-US"/>
              <a:t>Click to edit Master title style</a:t>
            </a:r>
            <a:endParaRPr lang="en-US" dirty="0"/>
          </a:p>
        </p:txBody>
      </p:sp>
      <p:sp>
        <p:nvSpPr>
          <p:cNvPr id="3" name="Text Placeholder 2"/>
          <p:cNvSpPr>
            <a:spLocks noGrp="1"/>
          </p:cNvSpPr>
          <p:nvPr>
            <p:ph type="body" idx="1"/>
          </p:nvPr>
        </p:nvSpPr>
        <p:spPr>
          <a:xfrm>
            <a:off x="1229244" y="3602038"/>
            <a:ext cx="9733512" cy="1500187"/>
          </a:xfrm>
        </p:spPr>
        <p:txBody>
          <a:bodyPr/>
          <a:lstStyle>
            <a:lvl1pPr marL="0" indent="0" algn="ctr">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12/7/2025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6321"/>
          </a:xfrm>
        </p:spPr>
        <p:txBody>
          <a:bodyPr/>
          <a:lstStyle/>
          <a:p>
            <a:r>
              <a:rPr lang="en-US"/>
              <a:t>Click to edit Master title style</a:t>
            </a:r>
            <a:endParaRPr lang="en-US" dirty="0"/>
          </a:p>
        </p:txBody>
      </p:sp>
      <p:sp>
        <p:nvSpPr>
          <p:cNvPr id="3" name="Content Placeholder 2"/>
          <p:cNvSpPr>
            <a:spLocks noGrp="1"/>
          </p:cNvSpPr>
          <p:nvPr>
            <p:ph sz="half" idx="1"/>
          </p:nvPr>
        </p:nvSpPr>
        <p:spPr>
          <a:xfrm>
            <a:off x="913795" y="2088319"/>
            <a:ext cx="5106004" cy="37028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3403" y="2088319"/>
            <a:ext cx="5094154" cy="37028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12/7/2025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41804" y="2088320"/>
            <a:ext cx="4879199"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913795" y="2912232"/>
            <a:ext cx="5107208" cy="287896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2003" y="2088320"/>
            <a:ext cx="4865554"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912232"/>
            <a:ext cx="5095357" cy="287896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12/7/2025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12/7/2025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12/7/2025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8" y="609600"/>
            <a:ext cx="3932237" cy="2362200"/>
          </a:xfrm>
        </p:spPr>
        <p:txBody>
          <a:bodyPr anchor="b">
            <a:normAutofit/>
          </a:bodyPr>
          <a:lstStyle>
            <a:lvl1pPr>
              <a:defRPr sz="2800"/>
            </a:lvl1pPr>
          </a:lstStyle>
          <a:p>
            <a:r>
              <a:rPr lang="en-US"/>
              <a:t>Click to edit Master title style</a:t>
            </a:r>
            <a:endParaRPr lang="en-US" dirty="0"/>
          </a:p>
        </p:txBody>
      </p:sp>
      <p:sp>
        <p:nvSpPr>
          <p:cNvPr id="3" name="Content Placeholder 2"/>
          <p:cNvSpPr>
            <a:spLocks noGrp="1"/>
          </p:cNvSpPr>
          <p:nvPr>
            <p:ph idx="1"/>
          </p:nvPr>
        </p:nvSpPr>
        <p:spPr>
          <a:xfrm>
            <a:off x="5078064" y="609600"/>
            <a:ext cx="6189492" cy="5181600"/>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7228" y="2971800"/>
            <a:ext cx="3932237" cy="2819399"/>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7" y="609600"/>
            <a:ext cx="5929773" cy="2362200"/>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424804" y="758881"/>
            <a:ext cx="3255356" cy="4883038"/>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4" y="2971800"/>
            <a:ext cx="5934950" cy="2819400"/>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1" cy="1326321"/>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13795" y="2096064"/>
            <a:ext cx="10353762" cy="369513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12/7/2025</a:t>
            </a:fld>
            <a:endParaRPr lang="en-US" dirty="0"/>
          </a:p>
        </p:txBody>
      </p:sp>
      <p:sp>
        <p:nvSpPr>
          <p:cNvPr id="5" name="Footer Placeholder 4"/>
          <p:cNvSpPr>
            <a:spLocks noGrp="1"/>
          </p:cNvSpPr>
          <p:nvPr>
            <p:ph type="ftr" sz="quarter" idx="3"/>
          </p:nvPr>
        </p:nvSpPr>
        <p:spPr>
          <a:xfrm>
            <a:off x="913794" y="5883275"/>
            <a:ext cx="6672865" cy="365125"/>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ctr" defTabSz="914400" rtl="0" eaLnBrk="1" latinLnBrk="0" hangingPunct="1">
        <a:lnSpc>
          <a:spcPct val="90000"/>
        </a:lnSpc>
        <a:spcBef>
          <a:spcPct val="0"/>
        </a:spcBef>
        <a:buNone/>
        <a:defRPr sz="3400" b="1" i="0" kern="1200" cap="all">
          <a:solidFill>
            <a:schemeClr val="tx1"/>
          </a:solidFill>
          <a:effectLst>
            <a:outerShdw blurRad="50800" dist="63500" dir="2700000" algn="tl" rotWithShape="0">
              <a:srgbClr val="000000">
                <a:alpha val="48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effectLst>
            <a:outerShdw blurRad="50800" dist="38100" dir="2700000" algn="tl" rotWithShape="0">
              <a:srgbClr val="000000">
                <a:alpha val="48000"/>
              </a:srgbClr>
            </a:outerShdw>
          </a:effectLst>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effectLst>
            <a:outerShdw blurRad="50800" dist="38100" dir="2700000" algn="tl" rotWithShape="0">
              <a:srgbClr val="000000">
                <a:alpha val="48000"/>
              </a:srgbClr>
            </a:outerShdw>
          </a:effectLst>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effectLst>
            <a:outerShdw blurRad="50800" dist="38100" dir="2700000" algn="tl" rotWithShape="0">
              <a:srgbClr val="000000">
                <a:alpha val="48000"/>
              </a:srgbClr>
            </a:outerShdw>
          </a:effectLst>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effectLst>
            <a:outerShdw blurRad="50800" dist="38100" dir="2700000" algn="tl" rotWithShape="0">
              <a:srgbClr val="000000">
                <a:alpha val="48000"/>
              </a:srgbClr>
            </a:outerShdw>
          </a:effectLst>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5pPr>
      <a:lvl6pPr marL="25146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6pPr>
      <a:lvl7pPr marL="29718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7pPr>
      <a:lvl8pPr marL="3429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8pPr>
      <a:lvl9pPr marL="38862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DAB345-4194-5F60-7AAC-A0DD61600E63}"/>
              </a:ext>
            </a:extLst>
          </p:cNvPr>
          <p:cNvSpPr>
            <a:spLocks noGrp="1"/>
          </p:cNvSpPr>
          <p:nvPr>
            <p:ph type="ctrTitle"/>
          </p:nvPr>
        </p:nvSpPr>
        <p:spPr>
          <a:xfrm>
            <a:off x="1477282" y="266956"/>
            <a:ext cx="9001462" cy="1148889"/>
          </a:xfrm>
        </p:spPr>
        <p:txBody>
          <a:bodyPr/>
          <a:lstStyle/>
          <a:p>
            <a:r>
              <a:rPr lang="en-IN" dirty="0">
                <a:latin typeface="Times New Roman" panose="02020603050405020304" pitchFamily="18" charset="0"/>
                <a:cs typeface="Times New Roman" panose="02020603050405020304" pitchFamily="18" charset="0"/>
              </a:rPr>
              <a:t>GLOBALIZATION</a:t>
            </a:r>
          </a:p>
        </p:txBody>
      </p:sp>
      <p:sp>
        <p:nvSpPr>
          <p:cNvPr id="3" name="Subtitle 2">
            <a:extLst>
              <a:ext uri="{FF2B5EF4-FFF2-40B4-BE49-F238E27FC236}">
                <a16:creationId xmlns:a16="http://schemas.microsoft.com/office/drawing/2014/main" id="{81D4091C-D4C2-890A-F249-418A3D104F67}"/>
              </a:ext>
            </a:extLst>
          </p:cNvPr>
          <p:cNvSpPr>
            <a:spLocks noGrp="1"/>
          </p:cNvSpPr>
          <p:nvPr>
            <p:ph type="subTitle" idx="1"/>
          </p:nvPr>
        </p:nvSpPr>
        <p:spPr/>
        <p:txBody>
          <a:bodyPr/>
          <a:lstStyle/>
          <a:p>
            <a:pPr algn="r"/>
            <a:r>
              <a:rPr lang="en-IN" dirty="0">
                <a:latin typeface="Times New Roman" panose="02020603050405020304" pitchFamily="18" charset="0"/>
                <a:cs typeface="Times New Roman" panose="02020603050405020304" pitchFamily="18" charset="0"/>
              </a:rPr>
              <a:t>PREPARED BY- ANGKANA GOGOI</a:t>
            </a:r>
          </a:p>
          <a:p>
            <a:pPr algn="r"/>
            <a:r>
              <a:rPr lang="en-IN" dirty="0">
                <a:latin typeface="Times New Roman" panose="02020603050405020304" pitchFamily="18" charset="0"/>
                <a:cs typeface="Times New Roman" panose="02020603050405020304" pitchFamily="18" charset="0"/>
              </a:rPr>
              <a:t>ASSISTANT PROFESSOR, NAMCE</a:t>
            </a:r>
          </a:p>
        </p:txBody>
      </p:sp>
    </p:spTree>
    <p:extLst>
      <p:ext uri="{BB962C8B-B14F-4D97-AF65-F5344CB8AC3E}">
        <p14:creationId xmlns:p14="http://schemas.microsoft.com/office/powerpoint/2010/main" val="10140238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C7068C1-936D-1AE3-D5CA-DD8F08EA6F71}"/>
              </a:ext>
            </a:extLst>
          </p:cNvPr>
          <p:cNvSpPr>
            <a:spLocks noGrp="1"/>
          </p:cNvSpPr>
          <p:nvPr>
            <p:ph idx="1"/>
          </p:nvPr>
        </p:nvSpPr>
        <p:spPr>
          <a:xfrm>
            <a:off x="913795" y="403123"/>
            <a:ext cx="10353762" cy="6007509"/>
          </a:xfrm>
        </p:spPr>
        <p:txBody>
          <a:bodyPr>
            <a:normAutofit/>
          </a:bodyPr>
          <a:lstStyle/>
          <a:p>
            <a:pPr algn="just"/>
            <a:r>
              <a:rPr lang="en-IN" sz="2800" b="1" dirty="0">
                <a:latin typeface="Times New Roman" panose="02020603050405020304" pitchFamily="18" charset="0"/>
                <a:cs typeface="Times New Roman" panose="02020603050405020304" pitchFamily="18" charset="0"/>
              </a:rPr>
              <a:t>Skill development for the global economy: </a:t>
            </a:r>
            <a:r>
              <a:rPr lang="en-IN" sz="2800" dirty="0">
                <a:latin typeface="Times New Roman" panose="02020603050405020304" pitchFamily="18" charset="0"/>
                <a:cs typeface="Times New Roman" panose="02020603050405020304" pitchFamily="18" charset="0"/>
              </a:rPr>
              <a:t>Education focuses on equipping students with skills that are in demand globally, such as:</a:t>
            </a:r>
          </a:p>
          <a:p>
            <a:pPr lvl="1" algn="just"/>
            <a:r>
              <a:rPr lang="en-IN" sz="2800" dirty="0">
                <a:latin typeface="Times New Roman" panose="02020603050405020304" pitchFamily="18" charset="0"/>
                <a:cs typeface="Times New Roman" panose="02020603050405020304" pitchFamily="18" charset="0"/>
              </a:rPr>
              <a:t>Digital literacy</a:t>
            </a:r>
          </a:p>
          <a:p>
            <a:pPr lvl="1" algn="just"/>
            <a:r>
              <a:rPr lang="en-IN" sz="2800" dirty="0">
                <a:latin typeface="Times New Roman" panose="02020603050405020304" pitchFamily="18" charset="0"/>
                <a:cs typeface="Times New Roman" panose="02020603050405020304" pitchFamily="18" charset="0"/>
              </a:rPr>
              <a:t>Problem-solving</a:t>
            </a:r>
          </a:p>
          <a:p>
            <a:pPr lvl="1" algn="just"/>
            <a:r>
              <a:rPr lang="en-IN" sz="2800" dirty="0">
                <a:latin typeface="Times New Roman" panose="02020603050405020304" pitchFamily="18" charset="0"/>
                <a:cs typeface="Times New Roman" panose="02020603050405020304" pitchFamily="18" charset="0"/>
              </a:rPr>
              <a:t>Entrepreneurship</a:t>
            </a:r>
          </a:p>
          <a:p>
            <a:pPr lvl="1" algn="just"/>
            <a:r>
              <a:rPr lang="en-IN" sz="2800" dirty="0">
                <a:latin typeface="Times New Roman" panose="02020603050405020304" pitchFamily="18" charset="0"/>
                <a:cs typeface="Times New Roman" panose="02020603050405020304" pitchFamily="18" charset="0"/>
              </a:rPr>
              <a:t>Collaboration and teamwork across diverse group</a:t>
            </a:r>
          </a:p>
          <a:p>
            <a:pPr algn="just"/>
            <a:r>
              <a:rPr lang="en-IN" sz="2800" b="1" dirty="0">
                <a:latin typeface="Times New Roman" panose="02020603050405020304" pitchFamily="18" charset="0"/>
                <a:cs typeface="Times New Roman" panose="02020603050405020304" pitchFamily="18" charset="0"/>
              </a:rPr>
              <a:t>Incorporation of technology in learning: </a:t>
            </a:r>
            <a:r>
              <a:rPr lang="en-IN" sz="2800" dirty="0">
                <a:latin typeface="Times New Roman" panose="02020603050405020304" pitchFamily="18" charset="0"/>
                <a:cs typeface="Times New Roman" panose="02020603050405020304" pitchFamily="18" charset="0"/>
              </a:rPr>
              <a:t>The use of digital tools, virtual classrooms and online resources has become integrated to education, ensuring that students are prepared for tech-driven environment. </a:t>
            </a:r>
          </a:p>
          <a:p>
            <a:pPr marL="457200" lvl="1" indent="0" algn="just">
              <a:buNone/>
            </a:pPr>
            <a:endParaRPr lang="en-IN" sz="2400" dirty="0">
              <a:latin typeface="Times New Roman" panose="02020603050405020304" pitchFamily="18" charset="0"/>
              <a:cs typeface="Times New Roman" panose="02020603050405020304" pitchFamily="18" charset="0"/>
            </a:endParaRPr>
          </a:p>
          <a:p>
            <a:pPr marL="457200" lvl="1" indent="0" algn="just">
              <a:buNone/>
            </a:pP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343569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840CFDE-5BEF-C011-8D7B-6C7AE5D246B6}"/>
              </a:ext>
            </a:extLst>
          </p:cNvPr>
          <p:cNvSpPr>
            <a:spLocks noGrp="1"/>
          </p:cNvSpPr>
          <p:nvPr>
            <p:ph idx="1"/>
          </p:nvPr>
        </p:nvSpPr>
        <p:spPr>
          <a:xfrm>
            <a:off x="913795" y="422787"/>
            <a:ext cx="10353762" cy="5368413"/>
          </a:xfrm>
        </p:spPr>
        <p:txBody>
          <a:bodyPr>
            <a:normAutofit/>
          </a:bodyPr>
          <a:lstStyle/>
          <a:p>
            <a:pPr algn="just"/>
            <a:r>
              <a:rPr lang="en-IN" sz="2600" b="1" dirty="0">
                <a:latin typeface="Times New Roman" panose="02020603050405020304" pitchFamily="18" charset="0"/>
                <a:cs typeface="Times New Roman" panose="02020603050405020304" pitchFamily="18" charset="0"/>
              </a:rPr>
              <a:t>Sustainability and social responsibility: </a:t>
            </a:r>
            <a:r>
              <a:rPr lang="en-IN" sz="2600" dirty="0">
                <a:latin typeface="Times New Roman" panose="02020603050405020304" pitchFamily="18" charset="0"/>
                <a:cs typeface="Times New Roman" panose="02020603050405020304" pitchFamily="18" charset="0"/>
              </a:rPr>
              <a:t>Globalization has highlighted the importance of sustainable development. Education aims to instil values of environmental management, ethical responsibility and social equity.</a:t>
            </a:r>
          </a:p>
          <a:p>
            <a:pPr algn="just"/>
            <a:r>
              <a:rPr lang="en-IN" sz="2600" b="1" dirty="0">
                <a:latin typeface="Times New Roman" panose="02020603050405020304" pitchFamily="18" charset="0"/>
                <a:cs typeface="Times New Roman" panose="02020603050405020304" pitchFamily="18" charset="0"/>
              </a:rPr>
              <a:t>Reduction of inequality: </a:t>
            </a:r>
            <a:r>
              <a:rPr lang="en-IN" sz="2600" dirty="0">
                <a:latin typeface="Times New Roman" panose="02020603050405020304" pitchFamily="18" charset="0"/>
                <a:cs typeface="Times New Roman" panose="02020603050405020304" pitchFamily="18" charset="0"/>
              </a:rPr>
              <a:t>Education is increasingly seem as a tool to bring socio-economic gaps by providing equal opportunities for all, regardless of location or background. </a:t>
            </a:r>
          </a:p>
          <a:p>
            <a:pPr algn="just"/>
            <a:r>
              <a:rPr lang="en-IN" sz="2600" b="1" dirty="0">
                <a:latin typeface="Times New Roman" panose="02020603050405020304" pitchFamily="18" charset="0"/>
                <a:cs typeface="Times New Roman" panose="02020603050405020304" pitchFamily="18" charset="0"/>
              </a:rPr>
              <a:t>Preparation for knowledge-based economy: </a:t>
            </a:r>
            <a:r>
              <a:rPr lang="en-IN" sz="2600" dirty="0">
                <a:latin typeface="Times New Roman" panose="02020603050405020304" pitchFamily="18" charset="0"/>
                <a:cs typeface="Times New Roman" panose="02020603050405020304" pitchFamily="18" charset="0"/>
              </a:rPr>
              <a:t>The shifts from industrial economies to knowledge based economies has led education system to focus on fostering creativity, innovation and intellectual adaptability. </a:t>
            </a:r>
          </a:p>
          <a:p>
            <a:endParaRPr lang="en-IN" dirty="0"/>
          </a:p>
        </p:txBody>
      </p:sp>
    </p:spTree>
    <p:extLst>
      <p:ext uri="{BB962C8B-B14F-4D97-AF65-F5344CB8AC3E}">
        <p14:creationId xmlns:p14="http://schemas.microsoft.com/office/powerpoint/2010/main" val="11631493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A49D936-D26C-85A0-8C72-7A89B9E4DBA1}"/>
              </a:ext>
            </a:extLst>
          </p:cNvPr>
          <p:cNvSpPr>
            <a:spLocks noGrp="1"/>
          </p:cNvSpPr>
          <p:nvPr>
            <p:ph idx="1"/>
          </p:nvPr>
        </p:nvSpPr>
        <p:spPr>
          <a:xfrm>
            <a:off x="913795" y="511277"/>
            <a:ext cx="10353762" cy="5820697"/>
          </a:xfrm>
        </p:spPr>
        <p:txBody>
          <a:bodyPr>
            <a:normAutofit/>
          </a:bodyPr>
          <a:lstStyle/>
          <a:p>
            <a:pPr algn="just"/>
            <a:r>
              <a:rPr lang="en-IN" sz="2800" b="1" dirty="0">
                <a:latin typeface="Times New Roman" panose="02020603050405020304" pitchFamily="18" charset="0"/>
                <a:cs typeface="Times New Roman" panose="02020603050405020304" pitchFamily="18" charset="0"/>
              </a:rPr>
              <a:t>Fostering a global mindset: </a:t>
            </a:r>
            <a:r>
              <a:rPr lang="en-IN" sz="2800" dirty="0">
                <a:latin typeface="Times New Roman" panose="02020603050405020304" pitchFamily="18" charset="0"/>
                <a:cs typeface="Times New Roman" panose="02020603050405020304" pitchFamily="18" charset="0"/>
              </a:rPr>
              <a:t>Education now aims to prepare students to be adaptable, open-minded and ready to engage in global problem-solving. </a:t>
            </a:r>
          </a:p>
          <a:p>
            <a:pPr marL="0" indent="0" algn="just">
              <a:buNone/>
            </a:pPr>
            <a:r>
              <a:rPr lang="en-IN" sz="2800" dirty="0">
                <a:latin typeface="Times New Roman" panose="02020603050405020304" pitchFamily="18" charset="0"/>
                <a:cs typeface="Times New Roman" panose="02020603050405020304" pitchFamily="18" charset="0"/>
              </a:rPr>
              <a:t>	In summary, it can be said that- globalization has reshaped education to focus on developing individuals who can thrive in a dynamic inter-connected world while addressing global challenges collaboratively and responsibly.  </a:t>
            </a:r>
          </a:p>
        </p:txBody>
      </p:sp>
    </p:spTree>
    <p:extLst>
      <p:ext uri="{BB962C8B-B14F-4D97-AF65-F5344CB8AC3E}">
        <p14:creationId xmlns:p14="http://schemas.microsoft.com/office/powerpoint/2010/main" val="1501292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CFF8C3-5E73-506A-8EB0-5C54375469ED}"/>
              </a:ext>
            </a:extLst>
          </p:cNvPr>
          <p:cNvSpPr>
            <a:spLocks noGrp="1"/>
          </p:cNvSpPr>
          <p:nvPr>
            <p:ph type="title"/>
          </p:nvPr>
        </p:nvSpPr>
        <p:spPr>
          <a:xfrm>
            <a:off x="844969" y="226142"/>
            <a:ext cx="10353761" cy="953729"/>
          </a:xfrm>
        </p:spPr>
        <p:txBody>
          <a:bodyPr/>
          <a:lstStyle/>
          <a:p>
            <a:pPr algn="l"/>
            <a:r>
              <a:rPr lang="en-IN" dirty="0">
                <a:latin typeface="Times New Roman" panose="02020603050405020304" pitchFamily="18" charset="0"/>
                <a:cs typeface="Times New Roman" panose="02020603050405020304" pitchFamily="18" charset="0"/>
              </a:rPr>
              <a:t>CONCEPT </a:t>
            </a:r>
          </a:p>
        </p:txBody>
      </p:sp>
      <p:sp>
        <p:nvSpPr>
          <p:cNvPr id="3" name="Content Placeholder 2">
            <a:extLst>
              <a:ext uri="{FF2B5EF4-FFF2-40B4-BE49-F238E27FC236}">
                <a16:creationId xmlns:a16="http://schemas.microsoft.com/office/drawing/2014/main" id="{47F1BB9C-DBA9-4AE0-A408-5E9CA8DE027A}"/>
              </a:ext>
            </a:extLst>
          </p:cNvPr>
          <p:cNvSpPr>
            <a:spLocks noGrp="1"/>
          </p:cNvSpPr>
          <p:nvPr>
            <p:ph idx="1"/>
          </p:nvPr>
        </p:nvSpPr>
        <p:spPr>
          <a:xfrm>
            <a:off x="913795" y="1179871"/>
            <a:ext cx="10353762" cy="5451987"/>
          </a:xfrm>
        </p:spPr>
        <p:txBody>
          <a:bodyPr>
            <a:noAutofit/>
          </a:bodyPr>
          <a:lstStyle/>
          <a:p>
            <a:pPr algn="just"/>
            <a:r>
              <a:rPr lang="en-IN" sz="2800" dirty="0">
                <a:latin typeface="Times New Roman" panose="02020603050405020304" pitchFamily="18" charset="0"/>
                <a:cs typeface="Times New Roman" panose="02020603050405020304" pitchFamily="18" charset="0"/>
              </a:rPr>
              <a:t>Etymologically globalization means “to act of becoming global”. It has derived from the Latin word “globus” means “globe” or ‘world’.</a:t>
            </a:r>
          </a:p>
          <a:p>
            <a:pPr algn="just"/>
            <a:r>
              <a:rPr lang="en-IN" sz="2800" dirty="0">
                <a:latin typeface="Times New Roman" panose="02020603050405020304" pitchFamily="18" charset="0"/>
                <a:cs typeface="Times New Roman" panose="02020603050405020304" pitchFamily="18" charset="0"/>
              </a:rPr>
              <a:t>Globalization is a process of interaction and integration among the people, companies and governments of different nations, it is aided by information technology. Because it is only the advancement of science and technology which tends to greater inter connectedness between the various countries of the world, which again tends to exchange of goods, services, money and information on greater scale. Therefore, globalization is a process driven by international trade and investment.</a:t>
            </a:r>
          </a:p>
        </p:txBody>
      </p:sp>
    </p:spTree>
    <p:extLst>
      <p:ext uri="{BB962C8B-B14F-4D97-AF65-F5344CB8AC3E}">
        <p14:creationId xmlns:p14="http://schemas.microsoft.com/office/powerpoint/2010/main" val="34915760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979196C-4063-DF82-48FC-F496EA153752}"/>
              </a:ext>
            </a:extLst>
          </p:cNvPr>
          <p:cNvSpPr>
            <a:spLocks noGrp="1"/>
          </p:cNvSpPr>
          <p:nvPr>
            <p:ph idx="1"/>
          </p:nvPr>
        </p:nvSpPr>
        <p:spPr>
          <a:xfrm>
            <a:off x="844969" y="1073509"/>
            <a:ext cx="10353762" cy="3695136"/>
          </a:xfrm>
        </p:spPr>
        <p:txBody>
          <a:bodyPr>
            <a:normAutofit/>
          </a:bodyPr>
          <a:lstStyle/>
          <a:p>
            <a:pPr algn="just"/>
            <a:r>
              <a:rPr lang="en-IN" sz="2800" dirty="0">
                <a:latin typeface="Times New Roman" panose="02020603050405020304" pitchFamily="18" charset="0"/>
                <a:cs typeface="Times New Roman" panose="02020603050405020304" pitchFamily="18" charset="0"/>
              </a:rPr>
              <a:t>It helps in unification and integration of domestic economy with world economy. Globalization does not effect only on the sphere of economic development, it also showers its effects on the environment, culture, political system and human physical well being in societies around the world.</a:t>
            </a:r>
          </a:p>
          <a:p>
            <a:pPr algn="just"/>
            <a:endParaRPr lang="en-IN" sz="2800" dirty="0"/>
          </a:p>
        </p:txBody>
      </p:sp>
    </p:spTree>
    <p:extLst>
      <p:ext uri="{BB962C8B-B14F-4D97-AF65-F5344CB8AC3E}">
        <p14:creationId xmlns:p14="http://schemas.microsoft.com/office/powerpoint/2010/main" val="30983671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C040C1-D08E-0A3B-D672-4227985EF63C}"/>
              </a:ext>
            </a:extLst>
          </p:cNvPr>
          <p:cNvSpPr>
            <a:spLocks noGrp="1"/>
          </p:cNvSpPr>
          <p:nvPr>
            <p:ph type="title"/>
          </p:nvPr>
        </p:nvSpPr>
        <p:spPr>
          <a:xfrm>
            <a:off x="815473" y="98322"/>
            <a:ext cx="10353761" cy="1326321"/>
          </a:xfrm>
        </p:spPr>
        <p:txBody>
          <a:bodyPr/>
          <a:lstStyle/>
          <a:p>
            <a:pPr algn="l"/>
            <a:r>
              <a:rPr lang="en-IN" dirty="0">
                <a:latin typeface="Times New Roman" panose="02020603050405020304" pitchFamily="18" charset="0"/>
                <a:cs typeface="Times New Roman" panose="02020603050405020304" pitchFamily="18" charset="0"/>
              </a:rPr>
              <a:t>definition</a:t>
            </a:r>
          </a:p>
        </p:txBody>
      </p:sp>
      <p:sp>
        <p:nvSpPr>
          <p:cNvPr id="3" name="Content Placeholder 2">
            <a:extLst>
              <a:ext uri="{FF2B5EF4-FFF2-40B4-BE49-F238E27FC236}">
                <a16:creationId xmlns:a16="http://schemas.microsoft.com/office/drawing/2014/main" id="{AAC21C56-5913-2961-B71B-309C7F52F4C4}"/>
              </a:ext>
            </a:extLst>
          </p:cNvPr>
          <p:cNvSpPr>
            <a:spLocks noGrp="1"/>
          </p:cNvSpPr>
          <p:nvPr>
            <p:ph idx="1"/>
          </p:nvPr>
        </p:nvSpPr>
        <p:spPr>
          <a:xfrm>
            <a:off x="913795" y="1424643"/>
            <a:ext cx="10353762" cy="4435383"/>
          </a:xfrm>
        </p:spPr>
        <p:txBody>
          <a:bodyPr>
            <a:normAutofit/>
          </a:bodyPr>
          <a:lstStyle/>
          <a:p>
            <a:pPr algn="just"/>
            <a:r>
              <a:rPr lang="en-IN" sz="2800" dirty="0">
                <a:latin typeface="Times New Roman" panose="02020603050405020304" pitchFamily="18" charset="0"/>
                <a:cs typeface="Times New Roman" panose="02020603050405020304" pitchFamily="18" charset="0"/>
              </a:rPr>
              <a:t>According to V.C. Pandey, “Globalization has been described as the widening, deepening and spreading up of world wide interconnectedness in all aspects of contemporary social life from the cultural to the criminal.”</a:t>
            </a:r>
          </a:p>
          <a:p>
            <a:pPr algn="just"/>
            <a:r>
              <a:rPr lang="en-IN" sz="2800" dirty="0">
                <a:latin typeface="Times New Roman" panose="02020603050405020304" pitchFamily="18" charset="0"/>
                <a:cs typeface="Times New Roman" panose="02020603050405020304" pitchFamily="18" charset="0"/>
              </a:rPr>
              <a:t>S.K. Saha, “Globalization is a term describing the increasing interdependence, integration and interaction among people, companies and corporations in disparate locations around the world.”  </a:t>
            </a:r>
          </a:p>
        </p:txBody>
      </p:sp>
    </p:spTree>
    <p:extLst>
      <p:ext uri="{BB962C8B-B14F-4D97-AF65-F5344CB8AC3E}">
        <p14:creationId xmlns:p14="http://schemas.microsoft.com/office/powerpoint/2010/main" val="12926593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EA18634-7CC1-C88A-722E-CAFCF253D07B}"/>
              </a:ext>
            </a:extLst>
          </p:cNvPr>
          <p:cNvSpPr>
            <a:spLocks noGrp="1"/>
          </p:cNvSpPr>
          <p:nvPr>
            <p:ph idx="1"/>
          </p:nvPr>
        </p:nvSpPr>
        <p:spPr>
          <a:xfrm>
            <a:off x="919119" y="926025"/>
            <a:ext cx="10353762" cy="3695136"/>
          </a:xfrm>
        </p:spPr>
        <p:txBody>
          <a:bodyPr>
            <a:normAutofit/>
          </a:bodyPr>
          <a:lstStyle/>
          <a:p>
            <a:pPr algn="just"/>
            <a:r>
              <a:rPr lang="en-IN" sz="2800" dirty="0">
                <a:latin typeface="Times New Roman" panose="02020603050405020304" pitchFamily="18" charset="0"/>
                <a:cs typeface="Times New Roman" panose="02020603050405020304" pitchFamily="18" charset="0"/>
              </a:rPr>
              <a:t>Joseph Stiglitz, “Globalization is the removal of barriers to free trade and the close integration of national economics.’</a:t>
            </a:r>
          </a:p>
          <a:p>
            <a:pPr marL="0" indent="0" algn="just">
              <a:buNone/>
            </a:pPr>
            <a:r>
              <a:rPr lang="en-IN" sz="2800" dirty="0">
                <a:latin typeface="Times New Roman" panose="02020603050405020304" pitchFamily="18" charset="0"/>
                <a:cs typeface="Times New Roman" panose="02020603050405020304" pitchFamily="18" charset="0"/>
              </a:rPr>
              <a:t>	Thus, the exchange of funds and exchange of goods liberally among the different countries of the world implies simply the concept of globalization. It helps in administering the economic relations among the countries of the world. </a:t>
            </a:r>
          </a:p>
          <a:p>
            <a:endParaRPr lang="en-IN" sz="2800" dirty="0"/>
          </a:p>
        </p:txBody>
      </p:sp>
    </p:spTree>
    <p:extLst>
      <p:ext uri="{BB962C8B-B14F-4D97-AF65-F5344CB8AC3E}">
        <p14:creationId xmlns:p14="http://schemas.microsoft.com/office/powerpoint/2010/main" val="1994960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A5AF0B-3248-74E5-469F-5B5080FF3484}"/>
              </a:ext>
            </a:extLst>
          </p:cNvPr>
          <p:cNvSpPr>
            <a:spLocks noGrp="1"/>
          </p:cNvSpPr>
          <p:nvPr>
            <p:ph type="title"/>
          </p:nvPr>
        </p:nvSpPr>
        <p:spPr>
          <a:xfrm>
            <a:off x="913795" y="127820"/>
            <a:ext cx="10353761" cy="1297857"/>
          </a:xfrm>
        </p:spPr>
        <p:txBody>
          <a:bodyPr/>
          <a:lstStyle/>
          <a:p>
            <a:pPr algn="l"/>
            <a:r>
              <a:rPr lang="en-IN" dirty="0">
                <a:latin typeface="Times New Roman" panose="02020603050405020304" pitchFamily="18" charset="0"/>
                <a:cs typeface="Times New Roman" panose="02020603050405020304" pitchFamily="18" charset="0"/>
              </a:rPr>
              <a:t>features of Globalization</a:t>
            </a:r>
          </a:p>
        </p:txBody>
      </p:sp>
      <p:sp>
        <p:nvSpPr>
          <p:cNvPr id="3" name="Content Placeholder 2">
            <a:extLst>
              <a:ext uri="{FF2B5EF4-FFF2-40B4-BE49-F238E27FC236}">
                <a16:creationId xmlns:a16="http://schemas.microsoft.com/office/drawing/2014/main" id="{510CD97F-C4EA-7A99-5B00-B8673644BCD3}"/>
              </a:ext>
            </a:extLst>
          </p:cNvPr>
          <p:cNvSpPr>
            <a:spLocks noGrp="1"/>
          </p:cNvSpPr>
          <p:nvPr>
            <p:ph idx="1"/>
          </p:nvPr>
        </p:nvSpPr>
        <p:spPr>
          <a:xfrm>
            <a:off x="913795" y="1573161"/>
            <a:ext cx="10353762" cy="4218039"/>
          </a:xfrm>
        </p:spPr>
        <p:txBody>
          <a:bodyPr>
            <a:normAutofit fontScale="92500"/>
          </a:bodyPr>
          <a:lstStyle/>
          <a:p>
            <a:pPr algn="just"/>
            <a:r>
              <a:rPr lang="en-IN" sz="2800" dirty="0">
                <a:latin typeface="Times New Roman" panose="02020603050405020304" pitchFamily="18" charset="0"/>
                <a:cs typeface="Times New Roman" panose="02020603050405020304" pitchFamily="18" charset="0"/>
              </a:rPr>
              <a:t>Opening and planning to expand business throughout the world.</a:t>
            </a:r>
          </a:p>
          <a:p>
            <a:pPr algn="just"/>
            <a:r>
              <a:rPr lang="en-IN" sz="2800" dirty="0">
                <a:latin typeface="Times New Roman" panose="02020603050405020304" pitchFamily="18" charset="0"/>
                <a:cs typeface="Times New Roman" panose="02020603050405020304" pitchFamily="18" charset="0"/>
              </a:rPr>
              <a:t>Erasing the difference between domestic market and foreign market.</a:t>
            </a:r>
          </a:p>
          <a:p>
            <a:pPr algn="just"/>
            <a:r>
              <a:rPr lang="en-IN" sz="2800" dirty="0">
                <a:latin typeface="Times New Roman" panose="02020603050405020304" pitchFamily="18" charset="0"/>
                <a:cs typeface="Times New Roman" panose="02020603050405020304" pitchFamily="18" charset="0"/>
              </a:rPr>
              <a:t>Buying and selling goods and services from any countries in the world.</a:t>
            </a:r>
          </a:p>
          <a:p>
            <a:pPr algn="just"/>
            <a:r>
              <a:rPr lang="en-IN" sz="2800" dirty="0">
                <a:latin typeface="Times New Roman" panose="02020603050405020304" pitchFamily="18" charset="0"/>
                <a:cs typeface="Times New Roman" panose="02020603050405020304" pitchFamily="18" charset="0"/>
              </a:rPr>
              <a:t>Locating the production and other physical facilities business in foreign market.</a:t>
            </a:r>
          </a:p>
          <a:p>
            <a:pPr algn="just"/>
            <a:r>
              <a:rPr lang="en-IN" sz="2800" dirty="0">
                <a:latin typeface="Times New Roman" panose="02020603050405020304" pitchFamily="18" charset="0"/>
                <a:cs typeface="Times New Roman" panose="02020603050405020304" pitchFamily="18" charset="0"/>
              </a:rPr>
              <a:t>Basing product development and production planning on the global market consideration.</a:t>
            </a:r>
          </a:p>
        </p:txBody>
      </p:sp>
    </p:spTree>
    <p:extLst>
      <p:ext uri="{BB962C8B-B14F-4D97-AF65-F5344CB8AC3E}">
        <p14:creationId xmlns:p14="http://schemas.microsoft.com/office/powerpoint/2010/main" val="9512760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095A92-73F9-E3CE-A61F-C753FD2D7816}"/>
              </a:ext>
            </a:extLst>
          </p:cNvPr>
          <p:cNvSpPr>
            <a:spLocks noGrp="1"/>
          </p:cNvSpPr>
          <p:nvPr>
            <p:ph type="title"/>
          </p:nvPr>
        </p:nvSpPr>
        <p:spPr>
          <a:xfrm>
            <a:off x="761697" y="462115"/>
            <a:ext cx="10353761" cy="835743"/>
          </a:xfrm>
        </p:spPr>
        <p:txBody>
          <a:bodyPr/>
          <a:lstStyle/>
          <a:p>
            <a:pPr algn="l"/>
            <a:r>
              <a:rPr lang="en-IN" dirty="0">
                <a:latin typeface="Times New Roman" panose="02020603050405020304" pitchFamily="18" charset="0"/>
                <a:cs typeface="Times New Roman" panose="02020603050405020304" pitchFamily="18" charset="0"/>
              </a:rPr>
              <a:t>advantages</a:t>
            </a:r>
          </a:p>
        </p:txBody>
      </p:sp>
      <p:sp>
        <p:nvSpPr>
          <p:cNvPr id="3" name="Content Placeholder 2">
            <a:extLst>
              <a:ext uri="{FF2B5EF4-FFF2-40B4-BE49-F238E27FC236}">
                <a16:creationId xmlns:a16="http://schemas.microsoft.com/office/drawing/2014/main" id="{8C09CB09-A51F-92A8-E943-E47706773BBB}"/>
              </a:ext>
            </a:extLst>
          </p:cNvPr>
          <p:cNvSpPr>
            <a:spLocks noGrp="1"/>
          </p:cNvSpPr>
          <p:nvPr>
            <p:ph idx="1"/>
          </p:nvPr>
        </p:nvSpPr>
        <p:spPr>
          <a:xfrm>
            <a:off x="761697" y="1474840"/>
            <a:ext cx="10598963" cy="5014450"/>
          </a:xfrm>
        </p:spPr>
        <p:txBody>
          <a:bodyPr>
            <a:normAutofit/>
          </a:bodyPr>
          <a:lstStyle/>
          <a:p>
            <a:pPr algn="just"/>
            <a:r>
              <a:rPr lang="en-IN" sz="2800" b="1" dirty="0">
                <a:latin typeface="Times New Roman" panose="02020603050405020304" pitchFamily="18" charset="0"/>
                <a:cs typeface="Times New Roman" panose="02020603050405020304" pitchFamily="18" charset="0"/>
              </a:rPr>
              <a:t>Access to new technology. </a:t>
            </a:r>
            <a:endParaRPr lang="en-IN" sz="2800" dirty="0">
              <a:latin typeface="Times New Roman" panose="02020603050405020304" pitchFamily="18" charset="0"/>
              <a:cs typeface="Times New Roman" panose="02020603050405020304" pitchFamily="18" charset="0"/>
            </a:endParaRPr>
          </a:p>
          <a:p>
            <a:pPr algn="just"/>
            <a:r>
              <a:rPr lang="en-IN" sz="2800" b="1" dirty="0">
                <a:latin typeface="Times New Roman" panose="02020603050405020304" pitchFamily="18" charset="0"/>
                <a:cs typeface="Times New Roman" panose="02020603050405020304" pitchFamily="18" charset="0"/>
              </a:rPr>
              <a:t>Reduction of cost of production. </a:t>
            </a:r>
          </a:p>
          <a:p>
            <a:pPr algn="just"/>
            <a:r>
              <a:rPr lang="en-IN" sz="2800" b="1" dirty="0">
                <a:latin typeface="Times New Roman" panose="02020603050405020304" pitchFamily="18" charset="0"/>
                <a:cs typeface="Times New Roman" panose="02020603050405020304" pitchFamily="18" charset="0"/>
              </a:rPr>
              <a:t>Growth opportunity in foreign markets. </a:t>
            </a:r>
            <a:endParaRPr lang="en-IN" sz="2800" dirty="0">
              <a:latin typeface="Times New Roman" panose="02020603050405020304" pitchFamily="18" charset="0"/>
              <a:cs typeface="Times New Roman" panose="02020603050405020304" pitchFamily="18" charset="0"/>
            </a:endParaRPr>
          </a:p>
          <a:p>
            <a:pPr algn="just"/>
            <a:r>
              <a:rPr lang="en-IN" sz="2800" b="1" dirty="0">
                <a:latin typeface="Times New Roman" panose="02020603050405020304" pitchFamily="18" charset="0"/>
                <a:cs typeface="Times New Roman" panose="02020603050405020304" pitchFamily="18" charset="0"/>
              </a:rPr>
              <a:t>Satisfaction of consumers- better quality low price goods </a:t>
            </a:r>
          </a:p>
          <a:p>
            <a:pPr algn="just"/>
            <a:r>
              <a:rPr lang="en-IN" sz="2800" b="1" dirty="0">
                <a:latin typeface="Times New Roman" panose="02020603050405020304" pitchFamily="18" charset="0"/>
                <a:cs typeface="Times New Roman" panose="02020603050405020304" pitchFamily="18" charset="0"/>
              </a:rPr>
              <a:t>Increased volume trade. </a:t>
            </a:r>
            <a:endParaRPr lang="en-IN"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544360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9A56B0-A31F-934D-280E-ECB152F8362D}"/>
              </a:ext>
            </a:extLst>
          </p:cNvPr>
          <p:cNvSpPr>
            <a:spLocks noGrp="1"/>
          </p:cNvSpPr>
          <p:nvPr>
            <p:ph type="title"/>
          </p:nvPr>
        </p:nvSpPr>
        <p:spPr>
          <a:xfrm>
            <a:off x="1012118" y="211394"/>
            <a:ext cx="10353761" cy="1326321"/>
          </a:xfrm>
        </p:spPr>
        <p:txBody>
          <a:bodyPr/>
          <a:lstStyle/>
          <a:p>
            <a:r>
              <a:rPr lang="en-IN" dirty="0">
                <a:latin typeface="Times New Roman" panose="02020603050405020304" pitchFamily="18" charset="0"/>
                <a:cs typeface="Times New Roman" panose="02020603050405020304" pitchFamily="18" charset="0"/>
              </a:rPr>
              <a:t>Changing aims of education in the context of globalization</a:t>
            </a:r>
          </a:p>
        </p:txBody>
      </p:sp>
      <p:sp>
        <p:nvSpPr>
          <p:cNvPr id="3" name="Content Placeholder 2">
            <a:extLst>
              <a:ext uri="{FF2B5EF4-FFF2-40B4-BE49-F238E27FC236}">
                <a16:creationId xmlns:a16="http://schemas.microsoft.com/office/drawing/2014/main" id="{921C80A2-126F-47B6-B228-0ED5E6C9E439}"/>
              </a:ext>
            </a:extLst>
          </p:cNvPr>
          <p:cNvSpPr>
            <a:spLocks noGrp="1"/>
          </p:cNvSpPr>
          <p:nvPr>
            <p:ph idx="1"/>
          </p:nvPr>
        </p:nvSpPr>
        <p:spPr>
          <a:xfrm>
            <a:off x="913795" y="2096064"/>
            <a:ext cx="10796424" cy="4550542"/>
          </a:xfrm>
        </p:spPr>
        <p:txBody>
          <a:bodyPr>
            <a:normAutofit fontScale="92500"/>
          </a:bodyPr>
          <a:lstStyle/>
          <a:p>
            <a:pPr marL="0" indent="0" algn="just">
              <a:buNone/>
            </a:pPr>
            <a:r>
              <a:rPr lang="en-IN" dirty="0">
                <a:latin typeface="Times New Roman" panose="02020603050405020304" pitchFamily="18" charset="0"/>
                <a:cs typeface="Times New Roman" panose="02020603050405020304" pitchFamily="18" charset="0"/>
              </a:rPr>
              <a:t>	</a:t>
            </a:r>
            <a:r>
              <a:rPr lang="en-IN" sz="2800" dirty="0">
                <a:latin typeface="Times New Roman" panose="02020603050405020304" pitchFamily="18" charset="0"/>
                <a:cs typeface="Times New Roman" panose="02020603050405020304" pitchFamily="18" charset="0"/>
              </a:rPr>
              <a:t>Education is the key instrument in the process of development. The aim of education have evolved significantly in the context of globalization. As the world becomes increasingly interconnected, education systems are adjusting to meet the demands of a globalized society. </a:t>
            </a:r>
          </a:p>
          <a:p>
            <a:pPr marL="0" indent="0" algn="just">
              <a:buNone/>
            </a:pPr>
            <a:r>
              <a:rPr lang="en-IN" sz="2800" dirty="0">
                <a:latin typeface="Times New Roman" panose="02020603050405020304" pitchFamily="18" charset="0"/>
                <a:cs typeface="Times New Roman" panose="02020603050405020304" pitchFamily="18" charset="0"/>
              </a:rPr>
              <a:t>Following are the changing aims of education in this context:</a:t>
            </a:r>
          </a:p>
          <a:p>
            <a:pPr algn="just"/>
            <a:r>
              <a:rPr lang="en-IN" sz="2800" b="1" dirty="0">
                <a:latin typeface="Times New Roman" panose="02020603050405020304" pitchFamily="18" charset="0"/>
                <a:cs typeface="Times New Roman" panose="02020603050405020304" pitchFamily="18" charset="0"/>
              </a:rPr>
              <a:t>Cultural awareness and diversity</a:t>
            </a:r>
            <a:r>
              <a:rPr lang="en-IN" sz="2800" b="1">
                <a:latin typeface="Times New Roman" panose="02020603050405020304" pitchFamily="18" charset="0"/>
                <a:cs typeface="Times New Roman" panose="02020603050405020304" pitchFamily="18" charset="0"/>
              </a:rPr>
              <a:t>: </a:t>
            </a:r>
            <a:r>
              <a:rPr lang="en-IN" sz="2800" b="1" dirty="0">
                <a:latin typeface="Times New Roman" panose="02020603050405020304" pitchFamily="18" charset="0"/>
                <a:cs typeface="Times New Roman" panose="02020603050405020304" pitchFamily="18" charset="0"/>
              </a:rPr>
              <a:t>E</a:t>
            </a:r>
            <a:r>
              <a:rPr lang="en-IN" sz="2800">
                <a:latin typeface="Times New Roman" panose="02020603050405020304" pitchFamily="18" charset="0"/>
                <a:cs typeface="Times New Roman" panose="02020603050405020304" pitchFamily="18" charset="0"/>
              </a:rPr>
              <a:t>ducation </a:t>
            </a:r>
            <a:r>
              <a:rPr lang="en-IN" sz="2800" dirty="0">
                <a:latin typeface="Times New Roman" panose="02020603050405020304" pitchFamily="18" charset="0"/>
                <a:cs typeface="Times New Roman" panose="02020603050405020304" pitchFamily="18" charset="0"/>
              </a:rPr>
              <a:t>now emphasises understanding and appreciating cultural differences, fostering global citizenship and reducing ethnocentrism.</a:t>
            </a:r>
          </a:p>
          <a:p>
            <a:pPr marL="457200" indent="-457200" algn="just">
              <a:buFont typeface="+mj-lt"/>
              <a:buAutoNum type="alphaLcParenR"/>
            </a:pPr>
            <a:endParaRPr lang="en-IN" sz="2800" dirty="0">
              <a:latin typeface="Times New Roman" panose="02020603050405020304" pitchFamily="18" charset="0"/>
              <a:cs typeface="Times New Roman" panose="02020603050405020304" pitchFamily="18" charset="0"/>
            </a:endParaRPr>
          </a:p>
          <a:p>
            <a:pPr marL="0" indent="0" algn="just">
              <a:buNone/>
            </a:pP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655596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C6FD42A-E04A-8003-B7FA-2699DB646763}"/>
              </a:ext>
            </a:extLst>
          </p:cNvPr>
          <p:cNvSpPr>
            <a:spLocks noGrp="1"/>
          </p:cNvSpPr>
          <p:nvPr>
            <p:ph idx="1"/>
          </p:nvPr>
        </p:nvSpPr>
        <p:spPr>
          <a:xfrm>
            <a:off x="913795" y="442453"/>
            <a:ext cx="10353762" cy="5348748"/>
          </a:xfrm>
        </p:spPr>
        <p:txBody>
          <a:bodyPr>
            <a:normAutofit/>
          </a:bodyPr>
          <a:lstStyle/>
          <a:p>
            <a:pPr algn="just"/>
            <a:r>
              <a:rPr lang="en-IN" sz="2800" b="1" dirty="0">
                <a:latin typeface="Times New Roman" panose="02020603050405020304" pitchFamily="18" charset="0"/>
                <a:cs typeface="Times New Roman" panose="02020603050405020304" pitchFamily="18" charset="0"/>
              </a:rPr>
              <a:t>Multilingual skills: </a:t>
            </a:r>
            <a:r>
              <a:rPr lang="en-IN" sz="2800" dirty="0">
                <a:latin typeface="Times New Roman" panose="02020603050405020304" pitchFamily="18" charset="0"/>
                <a:cs typeface="Times New Roman" panose="02020603050405020304" pitchFamily="18" charset="0"/>
              </a:rPr>
              <a:t>Learning multiple language is encouraged to enhance communication and collaboration across borders. </a:t>
            </a:r>
          </a:p>
          <a:p>
            <a:pPr algn="just"/>
            <a:r>
              <a:rPr lang="en-IN" sz="2800" b="1" dirty="0">
                <a:latin typeface="Times New Roman" panose="02020603050405020304" pitchFamily="18" charset="0"/>
                <a:cs typeface="Times New Roman" panose="02020603050405020304" pitchFamily="18" charset="0"/>
              </a:rPr>
              <a:t>Critical thinking: </a:t>
            </a:r>
            <a:r>
              <a:rPr lang="en-IN" sz="2800" dirty="0">
                <a:latin typeface="Times New Roman" panose="02020603050405020304" pitchFamily="18" charset="0"/>
                <a:cs typeface="Times New Roman" panose="02020603050405020304" pitchFamily="18" charset="0"/>
              </a:rPr>
              <a:t>Students are taught to analyse global issues such as climate change, economic disparities and technological advancements.</a:t>
            </a:r>
          </a:p>
          <a:p>
            <a:pPr algn="just"/>
            <a:r>
              <a:rPr lang="en-IN" sz="2800" b="1" dirty="0">
                <a:latin typeface="Times New Roman" panose="02020603050405020304" pitchFamily="18" charset="0"/>
                <a:cs typeface="Times New Roman" panose="02020603050405020304" pitchFamily="18" charset="0"/>
              </a:rPr>
              <a:t>Promotion of lifelong learning: </a:t>
            </a:r>
            <a:r>
              <a:rPr lang="en-IN" sz="2800" dirty="0">
                <a:latin typeface="Times New Roman" panose="02020603050405020304" pitchFamily="18" charset="0"/>
                <a:cs typeface="Times New Roman" panose="02020603050405020304" pitchFamily="18" charset="0"/>
              </a:rPr>
              <a:t>With rapid technological advancements, education is shifting towards fostering continuous learning. Lifelong learning equips individuals to adapt changing job markets and innovations. </a:t>
            </a:r>
          </a:p>
          <a:p>
            <a:pPr algn="just"/>
            <a:endParaRPr lang="en-IN" sz="2800" dirty="0">
              <a:latin typeface="Times New Roman" panose="02020603050405020304" pitchFamily="18" charset="0"/>
              <a:cs typeface="Times New Roman" panose="02020603050405020304" pitchFamily="18" charset="0"/>
            </a:endParaRPr>
          </a:p>
          <a:p>
            <a:endParaRPr lang="en-IN" dirty="0"/>
          </a:p>
        </p:txBody>
      </p:sp>
    </p:spTree>
    <p:extLst>
      <p:ext uri="{BB962C8B-B14F-4D97-AF65-F5344CB8AC3E}">
        <p14:creationId xmlns:p14="http://schemas.microsoft.com/office/powerpoint/2010/main" val="294562666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mask">
  <a:themeElements>
    <a:clrScheme name="Damask">
      <a:dk1>
        <a:sysClr val="windowText" lastClr="000000"/>
      </a:dk1>
      <a:lt1>
        <a:sysClr val="window" lastClr="FFFFFF"/>
      </a:lt1>
      <a:dk2>
        <a:srgbClr val="2A5B7F"/>
      </a:dk2>
      <a:lt2>
        <a:srgbClr val="ABDAFC"/>
      </a:lt2>
      <a:accent1>
        <a:srgbClr val="9EC544"/>
      </a:accent1>
      <a:accent2>
        <a:srgbClr val="50BEA3"/>
      </a:accent2>
      <a:accent3>
        <a:srgbClr val="4A9CCC"/>
      </a:accent3>
      <a:accent4>
        <a:srgbClr val="9A66CA"/>
      </a:accent4>
      <a:accent5>
        <a:srgbClr val="C54F71"/>
      </a:accent5>
      <a:accent6>
        <a:srgbClr val="DE9C3C"/>
      </a:accent6>
      <a:hlink>
        <a:srgbClr val="6BA9DA"/>
      </a:hlink>
      <a:folHlink>
        <a:srgbClr val="A0BCD3"/>
      </a:folHlink>
    </a:clrScheme>
    <a:fontScheme name="Damask">
      <a:majorFont>
        <a:latin typeface="Bookman Old Style" panose="02050604050505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ask">
      <a:fillStyleLst>
        <a:solidFill>
          <a:schemeClr val="phClr"/>
        </a:solidFill>
        <a:gradFill rotWithShape="1">
          <a:gsLst>
            <a:gs pos="0">
              <a:schemeClr val="phClr">
                <a:tint val="48000"/>
                <a:satMod val="105000"/>
                <a:lumMod val="110000"/>
              </a:schemeClr>
            </a:gs>
            <a:gs pos="100000">
              <a:schemeClr val="phClr">
                <a:tint val="78000"/>
                <a:satMod val="109000"/>
                <a:lumMod val="100000"/>
              </a:schemeClr>
            </a:gs>
          </a:gsLst>
          <a:lin ang="5400000" scaled="0"/>
        </a:gradFill>
        <a:gradFill rotWithShape="1">
          <a:gsLst>
            <a:gs pos="0">
              <a:schemeClr val="phClr">
                <a:tint val="94000"/>
                <a:satMod val="100000"/>
                <a:lumMod val="104000"/>
              </a:schemeClr>
            </a:gs>
            <a:gs pos="69000">
              <a:schemeClr val="phClr">
                <a:shade val="86000"/>
                <a:satMod val="130000"/>
                <a:lumMod val="102000"/>
              </a:schemeClr>
            </a:gs>
            <a:gs pos="100000">
              <a:schemeClr val="phClr">
                <a:shade val="72000"/>
                <a:satMod val="130000"/>
                <a:lumMod val="100000"/>
              </a:scheme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38100" dir="5400000" sy="96000" rotWithShape="0">
              <a:srgbClr val="000000">
                <a:alpha val="54000"/>
              </a:srgbClr>
            </a:outerShdw>
          </a:effectLst>
        </a:effectStyle>
        <a:effectStyle>
          <a:effectLst>
            <a:outerShdw blurRad="76200" dist="38100" dir="5400000" algn="ctr" rotWithShape="0">
              <a:srgbClr val="000000">
                <a:alpha val="76000"/>
              </a:srgbClr>
            </a:outerShdw>
          </a:effectLst>
          <a:scene3d>
            <a:camera prst="orthographicFront">
              <a:rot lat="0" lon="0" rev="0"/>
            </a:camera>
            <a:lightRig rig="balanced" dir="t"/>
          </a:scene3d>
          <a:sp3d prstMaterial="matte">
            <a:bevelT w="25400" h="25400" prst="relaxedInset"/>
          </a:sp3d>
        </a:effectStyle>
      </a:effectStyleLst>
      <a:bgFillStyleLst>
        <a:solidFill>
          <a:schemeClr val="phClr"/>
        </a:solidFill>
        <a:solidFill>
          <a:schemeClr val="phClr">
            <a:tint val="95000"/>
            <a:satMod val="170000"/>
          </a:schemeClr>
        </a:solidFill>
        <a:blipFill rotWithShape="1">
          <a:blip xmlns:r="http://schemas.openxmlformats.org/officeDocument/2006/relationships" r:embed="rId1">
            <a:duotone>
              <a:schemeClr val="phClr">
                <a:shade val="18000"/>
                <a:satMod val="160000"/>
                <a:lumMod val="28000"/>
              </a:schemeClr>
              <a:schemeClr val="phClr">
                <a:tint val="95000"/>
                <a:satMod val="160000"/>
                <a:lumMod val="116000"/>
              </a:schemeClr>
            </a:duotone>
          </a:blip>
          <a:stretch/>
        </a:blipFill>
      </a:bgFillStyleLst>
    </a:fmtScheme>
  </a:themeElements>
  <a:objectDefaults/>
  <a:extraClrSchemeLst/>
  <a:extLst>
    <a:ext uri="{05A4C25C-085E-4340-85A3-A5531E510DB2}">
      <thm15:themeFamily xmlns:thm15="http://schemas.microsoft.com/office/thememl/2012/main" name="Damask" id="{F9A299A0-33D0-4E0F-9F3F-7163E3744208}" vid="{746EEEEA-FB6A-406B-B510-531588D54811}"/>
    </a:ext>
  </a:extLst>
</a:theme>
</file>

<file path=docProps/app.xml><?xml version="1.0" encoding="utf-8"?>
<Properties xmlns="http://schemas.openxmlformats.org/officeDocument/2006/extended-properties" xmlns:vt="http://schemas.openxmlformats.org/officeDocument/2006/docPropsVTypes">
  <Template>TM04033921[[fn=Damask]]</Template>
  <TotalTime>209</TotalTime>
  <Words>752</Words>
  <Application>Microsoft Office PowerPoint</Application>
  <PresentationFormat>Widescreen</PresentationFormat>
  <Paragraphs>42</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Bookman Old Style</vt:lpstr>
      <vt:lpstr>Rockwell</vt:lpstr>
      <vt:lpstr>Times New Roman</vt:lpstr>
      <vt:lpstr>Damask</vt:lpstr>
      <vt:lpstr>GLOBALIZATION</vt:lpstr>
      <vt:lpstr>CONCEPT </vt:lpstr>
      <vt:lpstr>PowerPoint Presentation</vt:lpstr>
      <vt:lpstr>definition</vt:lpstr>
      <vt:lpstr>PowerPoint Presentation</vt:lpstr>
      <vt:lpstr>features of Globalization</vt:lpstr>
      <vt:lpstr>advantages</vt:lpstr>
      <vt:lpstr>Changing aims of education in the context of globalization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Darpan Gogoi</dc:creator>
  <cp:lastModifiedBy>Darpan Gogoi</cp:lastModifiedBy>
  <cp:revision>7</cp:revision>
  <dcterms:created xsi:type="dcterms:W3CDTF">2025-12-05T03:55:59Z</dcterms:created>
  <dcterms:modified xsi:type="dcterms:W3CDTF">2025-12-07T07:10:06Z</dcterms:modified>
</cp:coreProperties>
</file>