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12/4/2025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9815-D9B6-E3FD-CC15-CF2D1E003425}"/>
              </a:ext>
            </a:extLst>
          </p:cNvPr>
          <p:cNvSpPr>
            <a:spLocks noGrp="1"/>
          </p:cNvSpPr>
          <p:nvPr>
            <p:ph type="ctrTitle"/>
          </p:nvPr>
        </p:nvSpPr>
        <p:spPr>
          <a:xfrm>
            <a:off x="1595269" y="406400"/>
            <a:ext cx="9001462" cy="1193800"/>
          </a:xfrm>
        </p:spPr>
        <p:txBody>
          <a:bodyPr>
            <a:normAutofit/>
          </a:bodyPr>
          <a:lstStyle/>
          <a:p>
            <a:r>
              <a:rPr lang="en-IN" sz="3600" dirty="0">
                <a:latin typeface="Times New Roman" panose="02020603050405020304" pitchFamily="18" charset="0"/>
                <a:cs typeface="Times New Roman" panose="02020603050405020304" pitchFamily="18" charset="0"/>
              </a:rPr>
              <a:t>Role OF UNO &amp; UNESCO in promoting peace</a:t>
            </a:r>
          </a:p>
        </p:txBody>
      </p:sp>
      <p:sp>
        <p:nvSpPr>
          <p:cNvPr id="3" name="Subtitle 2">
            <a:extLst>
              <a:ext uri="{FF2B5EF4-FFF2-40B4-BE49-F238E27FC236}">
                <a16:creationId xmlns:a16="http://schemas.microsoft.com/office/drawing/2014/main" id="{B2A4770E-0657-7617-A6C8-7747907D3552}"/>
              </a:ext>
            </a:extLst>
          </p:cNvPr>
          <p:cNvSpPr>
            <a:spLocks noGrp="1"/>
          </p:cNvSpPr>
          <p:nvPr>
            <p:ph type="subTitle" idx="1"/>
          </p:nvPr>
        </p:nvSpPr>
        <p:spPr>
          <a:xfrm>
            <a:off x="1752586" y="3967957"/>
            <a:ext cx="9001462" cy="1655762"/>
          </a:xfrm>
        </p:spPr>
        <p:txBody>
          <a:bodyPr/>
          <a:lstStyle/>
          <a:p>
            <a:pPr algn="r"/>
            <a:r>
              <a:rPr lang="en-IN" dirty="0">
                <a:latin typeface="Times New Roman" panose="02020603050405020304" pitchFamily="18" charset="0"/>
                <a:cs typeface="Times New Roman" panose="02020603050405020304" pitchFamily="18" charset="0"/>
              </a:rPr>
              <a:t>Prepared By- </a:t>
            </a:r>
            <a:r>
              <a:rPr lang="en-IN" dirty="0" err="1">
                <a:latin typeface="Times New Roman" panose="02020603050405020304" pitchFamily="18" charset="0"/>
                <a:cs typeface="Times New Roman" panose="02020603050405020304" pitchFamily="18" charset="0"/>
              </a:rPr>
              <a:t>Angkana</a:t>
            </a:r>
            <a:r>
              <a:rPr lang="en-IN" dirty="0">
                <a:latin typeface="Times New Roman" panose="02020603050405020304" pitchFamily="18" charset="0"/>
                <a:cs typeface="Times New Roman" panose="02020603050405020304" pitchFamily="18" charset="0"/>
              </a:rPr>
              <a:t> Gogoi</a:t>
            </a:r>
          </a:p>
          <a:p>
            <a:pPr algn="r"/>
            <a:r>
              <a:rPr lang="en-IN"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158779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34112E-42A1-1761-D316-395AF1BC9A1B}"/>
              </a:ext>
            </a:extLst>
          </p:cNvPr>
          <p:cNvSpPr>
            <a:spLocks noGrp="1"/>
          </p:cNvSpPr>
          <p:nvPr>
            <p:ph idx="1"/>
          </p:nvPr>
        </p:nvSpPr>
        <p:spPr>
          <a:xfrm>
            <a:off x="913795" y="599768"/>
            <a:ext cx="10353762" cy="5535561"/>
          </a:xfrm>
        </p:spPr>
        <p:txBody>
          <a:bodyPr>
            <a:noAutofit/>
          </a:bodyPr>
          <a:lstStyle/>
          <a:p>
            <a:pPr algn="just"/>
            <a:r>
              <a:rPr lang="en-US" sz="2400" dirty="0">
                <a:latin typeface="Times New Roman" panose="02020603050405020304" pitchFamily="18" charset="0"/>
                <a:cs typeface="Times New Roman" panose="02020603050405020304" pitchFamily="18" charset="0"/>
              </a:rPr>
              <a:t>Respect for other cultures, appreciation of freedom, respect for individuality, and a positive attitude towards diversity can be developed by improving the curriculum, using better teaching methods, and adding creative learning materials.</a:t>
            </a:r>
          </a:p>
          <a:p>
            <a:pPr algn="just"/>
            <a:r>
              <a:rPr lang="en-US" sz="2400" dirty="0">
                <a:latin typeface="Times New Roman" panose="02020603050405020304" pitchFamily="18" charset="0"/>
                <a:cs typeface="Times New Roman" panose="02020603050405020304" pitchFamily="18" charset="0"/>
              </a:rPr>
              <a:t>Education should also help people learn new skills so they become responsible citizens who support democracy, human rights, and world peace. These skills will help them face challenges with confidence.</a:t>
            </a:r>
          </a:p>
          <a:p>
            <a:pPr algn="just"/>
            <a:r>
              <a:rPr lang="en-US" sz="2400" dirty="0">
                <a:latin typeface="Times New Roman" panose="02020603050405020304" pitchFamily="18" charset="0"/>
                <a:cs typeface="Times New Roman" panose="02020603050405020304" pitchFamily="18" charset="0"/>
              </a:rPr>
              <a:t>Teachers and all educational workers must have improved working conditions and attitudes. They should respect cultural diversity, know about human rights and freedom, and understand citizenship. This will help them promote peace.</a:t>
            </a:r>
          </a:p>
          <a:p>
            <a:pPr marL="0" indent="0" algn="just">
              <a:buNone/>
            </a:pPr>
            <a:r>
              <a:rPr lang="en-US" sz="2400" dirty="0">
                <a:latin typeface="Times New Roman" panose="02020603050405020304" pitchFamily="18" charset="0"/>
                <a:cs typeface="Times New Roman" panose="02020603050405020304" pitchFamily="18" charset="0"/>
              </a:rPr>
              <a:t>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4534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65E51-9CDE-2F00-EAD4-937146D84212}"/>
              </a:ext>
            </a:extLst>
          </p:cNvPr>
          <p:cNvSpPr>
            <a:spLocks noGrp="1"/>
          </p:cNvSpPr>
          <p:nvPr>
            <p:ph type="title"/>
          </p:nvPr>
        </p:nvSpPr>
        <p:spPr>
          <a:xfrm>
            <a:off x="844969" y="78658"/>
            <a:ext cx="10353761" cy="1326321"/>
          </a:xfrm>
        </p:spPr>
        <p:txBody>
          <a:bodyPr/>
          <a:lstStyle/>
          <a:p>
            <a:pPr algn="l"/>
            <a:r>
              <a:rPr lang="en-IN" dirty="0" err="1">
                <a:latin typeface="Times New Roman" panose="02020603050405020304" pitchFamily="18" charset="0"/>
                <a:cs typeface="Times New Roman" panose="02020603050405020304" pitchFamily="18" charset="0"/>
              </a:rPr>
              <a:t>u.n.o</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1BED57-685A-FDA4-CC65-B0CFCD878D9C}"/>
              </a:ext>
            </a:extLst>
          </p:cNvPr>
          <p:cNvSpPr>
            <a:spLocks noGrp="1"/>
          </p:cNvSpPr>
          <p:nvPr>
            <p:ph idx="1"/>
          </p:nvPr>
        </p:nvSpPr>
        <p:spPr>
          <a:xfrm>
            <a:off x="913795" y="1170039"/>
            <a:ext cx="10353762" cy="5250426"/>
          </a:xfrm>
        </p:spPr>
        <p:txBody>
          <a:bodyPr>
            <a:normAutofit/>
          </a:bodyPr>
          <a:lstStyle/>
          <a:p>
            <a:pPr algn="just"/>
            <a:r>
              <a:rPr lang="en-IN" sz="2400" dirty="0">
                <a:latin typeface="Times New Roman" panose="02020603050405020304" pitchFamily="18" charset="0"/>
                <a:cs typeface="Times New Roman" panose="02020603050405020304" pitchFamily="18" charset="0"/>
              </a:rPr>
              <a:t>An International/Inter-Governmental Organization</a:t>
            </a:r>
          </a:p>
          <a:p>
            <a:pPr algn="just"/>
            <a:r>
              <a:rPr lang="en-IN" sz="2400" dirty="0">
                <a:latin typeface="Times New Roman" panose="02020603050405020304" pitchFamily="18" charset="0"/>
                <a:cs typeface="Times New Roman" panose="02020603050405020304" pitchFamily="18" charset="0"/>
              </a:rPr>
              <a:t>Founded in 24</a:t>
            </a:r>
            <a:r>
              <a:rPr lang="en-IN" sz="2400" baseline="30000" dirty="0">
                <a:latin typeface="Times New Roman" panose="02020603050405020304" pitchFamily="18" charset="0"/>
                <a:cs typeface="Times New Roman" panose="02020603050405020304" pitchFamily="18" charset="0"/>
              </a:rPr>
              <a:t>th</a:t>
            </a:r>
            <a:r>
              <a:rPr lang="en-IN" sz="2400" dirty="0">
                <a:latin typeface="Times New Roman" panose="02020603050405020304" pitchFamily="18" charset="0"/>
                <a:cs typeface="Times New Roman" panose="02020603050405020304" pitchFamily="18" charset="0"/>
              </a:rPr>
              <a:t> Oct, 1945 with the purpose :</a:t>
            </a:r>
          </a:p>
          <a:p>
            <a:pPr lvl="1" algn="just">
              <a:buFont typeface="Wingdings" panose="05000000000000000000" pitchFamily="2" charset="2"/>
              <a:buChar char="q"/>
            </a:pPr>
            <a:r>
              <a:rPr lang="en-IN" sz="2400" dirty="0">
                <a:latin typeface="Times New Roman" panose="02020603050405020304" pitchFamily="18" charset="0"/>
                <a:cs typeface="Times New Roman" panose="02020603050405020304" pitchFamily="18" charset="0"/>
              </a:rPr>
              <a:t>To maintain international peace and security</a:t>
            </a:r>
          </a:p>
          <a:p>
            <a:pPr lvl="1" algn="just">
              <a:buFont typeface="Wingdings" panose="05000000000000000000" pitchFamily="2" charset="2"/>
              <a:buChar char="q"/>
            </a:pPr>
            <a:r>
              <a:rPr lang="en-IN" sz="2400" dirty="0">
                <a:latin typeface="Times New Roman" panose="02020603050405020304" pitchFamily="18" charset="0"/>
                <a:cs typeface="Times New Roman" panose="02020603050405020304" pitchFamily="18" charset="0"/>
              </a:rPr>
              <a:t>To promote economic and social development</a:t>
            </a:r>
          </a:p>
          <a:p>
            <a:pPr lvl="1" algn="just">
              <a:buFont typeface="Wingdings" panose="05000000000000000000" pitchFamily="2" charset="2"/>
              <a:buChar char="q"/>
            </a:pPr>
            <a:r>
              <a:rPr lang="en-IN" sz="2400" dirty="0">
                <a:latin typeface="Times New Roman" panose="02020603050405020304" pitchFamily="18" charset="0"/>
                <a:cs typeface="Times New Roman" panose="02020603050405020304" pitchFamily="18" charset="0"/>
              </a:rPr>
              <a:t>To promote human right</a:t>
            </a:r>
          </a:p>
          <a:p>
            <a:pPr algn="just"/>
            <a:r>
              <a:rPr lang="en-IN" sz="2400" dirty="0">
                <a:latin typeface="Times New Roman" panose="02020603050405020304" pitchFamily="18" charset="0"/>
                <a:cs typeface="Times New Roman" panose="02020603050405020304" pitchFamily="18" charset="0"/>
              </a:rPr>
              <a:t>Original members 51; Present members 193</a:t>
            </a:r>
          </a:p>
          <a:p>
            <a:pPr algn="just"/>
            <a:r>
              <a:rPr lang="en-IN" sz="2400" dirty="0">
                <a:latin typeface="Times New Roman" panose="02020603050405020304" pitchFamily="18" charset="0"/>
                <a:cs typeface="Times New Roman" panose="02020603050405020304" pitchFamily="18" charset="0"/>
              </a:rPr>
              <a:t>India is a founding member of the United Nations</a:t>
            </a:r>
          </a:p>
          <a:p>
            <a:pPr algn="just"/>
            <a:r>
              <a:rPr lang="en-IN" sz="2400" dirty="0">
                <a:latin typeface="Times New Roman" panose="02020603050405020304" pitchFamily="18" charset="0"/>
                <a:cs typeface="Times New Roman" panose="02020603050405020304" pitchFamily="18" charset="0"/>
              </a:rPr>
              <a:t>India officially joined UN on October 30,1945</a:t>
            </a:r>
          </a:p>
          <a:p>
            <a:pPr algn="just"/>
            <a:r>
              <a:rPr lang="en-IN" sz="2400" dirty="0">
                <a:latin typeface="Times New Roman" panose="02020603050405020304" pitchFamily="18" charset="0"/>
                <a:cs typeface="Times New Roman" panose="02020603050405020304" pitchFamily="18" charset="0"/>
              </a:rPr>
              <a:t>Headquarter- New York</a:t>
            </a:r>
          </a:p>
          <a:p>
            <a:pPr marL="457200" lvl="1" indent="0" algn="just">
              <a:buNone/>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161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476D0-354B-F79E-12F5-A72C475D1389}"/>
              </a:ext>
            </a:extLst>
          </p:cNvPr>
          <p:cNvSpPr>
            <a:spLocks noGrp="1"/>
          </p:cNvSpPr>
          <p:nvPr>
            <p:ph type="title"/>
          </p:nvPr>
        </p:nvSpPr>
        <p:spPr>
          <a:xfrm>
            <a:off x="746646" y="117987"/>
            <a:ext cx="10353761" cy="1326321"/>
          </a:xfrm>
        </p:spPr>
        <p:txBody>
          <a:bodyPr/>
          <a:lstStyle/>
          <a:p>
            <a:pPr algn="l"/>
            <a:r>
              <a:rPr lang="en-IN" dirty="0">
                <a:latin typeface="Times New Roman" panose="02020603050405020304" pitchFamily="18" charset="0"/>
                <a:cs typeface="Times New Roman" panose="02020603050405020304" pitchFamily="18" charset="0"/>
              </a:rPr>
              <a:t>objectives</a:t>
            </a:r>
          </a:p>
        </p:txBody>
      </p:sp>
      <p:sp>
        <p:nvSpPr>
          <p:cNvPr id="3" name="Content Placeholder 2">
            <a:extLst>
              <a:ext uri="{FF2B5EF4-FFF2-40B4-BE49-F238E27FC236}">
                <a16:creationId xmlns:a16="http://schemas.microsoft.com/office/drawing/2014/main" id="{05A18DBF-7BED-2C86-D61B-171679AA5BF8}"/>
              </a:ext>
            </a:extLst>
          </p:cNvPr>
          <p:cNvSpPr>
            <a:spLocks noGrp="1"/>
          </p:cNvSpPr>
          <p:nvPr>
            <p:ph idx="1"/>
          </p:nvPr>
        </p:nvSpPr>
        <p:spPr>
          <a:xfrm>
            <a:off x="919119" y="1358644"/>
            <a:ext cx="10353762" cy="5101149"/>
          </a:xfrm>
        </p:spPr>
        <p:txBody>
          <a:bodyPr>
            <a:normAutofit/>
          </a:bodyPr>
          <a:lstStyle/>
          <a:p>
            <a:r>
              <a:rPr lang="en-IN" sz="2400" dirty="0">
                <a:latin typeface="Times New Roman" panose="02020603050405020304" pitchFamily="18" charset="0"/>
                <a:cs typeface="Times New Roman" panose="02020603050405020304" pitchFamily="18" charset="0"/>
              </a:rPr>
              <a:t>To maintain international peace and security.</a:t>
            </a:r>
          </a:p>
          <a:p>
            <a:r>
              <a:rPr lang="en-IN" sz="2400" dirty="0">
                <a:latin typeface="Times New Roman" panose="02020603050405020304" pitchFamily="18" charset="0"/>
                <a:cs typeface="Times New Roman" panose="02020603050405020304" pitchFamily="18" charset="0"/>
              </a:rPr>
              <a:t>To develop friendly relationship among countries of the world.</a:t>
            </a:r>
          </a:p>
          <a:p>
            <a:r>
              <a:rPr lang="en-IN" sz="2400" dirty="0">
                <a:latin typeface="Times New Roman" panose="02020603050405020304" pitchFamily="18" charset="0"/>
                <a:cs typeface="Times New Roman" panose="02020603050405020304" pitchFamily="18" charset="0"/>
              </a:rPr>
              <a:t>To achieve international co-operation in economic, social, cultural or humanitarian fields.</a:t>
            </a:r>
          </a:p>
          <a:p>
            <a:r>
              <a:rPr lang="en-IN" sz="2400" dirty="0">
                <a:latin typeface="Times New Roman" panose="02020603050405020304" pitchFamily="18" charset="0"/>
                <a:cs typeface="Times New Roman" panose="02020603050405020304" pitchFamily="18" charset="0"/>
              </a:rPr>
              <a:t>To encourage respect for human rights and fundamental freedoms.</a:t>
            </a:r>
          </a:p>
          <a:p>
            <a:pPr marL="0" indent="0">
              <a:buNone/>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384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ECF97-13DD-A6CE-6A61-8954EE843B08}"/>
              </a:ext>
            </a:extLst>
          </p:cNvPr>
          <p:cNvSpPr>
            <a:spLocks noGrp="1"/>
          </p:cNvSpPr>
          <p:nvPr>
            <p:ph type="title"/>
          </p:nvPr>
        </p:nvSpPr>
        <p:spPr>
          <a:xfrm>
            <a:off x="913795" y="275304"/>
            <a:ext cx="10353761" cy="1326321"/>
          </a:xfrm>
        </p:spPr>
        <p:txBody>
          <a:bodyPr/>
          <a:lstStyle/>
          <a:p>
            <a:r>
              <a:rPr lang="en-IN" dirty="0">
                <a:latin typeface="Times New Roman" panose="02020603050405020304" pitchFamily="18" charset="0"/>
                <a:cs typeface="Times New Roman" panose="02020603050405020304" pitchFamily="18" charset="0"/>
              </a:rPr>
              <a:t>Four aspects of uno’s activities concern for peace</a:t>
            </a:r>
          </a:p>
        </p:txBody>
      </p:sp>
      <p:sp>
        <p:nvSpPr>
          <p:cNvPr id="3" name="Content Placeholder 2">
            <a:extLst>
              <a:ext uri="{FF2B5EF4-FFF2-40B4-BE49-F238E27FC236}">
                <a16:creationId xmlns:a16="http://schemas.microsoft.com/office/drawing/2014/main" id="{216DC9AA-3F49-8321-C0AE-9A915E58E5AE}"/>
              </a:ext>
            </a:extLst>
          </p:cNvPr>
          <p:cNvSpPr>
            <a:spLocks noGrp="1"/>
          </p:cNvSpPr>
          <p:nvPr>
            <p:ph idx="1"/>
          </p:nvPr>
        </p:nvSpPr>
        <p:spPr>
          <a:xfrm>
            <a:off x="913795" y="1504335"/>
            <a:ext cx="10353762" cy="4798142"/>
          </a:xfrm>
        </p:spPr>
        <p:txBody>
          <a:bodyPr>
            <a:normAutofit/>
          </a:bodyPr>
          <a:lstStyle/>
          <a:p>
            <a:pPr marL="457200" indent="-457200" algn="just">
              <a:buFont typeface="+mj-lt"/>
              <a:buAutoNum type="arabicPeriod"/>
            </a:pPr>
            <a:r>
              <a:rPr lang="en-IN" b="1" dirty="0">
                <a:latin typeface="Times New Roman" panose="02020603050405020304" pitchFamily="18" charset="0"/>
                <a:cs typeface="Times New Roman" panose="02020603050405020304" pitchFamily="18" charset="0"/>
              </a:rPr>
              <a:t>Mediation activities: </a:t>
            </a:r>
            <a:r>
              <a:rPr lang="en-US" dirty="0">
                <a:latin typeface="Times New Roman" panose="02020603050405020304" pitchFamily="18" charset="0"/>
                <a:cs typeface="Times New Roman" panose="02020603050405020304" pitchFamily="18" charset="0"/>
              </a:rPr>
              <a:t>Through mediation, countries can solve disagreements without fighting. It means that another country, group, or person helps them find a solution. The UNO plays the role of mediator in dozens the conflicts between or among countries.</a:t>
            </a:r>
            <a:endParaRPr lang="en-IN"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IN" b="1" dirty="0">
                <a:latin typeface="Times New Roman" panose="02020603050405020304" pitchFamily="18" charset="0"/>
                <a:cs typeface="Times New Roman" panose="02020603050405020304" pitchFamily="18" charset="0"/>
              </a:rPr>
              <a:t>Peace keeping activities: </a:t>
            </a:r>
            <a:r>
              <a:rPr lang="en-US" dirty="0">
                <a:latin typeface="Times New Roman" panose="02020603050405020304" pitchFamily="18" charset="0"/>
                <a:cs typeface="Times New Roman" panose="02020603050405020304" pitchFamily="18" charset="0"/>
              </a:rPr>
              <a:t>The UN’s peacekeeping missions use fair and neutral military and civilian staff from different nations who work under UN command. The main function of these personnel of UN is to stop the violation of the conflicting countries and help them to observe the ceasefire agreement reached between these countries. </a:t>
            </a:r>
            <a:endParaRPr lang="en-IN"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IN" b="1" dirty="0">
                <a:latin typeface="Times New Roman" panose="02020603050405020304" pitchFamily="18" charset="0"/>
                <a:cs typeface="Times New Roman" panose="02020603050405020304" pitchFamily="18" charset="0"/>
              </a:rPr>
              <a:t>Binding sanctions: </a:t>
            </a:r>
            <a:r>
              <a:rPr lang="en-IN" dirty="0">
                <a:latin typeface="Times New Roman" panose="02020603050405020304" pitchFamily="18" charset="0"/>
                <a:cs typeface="Times New Roman" panose="02020603050405020304" pitchFamily="18" charset="0"/>
              </a:rPr>
              <a:t>This implies permitting some member countries to forcibly intervene in a trouble area and restore peace in an area. The term “Sanctions” implies strong steps taken to isolate and punish a country that becomes a menace/threat to peace.</a:t>
            </a:r>
          </a:p>
        </p:txBody>
      </p:sp>
    </p:spTree>
    <p:extLst>
      <p:ext uri="{BB962C8B-B14F-4D97-AF65-F5344CB8AC3E}">
        <p14:creationId xmlns:p14="http://schemas.microsoft.com/office/powerpoint/2010/main" val="4076352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D1A606C-39DA-BA44-CBA8-CDE5FCEA1F38}"/>
              </a:ext>
            </a:extLst>
          </p:cNvPr>
          <p:cNvSpPr>
            <a:spLocks noGrp="1"/>
          </p:cNvSpPr>
          <p:nvPr>
            <p:ph idx="1"/>
          </p:nvPr>
        </p:nvSpPr>
        <p:spPr>
          <a:xfrm>
            <a:off x="761847" y="1132707"/>
            <a:ext cx="10353675" cy="4176712"/>
          </a:xfrm>
        </p:spPr>
        <p:txBody>
          <a:bodyPr>
            <a:noAutofit/>
          </a:bodyPr>
          <a:lstStyle/>
          <a:p>
            <a:pPr marL="0" indent="0" algn="just">
              <a:buNone/>
            </a:pPr>
            <a:r>
              <a:rPr lang="en-IN" sz="2400" b="1" dirty="0">
                <a:latin typeface="Times New Roman" panose="02020603050405020304" pitchFamily="18" charset="0"/>
                <a:cs typeface="Times New Roman" panose="02020603050405020304" pitchFamily="18" charset="0"/>
              </a:rPr>
              <a:t>4. Disarmament activities: </a:t>
            </a:r>
            <a:r>
              <a:rPr lang="en-US" sz="2400" dirty="0">
                <a:latin typeface="Times New Roman" panose="02020603050405020304" pitchFamily="18" charset="0"/>
                <a:cs typeface="Times New Roman" panose="02020603050405020304" pitchFamily="18" charset="0"/>
              </a:rPr>
              <a:t>The United Nations works on disarmament because it is closely linked to peace. In the past, many countries believed that making and keeping powerful weapons—like nuclear weapons—would prevent wars by scaring enemies. However, these weapons are extremely dangerous for all of humanity, not just the countries fighting. They can harm the entire world. Because, protecting life on Earth is most important thing. Reducing weapons also saves huge amounts of money, which can then be used to improve the lives of poor and needy people. For these reasons, the United Nations is actively involved in efforts to reduce and control weapons.</a:t>
            </a:r>
            <a:endParaRPr lang="en-IN" sz="2400" dirty="0"/>
          </a:p>
        </p:txBody>
      </p:sp>
    </p:spTree>
    <p:extLst>
      <p:ext uri="{BB962C8B-B14F-4D97-AF65-F5344CB8AC3E}">
        <p14:creationId xmlns:p14="http://schemas.microsoft.com/office/powerpoint/2010/main" val="222142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C55C1-9396-3FA4-FFBC-F18FD459E04D}"/>
              </a:ext>
            </a:extLst>
          </p:cNvPr>
          <p:cNvSpPr>
            <a:spLocks noGrp="1"/>
          </p:cNvSpPr>
          <p:nvPr>
            <p:ph type="title"/>
          </p:nvPr>
        </p:nvSpPr>
        <p:spPr>
          <a:xfrm>
            <a:off x="844969" y="78659"/>
            <a:ext cx="10353761" cy="1326321"/>
          </a:xfrm>
        </p:spPr>
        <p:txBody>
          <a:bodyPr/>
          <a:lstStyle/>
          <a:p>
            <a:pPr algn="l"/>
            <a:r>
              <a:rPr lang="en-IN" dirty="0" err="1">
                <a:latin typeface="Times New Roman" panose="02020603050405020304" pitchFamily="18" charset="0"/>
                <a:cs typeface="Times New Roman" panose="02020603050405020304" pitchFamily="18" charset="0"/>
              </a:rPr>
              <a:t>unesco</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2B6D8F2-2C9A-F347-E98D-005DA887377C}"/>
              </a:ext>
            </a:extLst>
          </p:cNvPr>
          <p:cNvSpPr>
            <a:spLocks noGrp="1"/>
          </p:cNvSpPr>
          <p:nvPr>
            <p:ph idx="1"/>
          </p:nvPr>
        </p:nvSpPr>
        <p:spPr>
          <a:xfrm>
            <a:off x="919119" y="1581432"/>
            <a:ext cx="10353762" cy="3695136"/>
          </a:xfrm>
        </p:spPr>
        <p:txBody>
          <a:bodyPr>
            <a:normAutofit/>
          </a:bodyPr>
          <a:lstStyle/>
          <a:p>
            <a:pPr algn="just"/>
            <a:r>
              <a:rPr lang="en-IN" sz="2400" dirty="0">
                <a:latin typeface="Times New Roman" panose="02020603050405020304" pitchFamily="18" charset="0"/>
                <a:cs typeface="Times New Roman" panose="02020603050405020304" pitchFamily="18" charset="0"/>
              </a:rPr>
              <a:t>Full Form- United Nations Educational, Scientific and Cultural Organization.</a:t>
            </a:r>
          </a:p>
          <a:p>
            <a:pPr algn="just"/>
            <a:r>
              <a:rPr lang="en-IN" sz="2400" dirty="0">
                <a:latin typeface="Times New Roman" panose="02020603050405020304" pitchFamily="18" charset="0"/>
                <a:cs typeface="Times New Roman" panose="02020603050405020304" pitchFamily="18" charset="0"/>
              </a:rPr>
              <a:t>It seeks to build peace through international cooperation in education, the sciences and culture.</a:t>
            </a:r>
          </a:p>
          <a:p>
            <a:pPr algn="just"/>
            <a:r>
              <a:rPr lang="en-IN" sz="2400" dirty="0">
                <a:latin typeface="Times New Roman" panose="02020603050405020304" pitchFamily="18" charset="0"/>
                <a:cs typeface="Times New Roman" panose="02020603050405020304" pitchFamily="18" charset="0"/>
              </a:rPr>
              <a:t>Adopted in 1945 and came into force in 1946.</a:t>
            </a:r>
          </a:p>
          <a:p>
            <a:pPr algn="just"/>
            <a:r>
              <a:rPr lang="en-IN" sz="2400" dirty="0">
                <a:latin typeface="Times New Roman" panose="02020603050405020304" pitchFamily="18" charset="0"/>
                <a:cs typeface="Times New Roman" panose="02020603050405020304" pitchFamily="18" charset="0"/>
              </a:rPr>
              <a:t>India is a founding member. </a:t>
            </a:r>
          </a:p>
          <a:p>
            <a:pPr algn="just"/>
            <a:r>
              <a:rPr lang="en-IN" sz="2400" dirty="0">
                <a:latin typeface="Times New Roman" panose="02020603050405020304" pitchFamily="18" charset="0"/>
                <a:cs typeface="Times New Roman" panose="02020603050405020304" pitchFamily="18" charset="0"/>
              </a:rPr>
              <a:t> Original member countries 37.</a:t>
            </a:r>
          </a:p>
          <a:p>
            <a:pPr marL="0" indent="0" algn="just">
              <a:buNone/>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209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09DC-E2DF-A7F4-CB4D-900E42A252BC}"/>
              </a:ext>
            </a:extLst>
          </p:cNvPr>
          <p:cNvSpPr>
            <a:spLocks noGrp="1"/>
          </p:cNvSpPr>
          <p:nvPr>
            <p:ph type="title"/>
          </p:nvPr>
        </p:nvSpPr>
        <p:spPr/>
        <p:txBody>
          <a:bodyPr/>
          <a:lstStyle/>
          <a:p>
            <a:pPr algn="l"/>
            <a:r>
              <a:rPr lang="en-IN" dirty="0">
                <a:latin typeface="Times New Roman" panose="02020603050405020304" pitchFamily="18" charset="0"/>
                <a:cs typeface="Times New Roman" panose="02020603050405020304" pitchFamily="18" charset="0"/>
              </a:rPr>
              <a:t>objectives</a:t>
            </a:r>
          </a:p>
        </p:txBody>
      </p:sp>
      <p:sp>
        <p:nvSpPr>
          <p:cNvPr id="3" name="Content Placeholder 2">
            <a:extLst>
              <a:ext uri="{FF2B5EF4-FFF2-40B4-BE49-F238E27FC236}">
                <a16:creationId xmlns:a16="http://schemas.microsoft.com/office/drawing/2014/main" id="{D502A937-7B1C-8FC2-EAB0-85B14FD18A3B}"/>
              </a:ext>
            </a:extLst>
          </p:cNvPr>
          <p:cNvSpPr>
            <a:spLocks noGrp="1"/>
          </p:cNvSpPr>
          <p:nvPr>
            <p:ph idx="1"/>
          </p:nvPr>
        </p:nvSpPr>
        <p:spPr>
          <a:xfrm>
            <a:off x="913795" y="1860090"/>
            <a:ext cx="10353762" cy="3695136"/>
          </a:xfrm>
        </p:spPr>
        <p:txBody>
          <a:bodyPr>
            <a:normAutofit/>
          </a:bodyPr>
          <a:lstStyle/>
          <a:p>
            <a:pPr algn="just"/>
            <a:r>
              <a:rPr lang="en-IN" sz="2400" dirty="0">
                <a:latin typeface="Times New Roman" panose="02020603050405020304" pitchFamily="18" charset="0"/>
                <a:cs typeface="Times New Roman" panose="02020603050405020304" pitchFamily="18" charset="0"/>
              </a:rPr>
              <a:t>To promote intellectual cooperation and mutual understanding of peoples.</a:t>
            </a:r>
          </a:p>
          <a:p>
            <a:pPr algn="just"/>
            <a:r>
              <a:rPr lang="en-IN" sz="2400" dirty="0">
                <a:latin typeface="Times New Roman" panose="02020603050405020304" pitchFamily="18" charset="0"/>
                <a:cs typeface="Times New Roman" panose="02020603050405020304" pitchFamily="18" charset="0"/>
              </a:rPr>
              <a:t>To give fresh impulse to popular education and to spread culture.</a:t>
            </a:r>
          </a:p>
          <a:p>
            <a:pPr algn="just"/>
            <a:r>
              <a:rPr lang="en-IN" sz="2400" dirty="0">
                <a:latin typeface="Times New Roman" panose="02020603050405020304" pitchFamily="18" charset="0"/>
                <a:cs typeface="Times New Roman" panose="02020603050405020304" pitchFamily="18" charset="0"/>
              </a:rPr>
              <a:t>To maintain, increase and diffuse knowledge.</a:t>
            </a:r>
          </a:p>
          <a:p>
            <a:pPr algn="just"/>
            <a:r>
              <a:rPr lang="en-IN" sz="2400" dirty="0">
                <a:latin typeface="Times New Roman" panose="02020603050405020304" pitchFamily="18" charset="0"/>
                <a:cs typeface="Times New Roman" panose="02020603050405020304" pitchFamily="18" charset="0"/>
              </a:rPr>
              <a:t>To encourage scientific research and training.</a:t>
            </a:r>
          </a:p>
          <a:p>
            <a:pPr algn="just"/>
            <a:r>
              <a:rPr lang="en-IN" sz="2400" dirty="0">
                <a:latin typeface="Times New Roman" panose="02020603050405020304" pitchFamily="18" charset="0"/>
                <a:cs typeface="Times New Roman" panose="02020603050405020304" pitchFamily="18" charset="0"/>
              </a:rPr>
              <a:t>To apply sciences to ensure human development and the national management of natural resources.</a:t>
            </a:r>
          </a:p>
        </p:txBody>
      </p:sp>
    </p:spTree>
    <p:extLst>
      <p:ext uri="{BB962C8B-B14F-4D97-AF65-F5344CB8AC3E}">
        <p14:creationId xmlns:p14="http://schemas.microsoft.com/office/powerpoint/2010/main" val="2039841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EFCF-33D0-E29C-00A7-9D527936BA41}"/>
              </a:ext>
            </a:extLst>
          </p:cNvPr>
          <p:cNvSpPr>
            <a:spLocks noGrp="1"/>
          </p:cNvSpPr>
          <p:nvPr>
            <p:ph type="title"/>
          </p:nvPr>
        </p:nvSpPr>
        <p:spPr>
          <a:xfrm>
            <a:off x="913795" y="137651"/>
            <a:ext cx="10353761" cy="1326321"/>
          </a:xfrm>
        </p:spPr>
        <p:txBody>
          <a:bodyPr/>
          <a:lstStyle/>
          <a:p>
            <a:r>
              <a:rPr lang="en-IN" dirty="0">
                <a:latin typeface="Times New Roman" panose="02020603050405020304" pitchFamily="18" charset="0"/>
                <a:cs typeface="Times New Roman" panose="02020603050405020304" pitchFamily="18" charset="0"/>
              </a:rPr>
              <a:t>UNESCO AND CULTURE OF PEACE</a:t>
            </a:r>
          </a:p>
        </p:txBody>
      </p:sp>
      <p:sp>
        <p:nvSpPr>
          <p:cNvPr id="3" name="Content Placeholder 2">
            <a:extLst>
              <a:ext uri="{FF2B5EF4-FFF2-40B4-BE49-F238E27FC236}">
                <a16:creationId xmlns:a16="http://schemas.microsoft.com/office/drawing/2014/main" id="{7B0833C8-DF0C-7608-25C9-432BCEBD720C}"/>
              </a:ext>
            </a:extLst>
          </p:cNvPr>
          <p:cNvSpPr>
            <a:spLocks noGrp="1"/>
          </p:cNvSpPr>
          <p:nvPr>
            <p:ph idx="1"/>
          </p:nvPr>
        </p:nvSpPr>
        <p:spPr>
          <a:xfrm>
            <a:off x="913794" y="1248695"/>
            <a:ext cx="10904579" cy="5329085"/>
          </a:xfrm>
        </p:spPr>
        <p:txBody>
          <a:bodyPr>
            <a:noAutofit/>
          </a:bodyPr>
          <a:lstStyle/>
          <a:p>
            <a:pPr algn="just"/>
            <a:r>
              <a:rPr lang="en-IN" dirty="0">
                <a:latin typeface="Times New Roman" panose="02020603050405020304" pitchFamily="18" charset="0"/>
                <a:cs typeface="Times New Roman" panose="02020603050405020304" pitchFamily="18" charset="0"/>
              </a:rPr>
              <a:t>The idea of peace has changed over time and education now plays an important role in building peace. UNESCO, </a:t>
            </a:r>
            <a:r>
              <a:rPr lang="en-US" dirty="0">
                <a:latin typeface="Times New Roman" panose="02020603050405020304" pitchFamily="18" charset="0"/>
                <a:cs typeface="Times New Roman" panose="02020603050405020304" pitchFamily="18" charset="0"/>
              </a:rPr>
              <a:t>founded on 4th November 1946, works with many countries to promote peace through education.</a:t>
            </a:r>
          </a:p>
          <a:p>
            <a:pPr algn="just"/>
            <a:r>
              <a:rPr lang="en-US" dirty="0">
                <a:latin typeface="Times New Roman" panose="02020603050405020304" pitchFamily="18" charset="0"/>
                <a:cs typeface="Times New Roman" panose="02020603050405020304" pitchFamily="18" charset="0"/>
              </a:rPr>
              <a:t>UNESCO believes that peace begins in the minds of people, so schools must teach values like cooperation, respect, and understanding. It created a framework to include peace education in school systems around the world.</a:t>
            </a:r>
          </a:p>
          <a:p>
            <a:pPr algn="just"/>
            <a:r>
              <a:rPr lang="en-US" dirty="0">
                <a:latin typeface="Times New Roman" panose="02020603050405020304" pitchFamily="18" charset="0"/>
                <a:cs typeface="Times New Roman" panose="02020603050405020304" pitchFamily="18" charset="0"/>
              </a:rPr>
              <a:t>In 1990, UNESCO and UNICEF held an international conference to fight world illiteracy and promote peace. They passed a resolution called “Education for Peace.” It included:</a:t>
            </a:r>
          </a:p>
          <a:p>
            <a:pPr lvl="1" algn="just"/>
            <a:r>
              <a:rPr lang="en-US" dirty="0">
                <a:latin typeface="Times New Roman" panose="02020603050405020304" pitchFamily="18" charset="0"/>
                <a:cs typeface="Times New Roman" panose="02020603050405020304" pitchFamily="18" charset="0"/>
              </a:rPr>
              <a:t>Human rights education </a:t>
            </a:r>
          </a:p>
          <a:p>
            <a:pPr lvl="1" algn="just"/>
            <a:r>
              <a:rPr lang="en-US" dirty="0">
                <a:latin typeface="Times New Roman" panose="02020603050405020304" pitchFamily="18" charset="0"/>
                <a:cs typeface="Times New Roman" panose="02020603050405020304" pitchFamily="18" charset="0"/>
              </a:rPr>
              <a:t>Eradication of illiteracy</a:t>
            </a:r>
          </a:p>
          <a:p>
            <a:pPr lvl="1" algn="just"/>
            <a:r>
              <a:rPr lang="en-US" dirty="0">
                <a:latin typeface="Times New Roman" panose="02020603050405020304" pitchFamily="18" charset="0"/>
                <a:cs typeface="Times New Roman" panose="02020603050405020304" pitchFamily="18" charset="0"/>
              </a:rPr>
              <a:t>Education for women’s empowerment</a:t>
            </a:r>
          </a:p>
          <a:p>
            <a:pPr lvl="1" algn="just"/>
            <a:r>
              <a:rPr lang="en-US" dirty="0">
                <a:latin typeface="Times New Roman" panose="02020603050405020304" pitchFamily="18" charset="0"/>
                <a:cs typeface="Times New Roman" panose="02020603050405020304" pitchFamily="18" charset="0"/>
              </a:rPr>
              <a:t>Education to support democracy</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9032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16F41-FBC5-BBFD-A22F-14C51A6204F0}"/>
              </a:ext>
            </a:extLst>
          </p:cNvPr>
          <p:cNvSpPr>
            <a:spLocks noGrp="1"/>
          </p:cNvSpPr>
          <p:nvPr>
            <p:ph type="title"/>
          </p:nvPr>
        </p:nvSpPr>
        <p:spPr>
          <a:xfrm>
            <a:off x="835137" y="98839"/>
            <a:ext cx="10353761" cy="1326321"/>
          </a:xfrm>
        </p:spPr>
        <p:txBody>
          <a:bodyPr/>
          <a:lstStyle/>
          <a:p>
            <a:r>
              <a:rPr lang="en-US" dirty="0">
                <a:latin typeface="Times New Roman" panose="02020603050405020304" pitchFamily="18" charset="0"/>
                <a:cs typeface="Times New Roman" panose="02020603050405020304" pitchFamily="18" charset="0"/>
              </a:rPr>
              <a:t>Teaching Methods for Peace</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64C95B3-6871-F23D-C459-D2A6498C103D}"/>
              </a:ext>
            </a:extLst>
          </p:cNvPr>
          <p:cNvSpPr>
            <a:spLocks noGrp="1"/>
          </p:cNvSpPr>
          <p:nvPr>
            <p:ph idx="1"/>
          </p:nvPr>
        </p:nvSpPr>
        <p:spPr>
          <a:xfrm>
            <a:off x="913795" y="1288026"/>
            <a:ext cx="10353762" cy="4807974"/>
          </a:xfrm>
        </p:spPr>
        <p:txBody>
          <a:bodyPr>
            <a:noAutofit/>
          </a:bodyPr>
          <a:lstStyle/>
          <a:p>
            <a:pPr algn="just"/>
            <a:r>
              <a:rPr lang="en-US" sz="2400" dirty="0">
                <a:latin typeface="Times New Roman" panose="02020603050405020304" pitchFamily="18" charset="0"/>
                <a:cs typeface="Times New Roman" panose="02020603050405020304" pitchFamily="18" charset="0"/>
              </a:rPr>
              <a:t>Education should focus on developing the personality of both students and adults. When people grow in this way, they can perform their duties better and contribute to a strong democracy. In a democracy, everyone is equal, learns to respect one another, and this leads to peace.</a:t>
            </a:r>
          </a:p>
          <a:p>
            <a:pPr algn="just"/>
            <a:r>
              <a:rPr lang="en-US" sz="2400" dirty="0">
                <a:latin typeface="Times New Roman" panose="02020603050405020304" pitchFamily="18" charset="0"/>
                <a:cs typeface="Times New Roman" panose="02020603050405020304" pitchFamily="18" charset="0"/>
              </a:rPr>
              <a:t>Education must remove all kinds of discrimination against girls and women. It should help women to develop their full potential.</a:t>
            </a:r>
          </a:p>
          <a:p>
            <a:pPr algn="just"/>
            <a:r>
              <a:rPr lang="en-US" sz="2400" dirty="0">
                <a:latin typeface="Times New Roman" panose="02020603050405020304" pitchFamily="18" charset="0"/>
                <a:cs typeface="Times New Roman" panose="02020603050405020304" pitchFamily="18" charset="0"/>
              </a:rPr>
              <a:t>Schools should also create an environment that encourages international understanding. This helps to protect peace and human rights.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055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186</TotalTime>
  <Words>835</Words>
  <Application>Microsoft Office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Bookman Old Style</vt:lpstr>
      <vt:lpstr>Rockwell</vt:lpstr>
      <vt:lpstr>Times New Roman</vt:lpstr>
      <vt:lpstr>Wingdings</vt:lpstr>
      <vt:lpstr>Damask</vt:lpstr>
      <vt:lpstr>Role OF UNO &amp; UNESCO in promoting peace</vt:lpstr>
      <vt:lpstr>u.n.o</vt:lpstr>
      <vt:lpstr>objectives</vt:lpstr>
      <vt:lpstr>Four aspects of uno’s activities concern for peace</vt:lpstr>
      <vt:lpstr>PowerPoint Presentation</vt:lpstr>
      <vt:lpstr>unesco</vt:lpstr>
      <vt:lpstr>objectives</vt:lpstr>
      <vt:lpstr>UNESCO AND CULTURE OF PEACE</vt:lpstr>
      <vt:lpstr>Teaching Methods for Peace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9</cp:revision>
  <dcterms:created xsi:type="dcterms:W3CDTF">2025-11-19T14:23:21Z</dcterms:created>
  <dcterms:modified xsi:type="dcterms:W3CDTF">2025-12-04T04:17:40Z</dcterms:modified>
</cp:coreProperties>
</file>