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10/31/2025</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10/31/2025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10/31/2025</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2FD9-FE80-E7CE-83F5-2A3A3D912E7B}"/>
              </a:ext>
            </a:extLst>
          </p:cNvPr>
          <p:cNvSpPr>
            <a:spLocks noGrp="1"/>
          </p:cNvSpPr>
          <p:nvPr>
            <p:ph type="ctrTitle"/>
          </p:nvPr>
        </p:nvSpPr>
        <p:spPr>
          <a:xfrm>
            <a:off x="344128" y="371098"/>
            <a:ext cx="11484077" cy="1523999"/>
          </a:xfrm>
        </p:spPr>
        <p:txBody>
          <a:bodyPr>
            <a:normAutofit/>
          </a:bodyPr>
          <a:lstStyle/>
          <a:p>
            <a:r>
              <a:rPr lang="en-IN" sz="4400" dirty="0">
                <a:latin typeface="Times New Roman" panose="02020603050405020304" pitchFamily="18" charset="0"/>
                <a:cs typeface="Times New Roman" panose="02020603050405020304" pitchFamily="18" charset="0"/>
              </a:rPr>
              <a:t>value education in 21</a:t>
            </a:r>
            <a:r>
              <a:rPr lang="en-IN" sz="4400" baseline="30000" dirty="0">
                <a:latin typeface="Times New Roman" panose="02020603050405020304" pitchFamily="18" charset="0"/>
                <a:cs typeface="Times New Roman" panose="02020603050405020304" pitchFamily="18" charset="0"/>
              </a:rPr>
              <a:t>st</a:t>
            </a:r>
            <a:r>
              <a:rPr lang="en-IN" sz="4400" dirty="0">
                <a:latin typeface="Times New Roman" panose="02020603050405020304" pitchFamily="18" charset="0"/>
                <a:cs typeface="Times New Roman" panose="02020603050405020304" pitchFamily="18" charset="0"/>
              </a:rPr>
              <a:t> century</a:t>
            </a:r>
          </a:p>
        </p:txBody>
      </p:sp>
      <p:sp>
        <p:nvSpPr>
          <p:cNvPr id="3" name="Subtitle 2">
            <a:extLst>
              <a:ext uri="{FF2B5EF4-FFF2-40B4-BE49-F238E27FC236}">
                <a16:creationId xmlns:a16="http://schemas.microsoft.com/office/drawing/2014/main" id="{C939C52D-E8DD-9411-D2B0-05E37E07E6F1}"/>
              </a:ext>
            </a:extLst>
          </p:cNvPr>
          <p:cNvSpPr>
            <a:spLocks noGrp="1"/>
          </p:cNvSpPr>
          <p:nvPr>
            <p:ph type="subTitle" idx="1"/>
          </p:nvPr>
        </p:nvSpPr>
        <p:spPr>
          <a:xfrm>
            <a:off x="958645" y="3755923"/>
            <a:ext cx="10274710" cy="1523999"/>
          </a:xfrm>
        </p:spPr>
        <p:txBody>
          <a:bodyPr>
            <a:normAutofit/>
          </a:bodyPr>
          <a:lstStyle/>
          <a:p>
            <a:pPr algn="r"/>
            <a:r>
              <a:rPr lang="en-IN" sz="3200" dirty="0"/>
              <a:t>Prepared by: </a:t>
            </a:r>
            <a:r>
              <a:rPr lang="en-IN" sz="3200" dirty="0" err="1"/>
              <a:t>Angkana</a:t>
            </a:r>
            <a:r>
              <a:rPr lang="en-IN" sz="3200" dirty="0"/>
              <a:t> Gogoi</a:t>
            </a:r>
          </a:p>
          <a:p>
            <a:pPr algn="r"/>
            <a:r>
              <a:rPr lang="en-IN" sz="3200" dirty="0"/>
              <a:t>Assistant Professor, NAMCE</a:t>
            </a:r>
          </a:p>
        </p:txBody>
      </p:sp>
    </p:spTree>
    <p:extLst>
      <p:ext uri="{BB962C8B-B14F-4D97-AF65-F5344CB8AC3E}">
        <p14:creationId xmlns:p14="http://schemas.microsoft.com/office/powerpoint/2010/main" val="2722867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46831-4D7F-2E1E-D625-2805EECFBD10}"/>
              </a:ext>
            </a:extLst>
          </p:cNvPr>
          <p:cNvSpPr>
            <a:spLocks noGrp="1"/>
          </p:cNvSpPr>
          <p:nvPr>
            <p:ph type="title"/>
          </p:nvPr>
        </p:nvSpPr>
        <p:spPr>
          <a:xfrm>
            <a:off x="1143000" y="609600"/>
            <a:ext cx="9875520" cy="816077"/>
          </a:xfrm>
        </p:spPr>
        <p:txBody>
          <a:bodyPr/>
          <a:lstStyle/>
          <a:p>
            <a:pPr marL="45720" algn="ctr"/>
            <a:r>
              <a:rPr lang="en-IN" b="1" dirty="0">
                <a:solidFill>
                  <a:schemeClr val="tx1"/>
                </a:solidFill>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2954D058-1CF9-72D3-28E0-A07733FB6ADA}"/>
              </a:ext>
            </a:extLst>
          </p:cNvPr>
          <p:cNvSpPr>
            <a:spLocks noGrp="1"/>
          </p:cNvSpPr>
          <p:nvPr>
            <p:ph idx="1"/>
          </p:nvPr>
        </p:nvSpPr>
        <p:spPr>
          <a:xfrm>
            <a:off x="1143000" y="1632155"/>
            <a:ext cx="9872871" cy="4463845"/>
          </a:xfrm>
        </p:spPr>
        <p:txBody>
          <a:bodyPr>
            <a:normAutofit/>
          </a:bodyPr>
          <a:lstStyle/>
          <a:p>
            <a:pPr marL="45720" indent="0" algn="just">
              <a:buNone/>
            </a:pPr>
            <a:r>
              <a:rPr lang="en-IN" sz="2800" dirty="0">
                <a:solidFill>
                  <a:schemeClr val="tx1"/>
                </a:solidFill>
                <a:latin typeface="Times New Roman" panose="02020603050405020304" pitchFamily="18" charset="0"/>
                <a:cs typeface="Times New Roman" panose="02020603050405020304" pitchFamily="18" charset="0"/>
              </a:rPr>
              <a:t>	The 21</a:t>
            </a:r>
            <a:r>
              <a:rPr lang="en-IN" sz="2800" baseline="30000" dirty="0">
                <a:solidFill>
                  <a:schemeClr val="tx1"/>
                </a:solidFill>
                <a:latin typeface="Times New Roman" panose="02020603050405020304" pitchFamily="18" charset="0"/>
                <a:cs typeface="Times New Roman" panose="02020603050405020304" pitchFamily="18" charset="0"/>
              </a:rPr>
              <a:t>st</a:t>
            </a:r>
            <a:r>
              <a:rPr lang="en-IN" sz="2800" dirty="0">
                <a:solidFill>
                  <a:schemeClr val="tx1"/>
                </a:solidFill>
                <a:latin typeface="Times New Roman" panose="02020603050405020304" pitchFamily="18" charset="0"/>
                <a:cs typeface="Times New Roman" panose="02020603050405020304" pitchFamily="18" charset="0"/>
              </a:rPr>
              <a:t> century is marked by rapid globalization, technological advancements, social changes and increasing moral challenges. In such a dynamic and competitive environment, academic excellence alone is not enough. Individuals need to be emotionally intelligent, ethically strong, socially responsible and environmentally conscious. This is where value education plays a crucial role. Value education is the process by which people learn moral values, ethics, attitudes and habits that help them live as responsible members of society. Only value oriented education can promote individual and social welfare, love, peace and well understanding. </a:t>
            </a:r>
          </a:p>
        </p:txBody>
      </p:sp>
    </p:spTree>
    <p:extLst>
      <p:ext uri="{BB962C8B-B14F-4D97-AF65-F5344CB8AC3E}">
        <p14:creationId xmlns:p14="http://schemas.microsoft.com/office/powerpoint/2010/main" val="1118588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4A541-F410-EB90-1FFB-BD894D6C636E}"/>
              </a:ext>
            </a:extLst>
          </p:cNvPr>
          <p:cNvSpPr>
            <a:spLocks noGrp="1"/>
          </p:cNvSpPr>
          <p:nvPr>
            <p:ph type="title"/>
          </p:nvPr>
        </p:nvSpPr>
        <p:spPr>
          <a:xfrm>
            <a:off x="1143000" y="363795"/>
            <a:ext cx="9875520" cy="1012722"/>
          </a:xfrm>
        </p:spPr>
        <p:txBody>
          <a:bodyPr/>
          <a:lstStyle/>
          <a:p>
            <a:pPr algn="ctr"/>
            <a:r>
              <a:rPr lang="en-IN" b="1" dirty="0">
                <a:solidFill>
                  <a:schemeClr val="tx1"/>
                </a:solidFill>
                <a:latin typeface="Times New Roman" panose="02020603050405020304" pitchFamily="18" charset="0"/>
                <a:cs typeface="Times New Roman" panose="02020603050405020304" pitchFamily="18" charset="0"/>
              </a:rPr>
              <a:t>NEED AND IMPORTANCE </a:t>
            </a:r>
          </a:p>
        </p:txBody>
      </p:sp>
      <p:sp>
        <p:nvSpPr>
          <p:cNvPr id="3" name="Content Placeholder 2">
            <a:extLst>
              <a:ext uri="{FF2B5EF4-FFF2-40B4-BE49-F238E27FC236}">
                <a16:creationId xmlns:a16="http://schemas.microsoft.com/office/drawing/2014/main" id="{751C84D8-B492-F378-83FC-A5A99A794AC4}"/>
              </a:ext>
            </a:extLst>
          </p:cNvPr>
          <p:cNvSpPr>
            <a:spLocks noGrp="1"/>
          </p:cNvSpPr>
          <p:nvPr>
            <p:ph idx="1"/>
          </p:nvPr>
        </p:nvSpPr>
        <p:spPr>
          <a:xfrm>
            <a:off x="1143000" y="1494503"/>
            <a:ext cx="9872871" cy="4601497"/>
          </a:xfrm>
        </p:spPr>
        <p:txBody>
          <a:bodyPr/>
          <a:lstStyle/>
          <a:p>
            <a:pPr algn="just"/>
            <a:r>
              <a:rPr lang="en-IN" b="1" dirty="0">
                <a:solidFill>
                  <a:schemeClr val="tx1"/>
                </a:solidFill>
                <a:latin typeface="Times New Roman" panose="02020603050405020304" pitchFamily="18" charset="0"/>
                <a:cs typeface="Times New Roman" panose="02020603050405020304" pitchFamily="18" charset="0"/>
              </a:rPr>
              <a:t>Moral Development: </a:t>
            </a:r>
            <a:r>
              <a:rPr lang="en-IN" dirty="0">
                <a:solidFill>
                  <a:schemeClr val="tx1"/>
                </a:solidFill>
                <a:latin typeface="Times New Roman" panose="02020603050405020304" pitchFamily="18" charset="0"/>
                <a:cs typeface="Times New Roman" panose="02020603050405020304" pitchFamily="18" charset="0"/>
              </a:rPr>
              <a:t>Value</a:t>
            </a:r>
            <a:r>
              <a:rPr lang="en-IN" b="1" dirty="0">
                <a:solidFill>
                  <a:schemeClr val="tx1"/>
                </a:solidFill>
                <a:latin typeface="Times New Roman" panose="02020603050405020304" pitchFamily="18" charset="0"/>
                <a:cs typeface="Times New Roman" panose="02020603050405020304" pitchFamily="18" charset="0"/>
              </a:rPr>
              <a:t>  </a:t>
            </a:r>
            <a:r>
              <a:rPr lang="en-IN" dirty="0">
                <a:solidFill>
                  <a:schemeClr val="tx1"/>
                </a:solidFill>
                <a:latin typeface="Times New Roman" panose="02020603050405020304" pitchFamily="18" charset="0"/>
                <a:cs typeface="Times New Roman" panose="02020603050405020304" pitchFamily="18" charset="0"/>
              </a:rPr>
              <a:t>education is the foundation of character and moral development. It inculcates in children humility, truthfulness, tolerance, honesty, sincerity, sympathy, affection spirit of service and sacrifice which form a noble character of the child and develops his personality. </a:t>
            </a:r>
          </a:p>
          <a:p>
            <a:pPr algn="just"/>
            <a:r>
              <a:rPr lang="en-IN" b="1" dirty="0">
                <a:solidFill>
                  <a:schemeClr val="tx1"/>
                </a:solidFill>
                <a:latin typeface="Times New Roman" panose="02020603050405020304" pitchFamily="18" charset="0"/>
                <a:cs typeface="Times New Roman" panose="02020603050405020304" pitchFamily="18" charset="0"/>
              </a:rPr>
              <a:t>Cultural Development: </a:t>
            </a:r>
            <a:r>
              <a:rPr lang="en-IN" dirty="0">
                <a:solidFill>
                  <a:schemeClr val="tx1"/>
                </a:solidFill>
                <a:latin typeface="Times New Roman" panose="02020603050405020304" pitchFamily="18" charset="0"/>
                <a:cs typeface="Times New Roman" panose="02020603050405020304" pitchFamily="18" charset="0"/>
              </a:rPr>
              <a:t>Value education preserves and reinforces culture. Both values and culture develop hand in hand and influence each other. Values are dynamic side of culture and they must have a place in the curriculum.</a:t>
            </a:r>
          </a:p>
          <a:p>
            <a:pPr algn="just"/>
            <a:r>
              <a:rPr lang="en-IN" b="1" dirty="0">
                <a:solidFill>
                  <a:schemeClr val="tx1"/>
                </a:solidFill>
                <a:latin typeface="Times New Roman" panose="02020603050405020304" pitchFamily="18" charset="0"/>
                <a:cs typeface="Times New Roman" panose="02020603050405020304" pitchFamily="18" charset="0"/>
              </a:rPr>
              <a:t>Development of Wider Attitude: </a:t>
            </a:r>
            <a:r>
              <a:rPr lang="en-IN" dirty="0">
                <a:solidFill>
                  <a:schemeClr val="tx1"/>
                </a:solidFill>
                <a:latin typeface="Times New Roman" panose="02020603050405020304" pitchFamily="18" charset="0"/>
                <a:cs typeface="Times New Roman" panose="02020603050405020304" pitchFamily="18" charset="0"/>
              </a:rPr>
              <a:t>Value education makes a learner dynamic and enlightened. This develops in them a wider attitude towards life. They begin to takes interest in social service by sacrificing their selfish motives. Also they become courageous enough to face the problems of life boldly and solve them to the best of their efforts and intelligence.</a:t>
            </a:r>
            <a:endParaRPr lang="en-IN"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715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93630-EFC9-F371-FF84-1BEAA4F14F88}"/>
              </a:ext>
            </a:extLst>
          </p:cNvPr>
          <p:cNvSpPr>
            <a:spLocks noGrp="1"/>
          </p:cNvSpPr>
          <p:nvPr>
            <p:ph type="title"/>
          </p:nvPr>
        </p:nvSpPr>
        <p:spPr>
          <a:xfrm>
            <a:off x="818536" y="599767"/>
            <a:ext cx="9875520" cy="1356360"/>
          </a:xfrm>
        </p:spPr>
        <p:txBody>
          <a:bodyPr>
            <a:normAutofit/>
          </a:bodyPr>
          <a:lstStyle/>
          <a:p>
            <a:pPr marL="571500" indent="-571500" algn="just">
              <a:buFont typeface="Arial" panose="020B0604020202020204" pitchFamily="34" charset="0"/>
              <a:buChar char="•"/>
            </a:pPr>
            <a:r>
              <a:rPr lang="en-IN" sz="2200" b="1" dirty="0">
                <a:solidFill>
                  <a:schemeClr val="tx1"/>
                </a:solidFill>
                <a:latin typeface="Times New Roman" panose="02020603050405020304" pitchFamily="18" charset="0"/>
                <a:cs typeface="Times New Roman" panose="02020603050405020304" pitchFamily="18" charset="0"/>
              </a:rPr>
              <a:t>Development of Democratic Qualities: </a:t>
            </a:r>
            <a:r>
              <a:rPr lang="en-IN" sz="2200" dirty="0">
                <a:solidFill>
                  <a:schemeClr val="tx1"/>
                </a:solidFill>
                <a:latin typeface="Times New Roman" panose="02020603050405020304" pitchFamily="18" charset="0"/>
                <a:cs typeface="Times New Roman" panose="02020603050405020304" pitchFamily="18" charset="0"/>
              </a:rPr>
              <a:t>Value education helps pupils in developing democratic qualities like liberty, equality, fraternity, justice and cooperative living. It stresses the dignity of the individual and the sacredness of human personality.</a:t>
            </a:r>
            <a:endParaRPr lang="en-IN" sz="2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9EA2296-8364-C113-88B6-8901A2CB58FE}"/>
              </a:ext>
            </a:extLst>
          </p:cNvPr>
          <p:cNvSpPr>
            <a:spLocks noGrp="1"/>
          </p:cNvSpPr>
          <p:nvPr>
            <p:ph idx="1"/>
          </p:nvPr>
        </p:nvSpPr>
        <p:spPr/>
        <p:txBody>
          <a:bodyPr>
            <a:normAutofit lnSpcReduction="10000"/>
          </a:bodyPr>
          <a:lstStyle/>
          <a:p>
            <a:pPr algn="just"/>
            <a:r>
              <a:rPr lang="en-IN" b="1" dirty="0">
                <a:solidFill>
                  <a:schemeClr val="tx1"/>
                </a:solidFill>
              </a:rPr>
              <a:t>Sublimation of instincts: </a:t>
            </a:r>
            <a:r>
              <a:rPr lang="en-IN" dirty="0">
                <a:solidFill>
                  <a:schemeClr val="tx1"/>
                </a:solidFill>
              </a:rPr>
              <a:t>Value education helps in the sublimation of instincts and emotions. It sublimates and redirects our sex instinct into desirable and healthy channels.</a:t>
            </a:r>
          </a:p>
          <a:p>
            <a:pPr algn="just"/>
            <a:r>
              <a:rPr lang="en-IN" b="1" dirty="0">
                <a:solidFill>
                  <a:schemeClr val="tx1"/>
                </a:solidFill>
              </a:rPr>
              <a:t>Resolving Conflicts: </a:t>
            </a:r>
            <a:r>
              <a:rPr lang="en-IN" dirty="0">
                <a:solidFill>
                  <a:schemeClr val="tx1"/>
                </a:solidFill>
              </a:rPr>
              <a:t>People have more or less materialistic attitude in this materialistic world. It has led to different types of conflicts such as old and new beliefs, old and new values of life. Thus, there are many social and ethical conflicts. Value education helps in resolving these conflicts. </a:t>
            </a:r>
          </a:p>
          <a:p>
            <a:pPr algn="just"/>
            <a:r>
              <a:rPr lang="en-IN" b="1" dirty="0">
                <a:solidFill>
                  <a:schemeClr val="tx1"/>
                </a:solidFill>
              </a:rPr>
              <a:t>Cooperative living: </a:t>
            </a:r>
            <a:r>
              <a:rPr lang="en-IN" dirty="0">
                <a:solidFill>
                  <a:schemeClr val="tx1"/>
                </a:solidFill>
              </a:rPr>
              <a:t>Value education teaches to live and work cooperatively. Narrow feelings and attitudes are not praised and appreciated by others. </a:t>
            </a:r>
          </a:p>
          <a:p>
            <a:pPr algn="just"/>
            <a:r>
              <a:rPr lang="en-IN" b="1" dirty="0">
                <a:solidFill>
                  <a:schemeClr val="tx1"/>
                </a:solidFill>
              </a:rPr>
              <a:t>Maintaining harmony: </a:t>
            </a:r>
            <a:r>
              <a:rPr lang="en-IN" dirty="0">
                <a:solidFill>
                  <a:schemeClr val="tx1"/>
                </a:solidFill>
              </a:rPr>
              <a:t>Value education creates harmony in all aspects of educational philosophy. It aims at developing the whole man, the somato-psychic organism. It helps in developing harmony between physical and mental structure. </a:t>
            </a:r>
          </a:p>
        </p:txBody>
      </p:sp>
    </p:spTree>
    <p:extLst>
      <p:ext uri="{BB962C8B-B14F-4D97-AF65-F5344CB8AC3E}">
        <p14:creationId xmlns:p14="http://schemas.microsoft.com/office/powerpoint/2010/main" val="337473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E3C0A-0ACC-04C8-B920-F57613EFC990}"/>
              </a:ext>
            </a:extLst>
          </p:cNvPr>
          <p:cNvSpPr>
            <a:spLocks noGrp="1"/>
          </p:cNvSpPr>
          <p:nvPr>
            <p:ph type="title"/>
          </p:nvPr>
        </p:nvSpPr>
        <p:spPr/>
        <p:txBody>
          <a:bodyPr>
            <a:normAutofit/>
          </a:bodyPr>
          <a:lstStyle/>
          <a:p>
            <a:pPr algn="just"/>
            <a:r>
              <a:rPr lang="en-IN" sz="2200" b="1" dirty="0">
                <a:solidFill>
                  <a:schemeClr val="tx1"/>
                </a:solidFill>
                <a:latin typeface="Times New Roman" panose="02020603050405020304" pitchFamily="18" charset="0"/>
                <a:cs typeface="Times New Roman" panose="02020603050405020304" pitchFamily="18" charset="0"/>
              </a:rPr>
              <a:t>Character Formation: </a:t>
            </a:r>
            <a:r>
              <a:rPr lang="en-IN" sz="2200" dirty="0">
                <a:solidFill>
                  <a:schemeClr val="tx1"/>
                </a:solidFill>
                <a:latin typeface="Times New Roman" panose="02020603050405020304" pitchFamily="18" charset="0"/>
                <a:cs typeface="Times New Roman" panose="02020603050405020304" pitchFamily="18" charset="0"/>
              </a:rPr>
              <a:t>Value education helps in moral behaviour and character formation. It encourages the development of moral codes such as honesty, truthfulness and justice.</a:t>
            </a:r>
          </a:p>
        </p:txBody>
      </p:sp>
      <p:sp>
        <p:nvSpPr>
          <p:cNvPr id="3" name="Content Placeholder 2">
            <a:extLst>
              <a:ext uri="{FF2B5EF4-FFF2-40B4-BE49-F238E27FC236}">
                <a16:creationId xmlns:a16="http://schemas.microsoft.com/office/drawing/2014/main" id="{0C524FB0-821C-A06D-F06F-D9258C92B344}"/>
              </a:ext>
            </a:extLst>
          </p:cNvPr>
          <p:cNvSpPr>
            <a:spLocks noGrp="1"/>
          </p:cNvSpPr>
          <p:nvPr>
            <p:ph idx="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Peace and Prosperity: </a:t>
            </a:r>
            <a:r>
              <a:rPr lang="en-IN" dirty="0">
                <a:solidFill>
                  <a:schemeClr val="tx1"/>
                </a:solidFill>
                <a:latin typeface="Times New Roman" panose="02020603050405020304" pitchFamily="18" charset="0"/>
                <a:cs typeface="Times New Roman" panose="02020603050405020304" pitchFamily="18" charset="0"/>
              </a:rPr>
              <a:t>Value education helps in bringing peace and prosperity in the society. It helps people to make socially responsible judgements and to moral justifications.</a:t>
            </a:r>
          </a:p>
        </p:txBody>
      </p:sp>
    </p:spTree>
    <p:extLst>
      <p:ext uri="{BB962C8B-B14F-4D97-AF65-F5344CB8AC3E}">
        <p14:creationId xmlns:p14="http://schemas.microsoft.com/office/powerpoint/2010/main" val="2341670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B317-5D9B-65A3-147A-8A97F8780B11}"/>
              </a:ext>
            </a:extLst>
          </p:cNvPr>
          <p:cNvSpPr>
            <a:spLocks noGrp="1"/>
          </p:cNvSpPr>
          <p:nvPr>
            <p:ph type="title"/>
          </p:nvPr>
        </p:nvSpPr>
        <p:spPr/>
        <p:txBody>
          <a:bodyPr/>
          <a:lstStyle/>
          <a:p>
            <a:pPr algn="ctr"/>
            <a:r>
              <a:rPr lang="en-IN" sz="4800" b="1" dirty="0">
                <a:solidFill>
                  <a:schemeClr val="tx1"/>
                </a:solidFill>
                <a:latin typeface="Times New Roman" panose="02020603050405020304" pitchFamily="18" charset="0"/>
                <a:cs typeface="Times New Roman" panose="02020603050405020304" pitchFamily="18" charset="0"/>
              </a:rPr>
              <a:t>CONCLUSION</a:t>
            </a:r>
            <a:r>
              <a:rPr lang="en-IN" b="1" dirty="0">
                <a:solidFill>
                  <a:schemeClr val="tx1"/>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F5299C1-9536-4652-ECEA-35D9ED72D751}"/>
              </a:ext>
            </a:extLst>
          </p:cNvPr>
          <p:cNvSpPr>
            <a:spLocks noGrp="1"/>
          </p:cNvSpPr>
          <p:nvPr>
            <p:ph idx="1"/>
          </p:nvPr>
        </p:nvSpPr>
        <p:spPr/>
        <p:txBody>
          <a:bodyPr>
            <a:normAutofit/>
          </a:bodyPr>
          <a:lstStyle/>
          <a:p>
            <a:pPr marL="45720" indent="0" algn="just">
              <a:buNone/>
            </a:pPr>
            <a:r>
              <a:rPr lang="en-IN" sz="3600" dirty="0">
                <a:solidFill>
                  <a:schemeClr val="tx1"/>
                </a:solidFill>
                <a:latin typeface="Times New Roman" panose="02020603050405020304" pitchFamily="18" charset="0"/>
                <a:cs typeface="Times New Roman" panose="02020603050405020304" pitchFamily="18" charset="0"/>
              </a:rPr>
              <a:t>	Thus, value oriented education is of great significance in the contemporary society where corruption, injustice, murder, terrorism, violence etc have become too common. These are all the cost of values. So, the need is felt to impart value education in schools.</a:t>
            </a:r>
          </a:p>
        </p:txBody>
      </p:sp>
    </p:spTree>
    <p:extLst>
      <p:ext uri="{BB962C8B-B14F-4D97-AF65-F5344CB8AC3E}">
        <p14:creationId xmlns:p14="http://schemas.microsoft.com/office/powerpoint/2010/main" val="3471975700"/>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108</TotalTime>
  <Words>566</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Corbel</vt:lpstr>
      <vt:lpstr>Times New Roman</vt:lpstr>
      <vt:lpstr>Basis</vt:lpstr>
      <vt:lpstr>value education in 21st century</vt:lpstr>
      <vt:lpstr>INTRODUCTION</vt:lpstr>
      <vt:lpstr>NEED AND IMPORTANCE </vt:lpstr>
      <vt:lpstr>Development of Democratic Qualities: Value education helps pupils in developing democratic qualities like liberty, equality, fraternity, justice and cooperative living. It stresses the dignity of the individual and the sacredness of human personality.</vt:lpstr>
      <vt:lpstr>Character Formation: Value education helps in moral behaviour and character formation. It encourages the development of moral codes such as honesty, truthfulness and justice.</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2</cp:revision>
  <dcterms:created xsi:type="dcterms:W3CDTF">2025-10-31T14:47:40Z</dcterms:created>
  <dcterms:modified xsi:type="dcterms:W3CDTF">2025-10-31T16:56:44Z</dcterms:modified>
</cp:coreProperties>
</file>