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8" r:id="rId4"/>
    <p:sldId id="260" r:id="rId5"/>
    <p:sldId id="269" r:id="rId6"/>
    <p:sldId id="261" r:id="rId7"/>
    <p:sldId id="262" r:id="rId8"/>
    <p:sldId id="263" r:id="rId9"/>
    <p:sldId id="271" r:id="rId10"/>
    <p:sldId id="270" r:id="rId11"/>
    <p:sldId id="272" r:id="rId12"/>
    <p:sldId id="267" r:id="rId13"/>
  </p:sldIdLst>
  <p:sldSz cx="18288000" cy="10287000"/>
  <p:notesSz cx="6858000" cy="9144000"/>
  <p:embeddedFontLst>
    <p:embeddedFont>
      <p:font typeface="Calibri" pitchFamily="34" charset="0"/>
      <p:regular r:id="rId14"/>
      <p:bold r:id="rId15"/>
      <p:italic r:id="rId16"/>
      <p:boldItalic r:id="rId17"/>
    </p:embeddedFont>
    <p:embeddedFont>
      <p:font typeface="Candal"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19.png"/><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19.png"/><Relationship Id="rId4" Type="http://schemas.openxmlformats.org/officeDocument/2006/relationships/image" Target="../media/image47.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8.svg"/><Relationship Id="rId5" Type="http://schemas.openxmlformats.org/officeDocument/2006/relationships/image" Target="../media/image2.sv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2.svg"/><Relationship Id="rId7" Type="http://schemas.openxmlformats.org/officeDocument/2006/relationships/image" Target="../media/image3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8.svg"/><Relationship Id="rId5" Type="http://schemas.openxmlformats.org/officeDocument/2006/relationships/image" Target="../media/image2.sv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1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19.png"/><Relationship Id="rId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19.png"/><Relationship Id="rId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3182110" y="5181110"/>
            <a:ext cx="8154379" cy="8154379"/>
          </a:xfrm>
          <a:custGeom>
            <a:avLst/>
            <a:gdLst/>
            <a:ahLst/>
            <a:cxnLst/>
            <a:rect l="l" t="t" r="r" b="b"/>
            <a:pathLst>
              <a:path w="8154379" h="8154379">
                <a:moveTo>
                  <a:pt x="0" y="0"/>
                </a:moveTo>
                <a:lnTo>
                  <a:pt x="8154380" y="0"/>
                </a:lnTo>
                <a:lnTo>
                  <a:pt x="8154380" y="8154380"/>
                </a:lnTo>
                <a:lnTo>
                  <a:pt x="0" y="81543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964929" y="-728801"/>
            <a:ext cx="4809082" cy="1757501"/>
          </a:xfrm>
          <a:custGeom>
            <a:avLst/>
            <a:gdLst/>
            <a:ahLst/>
            <a:cxnLst/>
            <a:rect l="l" t="t" r="r" b="b"/>
            <a:pathLst>
              <a:path w="4809082" h="1757501">
                <a:moveTo>
                  <a:pt x="0" y="0"/>
                </a:moveTo>
                <a:lnTo>
                  <a:pt x="4809082" y="0"/>
                </a:lnTo>
                <a:lnTo>
                  <a:pt x="4809082" y="1757501"/>
                </a:lnTo>
                <a:lnTo>
                  <a:pt x="0" y="17575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3048490" y="-2973269"/>
            <a:ext cx="8154379" cy="8154379"/>
          </a:xfrm>
          <a:custGeom>
            <a:avLst/>
            <a:gdLst/>
            <a:ahLst/>
            <a:cxnLst/>
            <a:rect l="l" t="t" r="r" b="b"/>
            <a:pathLst>
              <a:path w="8154379" h="8154379">
                <a:moveTo>
                  <a:pt x="0" y="0"/>
                </a:moveTo>
                <a:lnTo>
                  <a:pt x="8154380" y="0"/>
                </a:lnTo>
                <a:lnTo>
                  <a:pt x="8154380" y="8154379"/>
                </a:lnTo>
                <a:lnTo>
                  <a:pt x="0" y="81543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1752600" y="3111170"/>
            <a:ext cx="13274420" cy="3718967"/>
          </a:xfrm>
          <a:prstGeom prst="rect">
            <a:avLst/>
          </a:prstGeom>
        </p:spPr>
        <p:txBody>
          <a:bodyPr wrap="square" lIns="0" tIns="0" rIns="0" bIns="0" rtlCol="0" anchor="t">
            <a:spAutoFit/>
          </a:bodyPr>
          <a:lstStyle/>
          <a:p>
            <a:pPr algn="ctr">
              <a:lnSpc>
                <a:spcPts val="14516"/>
              </a:lnSpc>
            </a:pPr>
            <a:r>
              <a:rPr lang="en-US" sz="9600" dirty="0" smtClean="0">
                <a:solidFill>
                  <a:srgbClr val="343434"/>
                </a:solidFill>
                <a:latin typeface="Candal"/>
                <a:ea typeface="Candal"/>
                <a:cs typeface="Candal"/>
                <a:sym typeface="Candal"/>
              </a:rPr>
              <a:t> CONCEPT OF PROFESSION</a:t>
            </a:r>
            <a:endParaRPr lang="en-US" sz="9600" dirty="0">
              <a:solidFill>
                <a:srgbClr val="343434"/>
              </a:solidFill>
              <a:latin typeface="Candal"/>
              <a:ea typeface="Candal"/>
              <a:cs typeface="Candal"/>
              <a:sym typeface="Candal"/>
            </a:endParaRPr>
          </a:p>
        </p:txBody>
      </p:sp>
      <p:sp>
        <p:nvSpPr>
          <p:cNvPr id="6" name="Freeform 6"/>
          <p:cNvSpPr/>
          <p:nvPr/>
        </p:nvSpPr>
        <p:spPr>
          <a:xfrm>
            <a:off x="-236144" y="-195501"/>
            <a:ext cx="4425558" cy="4425558"/>
          </a:xfrm>
          <a:custGeom>
            <a:avLst/>
            <a:gdLst/>
            <a:ahLst/>
            <a:cxnLst/>
            <a:rect l="l" t="t" r="r" b="b"/>
            <a:pathLst>
              <a:path w="4425558" h="4425558">
                <a:moveTo>
                  <a:pt x="0" y="0"/>
                </a:moveTo>
                <a:lnTo>
                  <a:pt x="4425558" y="0"/>
                </a:lnTo>
                <a:lnTo>
                  <a:pt x="4425558" y="4425558"/>
                </a:lnTo>
                <a:lnTo>
                  <a:pt x="0" y="44255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flipV="1">
            <a:off x="14171741" y="6177516"/>
            <a:ext cx="4425558" cy="4425558"/>
          </a:xfrm>
          <a:custGeom>
            <a:avLst/>
            <a:gdLst/>
            <a:ahLst/>
            <a:cxnLst/>
            <a:rect l="l" t="t" r="r" b="b"/>
            <a:pathLst>
              <a:path w="4425558" h="4425558">
                <a:moveTo>
                  <a:pt x="4425558" y="4425559"/>
                </a:moveTo>
                <a:lnTo>
                  <a:pt x="0" y="4425559"/>
                </a:lnTo>
                <a:lnTo>
                  <a:pt x="0" y="0"/>
                </a:lnTo>
                <a:lnTo>
                  <a:pt x="4425558" y="0"/>
                </a:lnTo>
                <a:lnTo>
                  <a:pt x="4425558" y="4425559"/>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205233" y="8131414"/>
            <a:ext cx="7315200" cy="1923288"/>
          </a:xfrm>
          <a:custGeom>
            <a:avLst/>
            <a:gdLst/>
            <a:ahLst/>
            <a:cxnLst/>
            <a:rect l="l" t="t" r="r" b="b"/>
            <a:pathLst>
              <a:path w="7315200" h="1923288">
                <a:moveTo>
                  <a:pt x="0" y="0"/>
                </a:moveTo>
                <a:lnTo>
                  <a:pt x="7315200" y="0"/>
                </a:lnTo>
                <a:lnTo>
                  <a:pt x="7315200" y="1923288"/>
                </a:lnTo>
                <a:lnTo>
                  <a:pt x="0" y="19232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3182110" y="-728801"/>
            <a:ext cx="4809082" cy="1757501"/>
          </a:xfrm>
          <a:custGeom>
            <a:avLst/>
            <a:gdLst/>
            <a:ahLst/>
            <a:cxnLst/>
            <a:rect l="l" t="t" r="r" b="b"/>
            <a:pathLst>
              <a:path w="4809082" h="1757501">
                <a:moveTo>
                  <a:pt x="0" y="0"/>
                </a:moveTo>
                <a:lnTo>
                  <a:pt x="4809083" y="0"/>
                </a:lnTo>
                <a:lnTo>
                  <a:pt x="4809083" y="1757501"/>
                </a:lnTo>
                <a:lnTo>
                  <a:pt x="0" y="17575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a:off x="8073520" y="-728801"/>
            <a:ext cx="4809082" cy="1757501"/>
          </a:xfrm>
          <a:custGeom>
            <a:avLst/>
            <a:gdLst/>
            <a:ahLst/>
            <a:cxnLst/>
            <a:rect l="l" t="t" r="r" b="b"/>
            <a:pathLst>
              <a:path w="4809082" h="1757501">
                <a:moveTo>
                  <a:pt x="0" y="0"/>
                </a:moveTo>
                <a:lnTo>
                  <a:pt x="4809082" y="0"/>
                </a:lnTo>
                <a:lnTo>
                  <a:pt x="4809082" y="1757501"/>
                </a:lnTo>
                <a:lnTo>
                  <a:pt x="0" y="17575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3" name="Freeform 3"/>
          <p:cNvSpPr/>
          <p:nvPr/>
        </p:nvSpPr>
        <p:spPr>
          <a:xfrm>
            <a:off x="-198151" y="-187007"/>
            <a:ext cx="4499059" cy="4499059"/>
          </a:xfrm>
          <a:custGeom>
            <a:avLst/>
            <a:gdLst/>
            <a:ahLst/>
            <a:cxnLst/>
            <a:rect l="l" t="t" r="r" b="b"/>
            <a:pathLst>
              <a:path w="4499059" h="4499059">
                <a:moveTo>
                  <a:pt x="0" y="0"/>
                </a:moveTo>
                <a:lnTo>
                  <a:pt x="4499058" y="0"/>
                </a:lnTo>
                <a:lnTo>
                  <a:pt x="4499058" y="4499059"/>
                </a:lnTo>
                <a:lnTo>
                  <a:pt x="0" y="449905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634920" y="-144231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685800" y="1096418"/>
            <a:ext cx="16992600" cy="1420838"/>
          </a:xfrm>
          <a:prstGeom prst="rect">
            <a:avLst/>
          </a:prstGeom>
        </p:spPr>
        <p:txBody>
          <a:bodyPr wrap="square" lIns="0" tIns="0" rIns="0" bIns="0" rtlCol="0" anchor="t">
            <a:spAutoFit/>
          </a:bodyPr>
          <a:lstStyle/>
          <a:p>
            <a:pPr algn="ctr">
              <a:lnSpc>
                <a:spcPts val="12880"/>
              </a:lnSpc>
            </a:pPr>
            <a:r>
              <a:rPr lang="en-US" sz="7200" dirty="0" smtClean="0">
                <a:solidFill>
                  <a:srgbClr val="343434"/>
                </a:solidFill>
                <a:latin typeface="Candal"/>
                <a:ea typeface="Candal"/>
                <a:cs typeface="Candal"/>
                <a:sym typeface="Candal"/>
              </a:rPr>
              <a:t>Characteristics of Teaching  </a:t>
            </a:r>
            <a:endParaRPr lang="en-US" sz="7200" dirty="0">
              <a:solidFill>
                <a:srgbClr val="343434"/>
              </a:solidFill>
              <a:latin typeface="Candal"/>
              <a:ea typeface="Candal"/>
              <a:cs typeface="Candal"/>
              <a:sym typeface="Candal"/>
            </a:endParaRPr>
          </a:p>
        </p:txBody>
      </p:sp>
      <p:sp>
        <p:nvSpPr>
          <p:cNvPr id="6" name="TextBox 6"/>
          <p:cNvSpPr txBox="1"/>
          <p:nvPr/>
        </p:nvSpPr>
        <p:spPr>
          <a:xfrm>
            <a:off x="1762903" y="4076700"/>
            <a:ext cx="14762194" cy="4796185"/>
          </a:xfrm>
          <a:prstGeom prst="rect">
            <a:avLst/>
          </a:prstGeom>
        </p:spPr>
        <p:txBody>
          <a:bodyPr wrap="square" lIns="0" tIns="0" rIns="0" bIns="0" rtlCol="0" anchor="t">
            <a:spAutoFit/>
          </a:bodyPr>
          <a:lstStyle/>
          <a:p>
            <a:pPr algn="just">
              <a:lnSpc>
                <a:spcPts val="3359"/>
              </a:lnSpc>
            </a:pPr>
            <a:r>
              <a:rPr lang="en-US" sz="3200" dirty="0" smtClean="0">
                <a:solidFill>
                  <a:srgbClr val="343434"/>
                </a:solidFill>
                <a:latin typeface="Glacial Indifference"/>
                <a:ea typeface="Glacial Indifference"/>
                <a:cs typeface="Glacial Indifference"/>
                <a:sym typeface="Glacial Indifference"/>
              </a:rPr>
              <a:t>7. Try </a:t>
            </a:r>
            <a:r>
              <a:rPr lang="en-US" sz="3200" dirty="0">
                <a:solidFill>
                  <a:srgbClr val="343434"/>
                </a:solidFill>
                <a:latin typeface="Glacial Indifference"/>
                <a:ea typeface="Glacial Indifference"/>
                <a:cs typeface="Glacial Indifference"/>
                <a:sym typeface="Glacial Indifference"/>
              </a:rPr>
              <a:t>to fulfill all objectives of the course and the topic in the allocated </a:t>
            </a:r>
            <a:r>
              <a:rPr lang="en-US" sz="3200" dirty="0" smtClean="0">
                <a:solidFill>
                  <a:srgbClr val="343434"/>
                </a:solidFill>
                <a:latin typeface="Glacial Indifference"/>
                <a:ea typeface="Glacial Indifference"/>
                <a:cs typeface="Glacial Indifference"/>
                <a:sym typeface="Glacial Indifference"/>
              </a:rPr>
              <a:t>time.</a:t>
            </a:r>
          </a:p>
          <a:p>
            <a:pPr algn="just">
              <a:lnSpc>
                <a:spcPts val="3359"/>
              </a:lnSpc>
            </a:pPr>
            <a:endParaRPr lang="en-US" sz="3200" dirty="0" smtClean="0">
              <a:solidFill>
                <a:srgbClr val="343434"/>
              </a:solidFill>
              <a:latin typeface="Glacial Indifference"/>
              <a:ea typeface="Glacial Indifference"/>
              <a:cs typeface="Glacial Indifference"/>
              <a:sym typeface="Glacial Indifference"/>
            </a:endParaRPr>
          </a:p>
          <a:p>
            <a:pPr algn="just">
              <a:lnSpc>
                <a:spcPts val="3359"/>
              </a:lnSpc>
            </a:pPr>
            <a:r>
              <a:rPr lang="en-US" sz="3200" dirty="0" smtClean="0">
                <a:solidFill>
                  <a:srgbClr val="343434"/>
                </a:solidFill>
                <a:latin typeface="Glacial Indifference"/>
                <a:ea typeface="Glacial Indifference"/>
                <a:cs typeface="Glacial Indifference"/>
                <a:sym typeface="Glacial Indifference"/>
              </a:rPr>
              <a:t>8. Gives </a:t>
            </a:r>
            <a:r>
              <a:rPr lang="en-US" sz="3200" dirty="0">
                <a:solidFill>
                  <a:srgbClr val="343434"/>
                </a:solidFill>
                <a:latin typeface="Glacial Indifference"/>
                <a:ea typeface="Glacial Indifference"/>
                <a:cs typeface="Glacial Indifference"/>
                <a:sym typeface="Glacial Indifference"/>
              </a:rPr>
              <a:t>the student a sense of the field, its past, present and future directions, the origin of ideas and </a:t>
            </a:r>
            <a:r>
              <a:rPr lang="en-US" sz="3200" dirty="0" smtClean="0">
                <a:solidFill>
                  <a:srgbClr val="343434"/>
                </a:solidFill>
                <a:latin typeface="Glacial Indifference"/>
                <a:ea typeface="Glacial Indifference"/>
                <a:cs typeface="Glacial Indifference"/>
                <a:sym typeface="Glacial Indifference"/>
              </a:rPr>
              <a:t>concepts.</a:t>
            </a:r>
          </a:p>
          <a:p>
            <a:pPr algn="just">
              <a:lnSpc>
                <a:spcPts val="3359"/>
              </a:lnSpc>
            </a:pPr>
            <a:endParaRPr lang="en-US" sz="3200" dirty="0" smtClean="0">
              <a:solidFill>
                <a:srgbClr val="343434"/>
              </a:solidFill>
              <a:latin typeface="Glacial Indifference"/>
              <a:ea typeface="Glacial Indifference"/>
              <a:cs typeface="Glacial Indifference"/>
              <a:sym typeface="Glacial Indifference"/>
            </a:endParaRPr>
          </a:p>
          <a:p>
            <a:pPr algn="just">
              <a:lnSpc>
                <a:spcPts val="3359"/>
              </a:lnSpc>
            </a:pPr>
            <a:r>
              <a:rPr lang="en-US" sz="3200" dirty="0" smtClean="0">
                <a:solidFill>
                  <a:srgbClr val="343434"/>
                </a:solidFill>
                <a:latin typeface="Glacial Indifference"/>
                <a:ea typeface="Glacial Indifference"/>
                <a:cs typeface="Glacial Indifference"/>
                <a:sym typeface="Glacial Indifference"/>
              </a:rPr>
              <a:t>9. Discuss </a:t>
            </a:r>
            <a:r>
              <a:rPr lang="en-US" sz="3200" dirty="0">
                <a:solidFill>
                  <a:srgbClr val="343434"/>
                </a:solidFill>
                <a:latin typeface="Glacial Indifference"/>
                <a:ea typeface="Glacial Indifference"/>
                <a:cs typeface="Glacial Indifference"/>
                <a:sym typeface="Glacial Indifference"/>
              </a:rPr>
              <a:t>view point of others in the class</a:t>
            </a:r>
            <a:r>
              <a:rPr lang="en-US" sz="3200" dirty="0" smtClean="0">
                <a:solidFill>
                  <a:srgbClr val="343434"/>
                </a:solidFill>
                <a:latin typeface="Glacial Indifference"/>
                <a:ea typeface="Glacial Indifference"/>
                <a:cs typeface="Glacial Indifference"/>
                <a:sym typeface="Glacial Indifference"/>
              </a:rPr>
              <a:t>.</a:t>
            </a:r>
          </a:p>
          <a:p>
            <a:pPr algn="just">
              <a:lnSpc>
                <a:spcPts val="3359"/>
              </a:lnSpc>
            </a:pPr>
            <a:endParaRPr lang="en-US" sz="3200" dirty="0" smtClean="0">
              <a:solidFill>
                <a:srgbClr val="343434"/>
              </a:solidFill>
              <a:latin typeface="Glacial Indifference"/>
              <a:ea typeface="Glacial Indifference"/>
              <a:cs typeface="Glacial Indifference"/>
              <a:sym typeface="Glacial Indifference"/>
            </a:endParaRPr>
          </a:p>
          <a:p>
            <a:pPr algn="just">
              <a:lnSpc>
                <a:spcPts val="3359"/>
              </a:lnSpc>
            </a:pPr>
            <a:r>
              <a:rPr lang="en-US" sz="3200" dirty="0" smtClean="0">
                <a:solidFill>
                  <a:srgbClr val="343434"/>
                </a:solidFill>
                <a:latin typeface="Glacial Indifference"/>
                <a:ea typeface="Glacial Indifference"/>
                <a:cs typeface="Glacial Indifference"/>
                <a:sym typeface="Glacial Indifference"/>
              </a:rPr>
              <a:t>10. Technological Knowledge. </a:t>
            </a:r>
          </a:p>
          <a:p>
            <a:pPr algn="just">
              <a:lnSpc>
                <a:spcPts val="3359"/>
              </a:lnSpc>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endParaRPr lang="en-US" sz="3200" dirty="0" smtClean="0">
              <a:solidFill>
                <a:srgbClr val="343434"/>
              </a:solidFill>
              <a:latin typeface="Glacial Indifference"/>
              <a:ea typeface="Glacial Indifference"/>
              <a:cs typeface="Glacial Indifference"/>
              <a:sym typeface="Glacial Indifference"/>
            </a:endParaRPr>
          </a:p>
        </p:txBody>
      </p:sp>
      <p:sp>
        <p:nvSpPr>
          <p:cNvPr id="7" name="Freeform 7"/>
          <p:cNvSpPr/>
          <p:nvPr/>
        </p:nvSpPr>
        <p:spPr>
          <a:xfrm>
            <a:off x="133747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5486400"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a:off x="-24019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140718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3" name="Freeform 3"/>
          <p:cNvSpPr/>
          <p:nvPr/>
        </p:nvSpPr>
        <p:spPr>
          <a:xfrm>
            <a:off x="-198151" y="-187007"/>
            <a:ext cx="4499059" cy="4499059"/>
          </a:xfrm>
          <a:custGeom>
            <a:avLst/>
            <a:gdLst/>
            <a:ahLst/>
            <a:cxnLst/>
            <a:rect l="l" t="t" r="r" b="b"/>
            <a:pathLst>
              <a:path w="4499059" h="4499059">
                <a:moveTo>
                  <a:pt x="0" y="0"/>
                </a:moveTo>
                <a:lnTo>
                  <a:pt x="4499058" y="0"/>
                </a:lnTo>
                <a:lnTo>
                  <a:pt x="4499058" y="4499059"/>
                </a:lnTo>
                <a:lnTo>
                  <a:pt x="0" y="449905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634920" y="-144231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685800" y="1096418"/>
            <a:ext cx="16992600" cy="1654299"/>
          </a:xfrm>
          <a:prstGeom prst="rect">
            <a:avLst/>
          </a:prstGeom>
        </p:spPr>
        <p:txBody>
          <a:bodyPr wrap="square" lIns="0" tIns="0" rIns="0" bIns="0" rtlCol="0" anchor="t">
            <a:spAutoFit/>
          </a:bodyPr>
          <a:lstStyle/>
          <a:p>
            <a:pPr algn="ctr">
              <a:lnSpc>
                <a:spcPts val="12880"/>
              </a:lnSpc>
            </a:pPr>
            <a:r>
              <a:rPr lang="en-US" sz="7200" dirty="0" smtClean="0">
                <a:solidFill>
                  <a:srgbClr val="343434"/>
                </a:solidFill>
                <a:latin typeface="Candal"/>
                <a:ea typeface="Candal"/>
                <a:cs typeface="Candal"/>
                <a:sym typeface="Candal"/>
              </a:rPr>
              <a:t>Nature of Teaching  </a:t>
            </a:r>
            <a:endParaRPr lang="en-US" sz="7200" dirty="0">
              <a:solidFill>
                <a:srgbClr val="343434"/>
              </a:solidFill>
              <a:latin typeface="Candal"/>
              <a:ea typeface="Candal"/>
              <a:cs typeface="Candal"/>
              <a:sym typeface="Candal"/>
            </a:endParaRPr>
          </a:p>
        </p:txBody>
      </p:sp>
      <p:sp>
        <p:nvSpPr>
          <p:cNvPr id="6" name="TextBox 6"/>
          <p:cNvSpPr txBox="1"/>
          <p:nvPr/>
        </p:nvSpPr>
        <p:spPr>
          <a:xfrm>
            <a:off x="1762903" y="4076700"/>
            <a:ext cx="14762194" cy="6104235"/>
          </a:xfrm>
          <a:prstGeom prst="rect">
            <a:avLst/>
          </a:prstGeom>
        </p:spPr>
        <p:txBody>
          <a:bodyPr wrap="square" lIns="0" tIns="0" rIns="0" bIns="0" rtlCol="0" anchor="t">
            <a:spAutoFit/>
          </a:bodyPr>
          <a:lstStyle/>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Dynamic and social process. </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Both Art and Science.</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Diverse in application. </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Organized and systematic process.</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Interactive process.</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Highly dominated by communication.</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Goal oriented process.</a:t>
            </a:r>
          </a:p>
          <a:p>
            <a:pPr marL="514350" indent="-51435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Formal as well as informal.</a:t>
            </a:r>
          </a:p>
          <a:p>
            <a:pPr marL="514350" indent="-514350" algn="just">
              <a:lnSpc>
                <a:spcPts val="3359"/>
              </a:lnSpc>
              <a:buAutoNum type="arabicPeriod"/>
            </a:pPr>
            <a:endParaRPr lang="en-US" sz="3200" dirty="0" smtClean="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endParaRPr lang="en-US" sz="3200" dirty="0" smtClean="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endParaRPr lang="en-US" sz="3200" dirty="0" smtClean="0">
              <a:solidFill>
                <a:srgbClr val="343434"/>
              </a:solidFill>
              <a:latin typeface="Glacial Indifference"/>
              <a:ea typeface="Glacial Indifference"/>
              <a:cs typeface="Glacial Indifference"/>
              <a:sym typeface="Glacial Indifference"/>
            </a:endParaRPr>
          </a:p>
        </p:txBody>
      </p:sp>
      <p:sp>
        <p:nvSpPr>
          <p:cNvPr id="7" name="Freeform 7"/>
          <p:cNvSpPr/>
          <p:nvPr/>
        </p:nvSpPr>
        <p:spPr>
          <a:xfrm>
            <a:off x="133747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5486400"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a:off x="-24019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418793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3182110" y="5181110"/>
            <a:ext cx="8154379" cy="8154379"/>
          </a:xfrm>
          <a:custGeom>
            <a:avLst/>
            <a:gdLst/>
            <a:ahLst/>
            <a:cxnLst/>
            <a:rect l="l" t="t" r="r" b="b"/>
            <a:pathLst>
              <a:path w="8154379" h="8154379">
                <a:moveTo>
                  <a:pt x="0" y="0"/>
                </a:moveTo>
                <a:lnTo>
                  <a:pt x="8154380" y="0"/>
                </a:lnTo>
                <a:lnTo>
                  <a:pt x="8154380" y="8154380"/>
                </a:lnTo>
                <a:lnTo>
                  <a:pt x="0" y="81543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964929" y="-728801"/>
            <a:ext cx="4809082" cy="1757501"/>
          </a:xfrm>
          <a:custGeom>
            <a:avLst/>
            <a:gdLst/>
            <a:ahLst/>
            <a:cxnLst/>
            <a:rect l="l" t="t" r="r" b="b"/>
            <a:pathLst>
              <a:path w="4809082" h="1757501">
                <a:moveTo>
                  <a:pt x="0" y="0"/>
                </a:moveTo>
                <a:lnTo>
                  <a:pt x="4809082" y="0"/>
                </a:lnTo>
                <a:lnTo>
                  <a:pt x="4809082" y="1757501"/>
                </a:lnTo>
                <a:lnTo>
                  <a:pt x="0" y="17575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3048490" y="-2973269"/>
            <a:ext cx="8154379" cy="8154379"/>
          </a:xfrm>
          <a:custGeom>
            <a:avLst/>
            <a:gdLst/>
            <a:ahLst/>
            <a:cxnLst/>
            <a:rect l="l" t="t" r="r" b="b"/>
            <a:pathLst>
              <a:path w="8154379" h="8154379">
                <a:moveTo>
                  <a:pt x="0" y="0"/>
                </a:moveTo>
                <a:lnTo>
                  <a:pt x="8154380" y="0"/>
                </a:lnTo>
                <a:lnTo>
                  <a:pt x="8154380" y="8154379"/>
                </a:lnTo>
                <a:lnTo>
                  <a:pt x="0" y="815437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3329559" y="3972187"/>
            <a:ext cx="11766040" cy="1940340"/>
          </a:xfrm>
          <a:prstGeom prst="rect">
            <a:avLst/>
          </a:prstGeom>
        </p:spPr>
        <p:txBody>
          <a:bodyPr lIns="0" tIns="0" rIns="0" bIns="0" rtlCol="0" anchor="t">
            <a:spAutoFit/>
          </a:bodyPr>
          <a:lstStyle/>
          <a:p>
            <a:pPr algn="ctr">
              <a:lnSpc>
                <a:spcPts val="14516"/>
              </a:lnSpc>
            </a:pPr>
            <a:r>
              <a:rPr lang="en-US" sz="14516">
                <a:solidFill>
                  <a:srgbClr val="343434"/>
                </a:solidFill>
                <a:latin typeface="Candal"/>
                <a:ea typeface="Candal"/>
                <a:cs typeface="Candal"/>
                <a:sym typeface="Candal"/>
              </a:rPr>
              <a:t>THANK YOU</a:t>
            </a:r>
          </a:p>
        </p:txBody>
      </p:sp>
      <p:sp>
        <p:nvSpPr>
          <p:cNvPr id="6" name="Freeform 6"/>
          <p:cNvSpPr/>
          <p:nvPr/>
        </p:nvSpPr>
        <p:spPr>
          <a:xfrm>
            <a:off x="-236144" y="-195501"/>
            <a:ext cx="4425558" cy="4425558"/>
          </a:xfrm>
          <a:custGeom>
            <a:avLst/>
            <a:gdLst/>
            <a:ahLst/>
            <a:cxnLst/>
            <a:rect l="l" t="t" r="r" b="b"/>
            <a:pathLst>
              <a:path w="4425558" h="4425558">
                <a:moveTo>
                  <a:pt x="0" y="0"/>
                </a:moveTo>
                <a:lnTo>
                  <a:pt x="4425558" y="0"/>
                </a:lnTo>
                <a:lnTo>
                  <a:pt x="4425558" y="4425558"/>
                </a:lnTo>
                <a:lnTo>
                  <a:pt x="0" y="442555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flipH="1" flipV="1">
            <a:off x="14171741" y="6177516"/>
            <a:ext cx="4425558" cy="4425558"/>
          </a:xfrm>
          <a:custGeom>
            <a:avLst/>
            <a:gdLst/>
            <a:ahLst/>
            <a:cxnLst/>
            <a:rect l="l" t="t" r="r" b="b"/>
            <a:pathLst>
              <a:path w="4425558" h="4425558">
                <a:moveTo>
                  <a:pt x="4425558" y="4425559"/>
                </a:moveTo>
                <a:lnTo>
                  <a:pt x="0" y="4425559"/>
                </a:lnTo>
                <a:lnTo>
                  <a:pt x="0" y="0"/>
                </a:lnTo>
                <a:lnTo>
                  <a:pt x="4425558" y="0"/>
                </a:lnTo>
                <a:lnTo>
                  <a:pt x="4425558" y="4425559"/>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205233" y="8131414"/>
            <a:ext cx="7315200" cy="1923288"/>
          </a:xfrm>
          <a:custGeom>
            <a:avLst/>
            <a:gdLst/>
            <a:ahLst/>
            <a:cxnLst/>
            <a:rect l="l" t="t" r="r" b="b"/>
            <a:pathLst>
              <a:path w="7315200" h="1923288">
                <a:moveTo>
                  <a:pt x="0" y="0"/>
                </a:moveTo>
                <a:lnTo>
                  <a:pt x="7315200" y="0"/>
                </a:lnTo>
                <a:lnTo>
                  <a:pt x="7315200" y="1923288"/>
                </a:lnTo>
                <a:lnTo>
                  <a:pt x="0" y="192328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3182110" y="-728801"/>
            <a:ext cx="4809082" cy="1757501"/>
          </a:xfrm>
          <a:custGeom>
            <a:avLst/>
            <a:gdLst/>
            <a:ahLst/>
            <a:cxnLst/>
            <a:rect l="l" t="t" r="r" b="b"/>
            <a:pathLst>
              <a:path w="4809082" h="1757501">
                <a:moveTo>
                  <a:pt x="0" y="0"/>
                </a:moveTo>
                <a:lnTo>
                  <a:pt x="4809083" y="0"/>
                </a:lnTo>
                <a:lnTo>
                  <a:pt x="4809083" y="1757501"/>
                </a:lnTo>
                <a:lnTo>
                  <a:pt x="0" y="17575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a:off x="8073520" y="-728801"/>
            <a:ext cx="4809082" cy="1757501"/>
          </a:xfrm>
          <a:custGeom>
            <a:avLst/>
            <a:gdLst/>
            <a:ahLst/>
            <a:cxnLst/>
            <a:rect l="l" t="t" r="r" b="b"/>
            <a:pathLst>
              <a:path w="4809082" h="1757501">
                <a:moveTo>
                  <a:pt x="0" y="0"/>
                </a:moveTo>
                <a:lnTo>
                  <a:pt x="4809082" y="0"/>
                </a:lnTo>
                <a:lnTo>
                  <a:pt x="4809082" y="1757501"/>
                </a:lnTo>
                <a:lnTo>
                  <a:pt x="0" y="175750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4037230" y="61722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460744" y="12966"/>
            <a:ext cx="4982245" cy="4464824"/>
          </a:xfrm>
          <a:custGeom>
            <a:avLst/>
            <a:gdLst/>
            <a:ahLst/>
            <a:cxnLst/>
            <a:rect l="l" t="t" r="r" b="b"/>
            <a:pathLst>
              <a:path w="4982245" h="4464824">
                <a:moveTo>
                  <a:pt x="0" y="0"/>
                </a:moveTo>
                <a:lnTo>
                  <a:pt x="4982245" y="0"/>
                </a:lnTo>
                <a:lnTo>
                  <a:pt x="4982245" y="4464823"/>
                </a:lnTo>
                <a:lnTo>
                  <a:pt x="0" y="44648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590800" y="2975765"/>
            <a:ext cx="13772490" cy="4340932"/>
          </a:xfrm>
          <a:prstGeom prst="rect">
            <a:avLst/>
          </a:prstGeom>
        </p:spPr>
        <p:txBody>
          <a:bodyPr wrap="square" lIns="0" tIns="0" rIns="0" bIns="0" rtlCol="0" anchor="t">
            <a:spAutoFit/>
          </a:bodyPr>
          <a:lstStyle/>
          <a:p>
            <a:pPr algn="just">
              <a:lnSpc>
                <a:spcPts val="3359"/>
              </a:lnSpc>
            </a:pPr>
            <a:r>
              <a:rPr lang="en-US" sz="2800" dirty="0">
                <a:solidFill>
                  <a:srgbClr val="343434"/>
                </a:solidFill>
                <a:latin typeface="Glacial Indifference"/>
                <a:ea typeface="Glacial Indifference"/>
                <a:cs typeface="Glacial Indifference"/>
                <a:sym typeface="Glacial Indifference"/>
              </a:rPr>
              <a:t>The word profession originates from the Latin term </a:t>
            </a:r>
            <a:r>
              <a:rPr lang="en-US" sz="2800" dirty="0" err="1">
                <a:solidFill>
                  <a:srgbClr val="343434"/>
                </a:solidFill>
                <a:latin typeface="Glacial Indifference"/>
                <a:ea typeface="Glacial Indifference"/>
                <a:cs typeface="Glacial Indifference"/>
                <a:sym typeface="Glacial Indifference"/>
              </a:rPr>
              <a:t>profiteri</a:t>
            </a:r>
            <a:r>
              <a:rPr lang="en-US" sz="2800" dirty="0">
                <a:solidFill>
                  <a:srgbClr val="343434"/>
                </a:solidFill>
                <a:latin typeface="Glacial Indifference"/>
                <a:ea typeface="Glacial Indifference"/>
                <a:cs typeface="Glacial Indifference"/>
                <a:sym typeface="Glacial Indifference"/>
              </a:rPr>
              <a:t>, which means "to declare publicly." A profession is generally understood as a specialized field of work that requires advanced education, systematic training, and adherence to ethical standards. Unlike ordinary occupations, professions are associated with social responsibility and a commitment to serve humanity</a:t>
            </a:r>
            <a:r>
              <a:rPr lang="en-US" sz="2800" dirty="0" smtClean="0">
                <a:solidFill>
                  <a:srgbClr val="343434"/>
                </a:solidFill>
                <a:latin typeface="Glacial Indifference"/>
                <a:ea typeface="Glacial Indifference"/>
                <a:cs typeface="Glacial Indifference"/>
                <a:sym typeface="Glacial Indifference"/>
              </a:rPr>
              <a:t>.</a:t>
            </a:r>
          </a:p>
          <a:p>
            <a:pPr algn="just">
              <a:lnSpc>
                <a:spcPts val="3359"/>
              </a:lnSpc>
            </a:pPr>
            <a:r>
              <a:rPr lang="en-US" sz="2800" dirty="0">
                <a:solidFill>
                  <a:srgbClr val="343434"/>
                </a:solidFill>
                <a:latin typeface="Glacial Indifference"/>
                <a:ea typeface="Glacial Indifference"/>
                <a:cs typeface="Glacial Indifference"/>
                <a:sym typeface="Glacial Indifference"/>
              </a:rPr>
              <a:t>		</a:t>
            </a:r>
            <a:r>
              <a:rPr lang="en-US" sz="2800" dirty="0" smtClean="0">
                <a:solidFill>
                  <a:srgbClr val="343434"/>
                </a:solidFill>
                <a:latin typeface="Glacial Indifference"/>
                <a:ea typeface="Glacial Indifference"/>
                <a:cs typeface="Glacial Indifference"/>
                <a:sym typeface="Glacial Indifference"/>
              </a:rPr>
              <a:t>The </a:t>
            </a:r>
            <a:r>
              <a:rPr lang="en-US" sz="2800" dirty="0">
                <a:solidFill>
                  <a:srgbClr val="343434"/>
                </a:solidFill>
                <a:latin typeface="Glacial Indifference"/>
                <a:ea typeface="Glacial Indifference"/>
                <a:cs typeface="Glacial Indifference"/>
                <a:sym typeface="Glacial Indifference"/>
              </a:rPr>
              <a:t>word 'profession' means different things to different people. But at its core, it means to be an indicator of trust and expertise. A profession is a disciplined group of individuals who adhere to ethical </a:t>
            </a:r>
            <a:r>
              <a:rPr lang="en-US" sz="2800" dirty="0" smtClean="0">
                <a:solidFill>
                  <a:srgbClr val="343434"/>
                </a:solidFill>
                <a:latin typeface="Glacial Indifference"/>
                <a:ea typeface="Glacial Indifference"/>
                <a:cs typeface="Glacial Indifference"/>
                <a:sym typeface="Glacial Indifference"/>
              </a:rPr>
              <a:t>standards. </a:t>
            </a:r>
            <a:r>
              <a:rPr lang="en-US" sz="2800" dirty="0">
                <a:solidFill>
                  <a:srgbClr val="343434"/>
                </a:solidFill>
                <a:latin typeface="Glacial Indifference"/>
                <a:ea typeface="Glacial Indifference"/>
                <a:cs typeface="Glacial Indifference"/>
                <a:sym typeface="Glacial Indifference"/>
              </a:rPr>
              <a:t>This group positions itself as possessing special knowledge and skills in a widely </a:t>
            </a:r>
            <a:r>
              <a:rPr lang="en-US" sz="2800" dirty="0" smtClean="0">
                <a:solidFill>
                  <a:srgbClr val="343434"/>
                </a:solidFill>
                <a:latin typeface="Glacial Indifference"/>
                <a:ea typeface="Glacial Indifference"/>
                <a:cs typeface="Glacial Indifference"/>
                <a:sym typeface="Glacial Indifference"/>
              </a:rPr>
              <a:t>recognized </a:t>
            </a:r>
            <a:r>
              <a:rPr lang="en-US" sz="2800" dirty="0">
                <a:solidFill>
                  <a:srgbClr val="343434"/>
                </a:solidFill>
                <a:latin typeface="Glacial Indifference"/>
                <a:ea typeface="Glacial Indifference"/>
                <a:cs typeface="Glacial Indifference"/>
                <a:sym typeface="Glacial Indifference"/>
              </a:rPr>
              <a:t>body of learning derived from research, education and training at high level and </a:t>
            </a:r>
            <a:r>
              <a:rPr lang="en-US" sz="2800" dirty="0" smtClean="0">
                <a:solidFill>
                  <a:srgbClr val="343434"/>
                </a:solidFill>
                <a:latin typeface="Glacial Indifference"/>
                <a:ea typeface="Glacial Indifference"/>
                <a:cs typeface="Glacial Indifference"/>
                <a:sym typeface="Glacial Indifference"/>
              </a:rPr>
              <a:t>recognized </a:t>
            </a:r>
            <a:r>
              <a:rPr lang="en-US" sz="2800" dirty="0">
                <a:solidFill>
                  <a:srgbClr val="343434"/>
                </a:solidFill>
                <a:latin typeface="Glacial Indifference"/>
                <a:ea typeface="Glacial Indifference"/>
                <a:cs typeface="Glacial Indifference"/>
                <a:sym typeface="Glacial Indifference"/>
              </a:rPr>
              <a:t>by public as such.</a:t>
            </a:r>
          </a:p>
        </p:txBody>
      </p:sp>
      <p:sp>
        <p:nvSpPr>
          <p:cNvPr id="5" name="Freeform 5"/>
          <p:cNvSpPr/>
          <p:nvPr/>
        </p:nvSpPr>
        <p:spPr>
          <a:xfrm rot="-5400000">
            <a:off x="-2699747" y="4268823"/>
            <a:ext cx="6860854" cy="6087449"/>
          </a:xfrm>
          <a:custGeom>
            <a:avLst/>
            <a:gdLst/>
            <a:ahLst/>
            <a:cxnLst/>
            <a:rect l="l" t="t" r="r" b="b"/>
            <a:pathLst>
              <a:path w="6860854" h="6087449">
                <a:moveTo>
                  <a:pt x="0" y="0"/>
                </a:moveTo>
                <a:lnTo>
                  <a:pt x="6860854" y="0"/>
                </a:lnTo>
                <a:lnTo>
                  <a:pt x="6860854" y="6087449"/>
                </a:lnTo>
                <a:lnTo>
                  <a:pt x="0" y="60874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0836830" y="-245745"/>
            <a:ext cx="7315200" cy="2834640"/>
          </a:xfrm>
          <a:custGeom>
            <a:avLst/>
            <a:gdLst/>
            <a:ahLst/>
            <a:cxnLst/>
            <a:rect l="l" t="t" r="r" b="b"/>
            <a:pathLst>
              <a:path w="7315200" h="2834640">
                <a:moveTo>
                  <a:pt x="0" y="0"/>
                </a:moveTo>
                <a:lnTo>
                  <a:pt x="7315200" y="0"/>
                </a:lnTo>
                <a:lnTo>
                  <a:pt x="7315200" y="2834640"/>
                </a:lnTo>
                <a:lnTo>
                  <a:pt x="0" y="28346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5011400" y="6972300"/>
            <a:ext cx="3848730" cy="4042415"/>
          </a:xfrm>
          <a:custGeom>
            <a:avLst/>
            <a:gdLst/>
            <a:ahLst/>
            <a:cxnLst/>
            <a:rect l="l" t="t" r="r" b="b"/>
            <a:pathLst>
              <a:path w="4017541" h="4114800">
                <a:moveTo>
                  <a:pt x="0" y="0"/>
                </a:moveTo>
                <a:lnTo>
                  <a:pt x="4017541" y="0"/>
                </a:lnTo>
                <a:lnTo>
                  <a:pt x="4017541"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3994650" y="1096418"/>
            <a:ext cx="10298701" cy="1470787"/>
          </a:xfrm>
          <a:prstGeom prst="rect">
            <a:avLst/>
          </a:prstGeom>
        </p:spPr>
        <p:txBody>
          <a:bodyPr lIns="0" tIns="0" rIns="0" bIns="0" rtlCol="0" anchor="t">
            <a:spAutoFit/>
          </a:bodyPr>
          <a:lstStyle/>
          <a:p>
            <a:pPr algn="ctr">
              <a:lnSpc>
                <a:spcPts val="12880"/>
              </a:lnSpc>
            </a:pPr>
            <a:r>
              <a:rPr lang="en-US" sz="9200" dirty="0" smtClean="0">
                <a:solidFill>
                  <a:srgbClr val="343434"/>
                </a:solidFill>
                <a:latin typeface="Candal"/>
                <a:ea typeface="Candal"/>
                <a:cs typeface="Candal"/>
                <a:sym typeface="Candal"/>
              </a:rPr>
              <a:t>CONCEPT</a:t>
            </a:r>
            <a:endParaRPr lang="en-US" sz="9200" dirty="0">
              <a:solidFill>
                <a:srgbClr val="343434"/>
              </a:solidFill>
              <a:latin typeface="Candal"/>
              <a:ea typeface="Candal"/>
              <a:cs typeface="Candal"/>
              <a:sym typeface="Cand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5011400" y="616166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460744" y="12966"/>
            <a:ext cx="4982245" cy="4464824"/>
          </a:xfrm>
          <a:custGeom>
            <a:avLst/>
            <a:gdLst/>
            <a:ahLst/>
            <a:cxnLst/>
            <a:rect l="l" t="t" r="r" b="b"/>
            <a:pathLst>
              <a:path w="4982245" h="4464824">
                <a:moveTo>
                  <a:pt x="0" y="0"/>
                </a:moveTo>
                <a:lnTo>
                  <a:pt x="4982245" y="0"/>
                </a:lnTo>
                <a:lnTo>
                  <a:pt x="4982245" y="4464823"/>
                </a:lnTo>
                <a:lnTo>
                  <a:pt x="0" y="446482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590800" y="2975765"/>
            <a:ext cx="13772490" cy="3924151"/>
          </a:xfrm>
          <a:prstGeom prst="rect">
            <a:avLst/>
          </a:prstGeom>
        </p:spPr>
        <p:txBody>
          <a:bodyPr wrap="square" lIns="0" tIns="0" rIns="0" bIns="0" rtlCol="0" anchor="t">
            <a:spAutoFit/>
          </a:bodyPr>
          <a:lstStyle/>
          <a:p>
            <a:pPr marL="514350"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It has long term education and training for a job role.</a:t>
            </a:r>
          </a:p>
          <a:p>
            <a:pPr marL="514350"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It caters the need of the society, nation.</a:t>
            </a:r>
          </a:p>
          <a:p>
            <a:pPr marL="514350"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Profession has social accountability.</a:t>
            </a:r>
          </a:p>
          <a:p>
            <a:pPr marL="514350"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It is </a:t>
            </a:r>
            <a:r>
              <a:rPr lang="en-US" sz="2800" dirty="0" err="1" smtClean="0">
                <a:solidFill>
                  <a:srgbClr val="343434"/>
                </a:solidFill>
                <a:latin typeface="Glacial Indifference"/>
                <a:ea typeface="Glacial Indifference"/>
                <a:cs typeface="Glacial Indifference"/>
                <a:sym typeface="Glacial Indifference"/>
              </a:rPr>
              <a:t>characterised</a:t>
            </a:r>
            <a:r>
              <a:rPr lang="en-US" sz="2800" dirty="0" smtClean="0">
                <a:solidFill>
                  <a:srgbClr val="343434"/>
                </a:solidFill>
                <a:latin typeface="Glacial Indifference"/>
                <a:ea typeface="Glacial Indifference"/>
                <a:cs typeface="Glacial Indifference"/>
                <a:sym typeface="Glacial Indifference"/>
              </a:rPr>
              <a:t> by some ethical norms or consideration. </a:t>
            </a:r>
          </a:p>
          <a:p>
            <a:pPr marL="514350"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514350"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Autonomy and self regulation are the key elements in profession.  </a:t>
            </a:r>
            <a:endParaRPr lang="en-US" sz="2800" dirty="0">
              <a:solidFill>
                <a:srgbClr val="343434"/>
              </a:solidFill>
              <a:latin typeface="Glacial Indifference"/>
              <a:ea typeface="Glacial Indifference"/>
              <a:cs typeface="Glacial Indifference"/>
              <a:sym typeface="Glacial Indifference"/>
            </a:endParaRPr>
          </a:p>
        </p:txBody>
      </p:sp>
      <p:sp>
        <p:nvSpPr>
          <p:cNvPr id="5" name="Freeform 5"/>
          <p:cNvSpPr/>
          <p:nvPr/>
        </p:nvSpPr>
        <p:spPr>
          <a:xfrm rot="-5400000">
            <a:off x="-2193527" y="4272973"/>
            <a:ext cx="6860854" cy="6087449"/>
          </a:xfrm>
          <a:custGeom>
            <a:avLst/>
            <a:gdLst/>
            <a:ahLst/>
            <a:cxnLst/>
            <a:rect l="l" t="t" r="r" b="b"/>
            <a:pathLst>
              <a:path w="6860854" h="6087449">
                <a:moveTo>
                  <a:pt x="0" y="0"/>
                </a:moveTo>
                <a:lnTo>
                  <a:pt x="6860854" y="0"/>
                </a:lnTo>
                <a:lnTo>
                  <a:pt x="6860854" y="6087449"/>
                </a:lnTo>
                <a:lnTo>
                  <a:pt x="0" y="60874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10836830" y="-245745"/>
            <a:ext cx="7315200" cy="2834640"/>
          </a:xfrm>
          <a:custGeom>
            <a:avLst/>
            <a:gdLst/>
            <a:ahLst/>
            <a:cxnLst/>
            <a:rect l="l" t="t" r="r" b="b"/>
            <a:pathLst>
              <a:path w="7315200" h="2834640">
                <a:moveTo>
                  <a:pt x="0" y="0"/>
                </a:moveTo>
                <a:lnTo>
                  <a:pt x="7315200" y="0"/>
                </a:lnTo>
                <a:lnTo>
                  <a:pt x="7315200" y="2834640"/>
                </a:lnTo>
                <a:lnTo>
                  <a:pt x="0" y="28346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6067068" y="7289946"/>
            <a:ext cx="3848730" cy="4042415"/>
          </a:xfrm>
          <a:custGeom>
            <a:avLst/>
            <a:gdLst/>
            <a:ahLst/>
            <a:cxnLst/>
            <a:rect l="l" t="t" r="r" b="b"/>
            <a:pathLst>
              <a:path w="4017541" h="4114800">
                <a:moveTo>
                  <a:pt x="0" y="0"/>
                </a:moveTo>
                <a:lnTo>
                  <a:pt x="4017541" y="0"/>
                </a:lnTo>
                <a:lnTo>
                  <a:pt x="4017541"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1524000" y="1096418"/>
            <a:ext cx="15011400" cy="1654299"/>
          </a:xfrm>
          <a:prstGeom prst="rect">
            <a:avLst/>
          </a:prstGeom>
        </p:spPr>
        <p:txBody>
          <a:bodyPr wrap="square" lIns="0" tIns="0" rIns="0" bIns="0" rtlCol="0" anchor="t">
            <a:spAutoFit/>
          </a:bodyPr>
          <a:lstStyle/>
          <a:p>
            <a:pPr algn="ctr">
              <a:lnSpc>
                <a:spcPts val="12880"/>
              </a:lnSpc>
            </a:pPr>
            <a:r>
              <a:rPr lang="en-US" sz="5400" dirty="0" smtClean="0">
                <a:solidFill>
                  <a:srgbClr val="343434"/>
                </a:solidFill>
                <a:latin typeface="Candal"/>
                <a:ea typeface="Candal"/>
                <a:cs typeface="Candal"/>
                <a:sym typeface="Candal"/>
              </a:rPr>
              <a:t>CHARACTERISTICS OF PROFESSION </a:t>
            </a:r>
            <a:endParaRPr lang="en-US" sz="5400" dirty="0">
              <a:solidFill>
                <a:srgbClr val="343434"/>
              </a:solidFill>
              <a:latin typeface="Candal"/>
              <a:ea typeface="Candal"/>
              <a:cs typeface="Candal"/>
              <a:sym typeface="Candal"/>
            </a:endParaRPr>
          </a:p>
        </p:txBody>
      </p:sp>
    </p:spTree>
    <p:extLst>
      <p:ext uri="{BB962C8B-B14F-4D97-AF65-F5344CB8AC3E}">
        <p14:creationId xmlns:p14="http://schemas.microsoft.com/office/powerpoint/2010/main" val="805593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flipH="1" flipV="1">
            <a:off x="-281714" y="-232679"/>
            <a:ext cx="6629145" cy="3784639"/>
          </a:xfrm>
          <a:custGeom>
            <a:avLst/>
            <a:gdLst/>
            <a:ahLst/>
            <a:cxnLst/>
            <a:rect l="l" t="t" r="r" b="b"/>
            <a:pathLst>
              <a:path w="6629145" h="3784639">
                <a:moveTo>
                  <a:pt x="6629144" y="3784639"/>
                </a:moveTo>
                <a:lnTo>
                  <a:pt x="0" y="3784639"/>
                </a:lnTo>
                <a:lnTo>
                  <a:pt x="0" y="0"/>
                </a:lnTo>
                <a:lnTo>
                  <a:pt x="6629144" y="0"/>
                </a:lnTo>
                <a:lnTo>
                  <a:pt x="6629144" y="3784639"/>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866416" y="6387980"/>
            <a:ext cx="7433579" cy="7433579"/>
          </a:xfrm>
          <a:custGeom>
            <a:avLst/>
            <a:gdLst/>
            <a:ahLst/>
            <a:cxnLst/>
            <a:rect l="l" t="t" r="r" b="b"/>
            <a:pathLst>
              <a:path w="7433579" h="7433579">
                <a:moveTo>
                  <a:pt x="0" y="0"/>
                </a:moveTo>
                <a:lnTo>
                  <a:pt x="7433579" y="0"/>
                </a:lnTo>
                <a:lnTo>
                  <a:pt x="7433579" y="7433579"/>
                </a:lnTo>
                <a:lnTo>
                  <a:pt x="0" y="74335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2527199" y="7592182"/>
            <a:ext cx="6112013" cy="3056006"/>
          </a:xfrm>
          <a:custGeom>
            <a:avLst/>
            <a:gdLst/>
            <a:ahLst/>
            <a:cxnLst/>
            <a:rect l="l" t="t" r="r" b="b"/>
            <a:pathLst>
              <a:path w="6112013" h="3056006">
                <a:moveTo>
                  <a:pt x="0" y="0"/>
                </a:moveTo>
                <a:lnTo>
                  <a:pt x="6112013" y="0"/>
                </a:lnTo>
                <a:lnTo>
                  <a:pt x="6112013" y="3056006"/>
                </a:lnTo>
                <a:lnTo>
                  <a:pt x="0" y="30560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237553" y="9518165"/>
            <a:ext cx="2806840" cy="385941"/>
          </a:xfrm>
          <a:custGeom>
            <a:avLst/>
            <a:gdLst/>
            <a:ahLst/>
            <a:cxnLst/>
            <a:rect l="l" t="t" r="r" b="b"/>
            <a:pathLst>
              <a:path w="2806840" h="385941">
                <a:moveTo>
                  <a:pt x="0" y="0"/>
                </a:moveTo>
                <a:lnTo>
                  <a:pt x="2806841" y="0"/>
                </a:lnTo>
                <a:lnTo>
                  <a:pt x="2806841"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3316553" y="9518165"/>
            <a:ext cx="2806840" cy="385941"/>
          </a:xfrm>
          <a:custGeom>
            <a:avLst/>
            <a:gdLst/>
            <a:ahLst/>
            <a:cxnLst/>
            <a:rect l="l" t="t" r="r" b="b"/>
            <a:pathLst>
              <a:path w="2806840" h="385941">
                <a:moveTo>
                  <a:pt x="0" y="0"/>
                </a:moveTo>
                <a:lnTo>
                  <a:pt x="2806841" y="0"/>
                </a:lnTo>
                <a:lnTo>
                  <a:pt x="2806841"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395553" y="9518165"/>
            <a:ext cx="2806840" cy="385941"/>
          </a:xfrm>
          <a:custGeom>
            <a:avLst/>
            <a:gdLst/>
            <a:ahLst/>
            <a:cxnLst/>
            <a:rect l="l" t="t" r="r" b="b"/>
            <a:pathLst>
              <a:path w="2806840" h="385941">
                <a:moveTo>
                  <a:pt x="0" y="0"/>
                </a:moveTo>
                <a:lnTo>
                  <a:pt x="2806840" y="0"/>
                </a:lnTo>
                <a:lnTo>
                  <a:pt x="2806840"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9474553" y="9518165"/>
            <a:ext cx="2806840" cy="385941"/>
          </a:xfrm>
          <a:custGeom>
            <a:avLst/>
            <a:gdLst/>
            <a:ahLst/>
            <a:cxnLst/>
            <a:rect l="l" t="t" r="r" b="b"/>
            <a:pathLst>
              <a:path w="2806840" h="385941">
                <a:moveTo>
                  <a:pt x="0" y="0"/>
                </a:moveTo>
                <a:lnTo>
                  <a:pt x="2806840" y="0"/>
                </a:lnTo>
                <a:lnTo>
                  <a:pt x="2806840"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2922426" y="8094926"/>
            <a:ext cx="5321560" cy="5321560"/>
          </a:xfrm>
          <a:custGeom>
            <a:avLst/>
            <a:gdLst/>
            <a:ahLst/>
            <a:cxnLst/>
            <a:rect l="l" t="t" r="r" b="b"/>
            <a:pathLst>
              <a:path w="5321560" h="5321560">
                <a:moveTo>
                  <a:pt x="0" y="0"/>
                </a:moveTo>
                <a:lnTo>
                  <a:pt x="5321559" y="0"/>
                </a:lnTo>
                <a:lnTo>
                  <a:pt x="5321559" y="5321559"/>
                </a:lnTo>
                <a:lnTo>
                  <a:pt x="0" y="532155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8"/>
          <p:cNvSpPr txBox="1"/>
          <p:nvPr/>
        </p:nvSpPr>
        <p:spPr>
          <a:xfrm>
            <a:off x="3316553" y="723900"/>
            <a:ext cx="13335000" cy="1405769"/>
          </a:xfrm>
          <a:prstGeom prst="rect">
            <a:avLst/>
          </a:prstGeom>
        </p:spPr>
        <p:txBody>
          <a:bodyPr wrap="square" lIns="0" tIns="0" rIns="0" bIns="0" rtlCol="0" anchor="t">
            <a:spAutoFit/>
          </a:bodyPr>
          <a:lstStyle/>
          <a:p>
            <a:pPr algn="ctr">
              <a:lnSpc>
                <a:spcPts val="12880"/>
              </a:lnSpc>
            </a:pPr>
            <a:r>
              <a:rPr lang="en-US" sz="6600" dirty="0" smtClean="0">
                <a:solidFill>
                  <a:srgbClr val="343434"/>
                </a:solidFill>
                <a:latin typeface="Candal"/>
                <a:ea typeface="Candal"/>
                <a:cs typeface="Candal"/>
                <a:sym typeface="Candal"/>
              </a:rPr>
              <a:t>Teaching as Profession</a:t>
            </a:r>
            <a:endParaRPr lang="en-US" sz="6600" dirty="0">
              <a:solidFill>
                <a:srgbClr val="343434"/>
              </a:solidFill>
              <a:latin typeface="Candal"/>
              <a:ea typeface="Candal"/>
              <a:cs typeface="Candal"/>
              <a:sym typeface="Candal"/>
            </a:endParaRPr>
          </a:p>
        </p:txBody>
      </p:sp>
      <p:sp>
        <p:nvSpPr>
          <p:cNvPr id="11" name="TextBox 7"/>
          <p:cNvSpPr txBox="1"/>
          <p:nvPr/>
        </p:nvSpPr>
        <p:spPr>
          <a:xfrm>
            <a:off x="2362200" y="2933700"/>
            <a:ext cx="14020800" cy="3924151"/>
          </a:xfrm>
          <a:prstGeom prst="rect">
            <a:avLst/>
          </a:prstGeom>
        </p:spPr>
        <p:txBody>
          <a:bodyPr wrap="square" lIns="0" tIns="0" rIns="0" bIns="0" rtlCol="0" anchor="t">
            <a:spAutoFit/>
          </a:bodyPr>
          <a:lstStyle/>
          <a:p>
            <a:pPr marL="259080" lvl="1" algn="just">
              <a:lnSpc>
                <a:spcPts val="3359"/>
              </a:lnSpc>
            </a:pPr>
            <a:r>
              <a:rPr lang="en-US" sz="2800" dirty="0" smtClean="0">
                <a:solidFill>
                  <a:srgbClr val="343434"/>
                </a:solidFill>
                <a:latin typeface="Glacial Indifference"/>
                <a:ea typeface="Glacial Indifference"/>
                <a:cs typeface="Glacial Indifference"/>
                <a:sym typeface="Glacial Indifference"/>
              </a:rPr>
              <a:t>Profession </a:t>
            </a:r>
            <a:r>
              <a:rPr lang="en-US" sz="2800" dirty="0">
                <a:solidFill>
                  <a:srgbClr val="343434"/>
                </a:solidFill>
                <a:latin typeface="Glacial Indifference"/>
                <a:ea typeface="Glacial Indifference"/>
                <a:cs typeface="Glacial Indifference"/>
                <a:sym typeface="Glacial Indifference"/>
              </a:rPr>
              <a:t>is a very broad term. Teaching as a profession involves more than job skills and aptitude of teaching. Teaching as profession consists of teaching aptitude, teaching skills, social responsibility </a:t>
            </a:r>
            <a:r>
              <a:rPr lang="en-US" sz="2800" dirty="0" err="1" smtClean="0">
                <a:solidFill>
                  <a:srgbClr val="343434"/>
                </a:solidFill>
                <a:latin typeface="Glacial Indifference"/>
                <a:ea typeface="Glacial Indifference"/>
                <a:cs typeface="Glacial Indifference"/>
                <a:sym typeface="Glacial Indifference"/>
              </a:rPr>
              <a:t>programme</a:t>
            </a:r>
            <a:r>
              <a:rPr lang="en-US" sz="2800" dirty="0" smtClean="0">
                <a:solidFill>
                  <a:srgbClr val="343434"/>
                </a:solidFill>
                <a:latin typeface="Glacial Indifference"/>
                <a:ea typeface="Glacial Indifference"/>
                <a:cs typeface="Glacial Indifference"/>
                <a:sym typeface="Glacial Indifference"/>
              </a:rPr>
              <a:t>. </a:t>
            </a:r>
          </a:p>
          <a:p>
            <a:pPr marL="259080" lvl="1" algn="just">
              <a:lnSpc>
                <a:spcPts val="3359"/>
              </a:lnSpc>
            </a:pPr>
            <a:r>
              <a:rPr lang="en-US" sz="2800" dirty="0">
                <a:solidFill>
                  <a:srgbClr val="343434"/>
                </a:solidFill>
                <a:latin typeface="Glacial Indifference"/>
                <a:ea typeface="Glacial Indifference"/>
                <a:cs typeface="Glacial Indifference"/>
                <a:sym typeface="Glacial Indifference"/>
              </a:rPr>
              <a:t>				There are some ethical consideration and social accountability and responsibility of teaching </a:t>
            </a:r>
            <a:r>
              <a:rPr lang="en-US" sz="2800" dirty="0" smtClean="0">
                <a:solidFill>
                  <a:srgbClr val="343434"/>
                </a:solidFill>
                <a:latin typeface="Glacial Indifference"/>
                <a:ea typeface="Glacial Indifference"/>
                <a:cs typeface="Glacial Indifference"/>
                <a:sym typeface="Glacial Indifference"/>
              </a:rPr>
              <a:t>profession. </a:t>
            </a:r>
          </a:p>
          <a:p>
            <a:pPr marL="259080" lvl="1" algn="just">
              <a:lnSpc>
                <a:spcPts val="3359"/>
              </a:lnSpc>
            </a:pPr>
            <a:r>
              <a:rPr lang="en-US" sz="2800" dirty="0">
                <a:solidFill>
                  <a:srgbClr val="343434"/>
                </a:solidFill>
                <a:latin typeface="Glacial Indifference"/>
                <a:ea typeface="Glacial Indifference"/>
                <a:cs typeface="Glacial Indifference"/>
                <a:sym typeface="Glacial Indifference"/>
              </a:rPr>
              <a:t>			Teacher is the architect of the young generation. He is the main dynamic force in the educational institution. Education is the creature and creator of the society. Therefore teacher </a:t>
            </a:r>
            <a:r>
              <a:rPr lang="en-US" sz="2800" dirty="0" smtClean="0">
                <a:solidFill>
                  <a:srgbClr val="343434"/>
                </a:solidFill>
                <a:latin typeface="Glacial Indifference"/>
                <a:ea typeface="Glacial Indifference"/>
                <a:cs typeface="Glacial Indifference"/>
                <a:sym typeface="Glacial Indifference"/>
              </a:rPr>
              <a:t>has the great responsibility towards the society and the nation. As such, teaching is considered the most significant profession of the world. </a:t>
            </a:r>
            <a:endParaRPr lang="en-US" sz="2800" dirty="0">
              <a:solidFill>
                <a:srgbClr val="343434"/>
              </a:solidFill>
              <a:latin typeface="Glacial Indifference"/>
              <a:ea typeface="Glacial Indifference"/>
              <a:cs typeface="Glacial Indifference"/>
              <a:sym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flipH="1" flipV="1">
            <a:off x="-281714" y="-232679"/>
            <a:ext cx="6629145" cy="3784639"/>
          </a:xfrm>
          <a:custGeom>
            <a:avLst/>
            <a:gdLst/>
            <a:ahLst/>
            <a:cxnLst/>
            <a:rect l="l" t="t" r="r" b="b"/>
            <a:pathLst>
              <a:path w="6629145" h="3784639">
                <a:moveTo>
                  <a:pt x="6629144" y="3784639"/>
                </a:moveTo>
                <a:lnTo>
                  <a:pt x="0" y="3784639"/>
                </a:lnTo>
                <a:lnTo>
                  <a:pt x="0" y="0"/>
                </a:lnTo>
                <a:lnTo>
                  <a:pt x="6629144" y="0"/>
                </a:lnTo>
                <a:lnTo>
                  <a:pt x="6629144" y="3784639"/>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866416" y="6387980"/>
            <a:ext cx="7433579" cy="7433579"/>
          </a:xfrm>
          <a:custGeom>
            <a:avLst/>
            <a:gdLst/>
            <a:ahLst/>
            <a:cxnLst/>
            <a:rect l="l" t="t" r="r" b="b"/>
            <a:pathLst>
              <a:path w="7433579" h="7433579">
                <a:moveTo>
                  <a:pt x="0" y="0"/>
                </a:moveTo>
                <a:lnTo>
                  <a:pt x="7433579" y="0"/>
                </a:lnTo>
                <a:lnTo>
                  <a:pt x="7433579" y="7433579"/>
                </a:lnTo>
                <a:lnTo>
                  <a:pt x="0" y="74335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800000">
            <a:off x="12527199" y="7592182"/>
            <a:ext cx="6112013" cy="3056006"/>
          </a:xfrm>
          <a:custGeom>
            <a:avLst/>
            <a:gdLst/>
            <a:ahLst/>
            <a:cxnLst/>
            <a:rect l="l" t="t" r="r" b="b"/>
            <a:pathLst>
              <a:path w="6112013" h="3056006">
                <a:moveTo>
                  <a:pt x="0" y="0"/>
                </a:moveTo>
                <a:lnTo>
                  <a:pt x="6112013" y="0"/>
                </a:lnTo>
                <a:lnTo>
                  <a:pt x="6112013" y="3056006"/>
                </a:lnTo>
                <a:lnTo>
                  <a:pt x="0" y="30560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237553" y="9518165"/>
            <a:ext cx="2806840" cy="385941"/>
          </a:xfrm>
          <a:custGeom>
            <a:avLst/>
            <a:gdLst/>
            <a:ahLst/>
            <a:cxnLst/>
            <a:rect l="l" t="t" r="r" b="b"/>
            <a:pathLst>
              <a:path w="2806840" h="385941">
                <a:moveTo>
                  <a:pt x="0" y="0"/>
                </a:moveTo>
                <a:lnTo>
                  <a:pt x="2806841" y="0"/>
                </a:lnTo>
                <a:lnTo>
                  <a:pt x="2806841"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3316553" y="9518165"/>
            <a:ext cx="2806840" cy="385941"/>
          </a:xfrm>
          <a:custGeom>
            <a:avLst/>
            <a:gdLst/>
            <a:ahLst/>
            <a:cxnLst/>
            <a:rect l="l" t="t" r="r" b="b"/>
            <a:pathLst>
              <a:path w="2806840" h="385941">
                <a:moveTo>
                  <a:pt x="0" y="0"/>
                </a:moveTo>
                <a:lnTo>
                  <a:pt x="2806841" y="0"/>
                </a:lnTo>
                <a:lnTo>
                  <a:pt x="2806841"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6395553" y="9518165"/>
            <a:ext cx="2806840" cy="385941"/>
          </a:xfrm>
          <a:custGeom>
            <a:avLst/>
            <a:gdLst/>
            <a:ahLst/>
            <a:cxnLst/>
            <a:rect l="l" t="t" r="r" b="b"/>
            <a:pathLst>
              <a:path w="2806840" h="385941">
                <a:moveTo>
                  <a:pt x="0" y="0"/>
                </a:moveTo>
                <a:lnTo>
                  <a:pt x="2806840" y="0"/>
                </a:lnTo>
                <a:lnTo>
                  <a:pt x="2806840"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a:off x="9474553" y="9518165"/>
            <a:ext cx="2806840" cy="385941"/>
          </a:xfrm>
          <a:custGeom>
            <a:avLst/>
            <a:gdLst/>
            <a:ahLst/>
            <a:cxnLst/>
            <a:rect l="l" t="t" r="r" b="b"/>
            <a:pathLst>
              <a:path w="2806840" h="385941">
                <a:moveTo>
                  <a:pt x="0" y="0"/>
                </a:moveTo>
                <a:lnTo>
                  <a:pt x="2806840" y="0"/>
                </a:lnTo>
                <a:lnTo>
                  <a:pt x="2806840" y="385941"/>
                </a:lnTo>
                <a:lnTo>
                  <a:pt x="0" y="3859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12922426" y="8094926"/>
            <a:ext cx="5321560" cy="5321560"/>
          </a:xfrm>
          <a:custGeom>
            <a:avLst/>
            <a:gdLst/>
            <a:ahLst/>
            <a:cxnLst/>
            <a:rect l="l" t="t" r="r" b="b"/>
            <a:pathLst>
              <a:path w="5321560" h="5321560">
                <a:moveTo>
                  <a:pt x="0" y="0"/>
                </a:moveTo>
                <a:lnTo>
                  <a:pt x="5321559" y="0"/>
                </a:lnTo>
                <a:lnTo>
                  <a:pt x="5321559" y="5321559"/>
                </a:lnTo>
                <a:lnTo>
                  <a:pt x="0" y="532155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8"/>
          <p:cNvSpPr txBox="1"/>
          <p:nvPr/>
        </p:nvSpPr>
        <p:spPr>
          <a:xfrm>
            <a:off x="3048000" y="1602992"/>
            <a:ext cx="13335000" cy="1354217"/>
          </a:xfrm>
          <a:prstGeom prst="rect">
            <a:avLst/>
          </a:prstGeom>
        </p:spPr>
        <p:txBody>
          <a:bodyPr wrap="square" lIns="0" tIns="0" rIns="0" bIns="0" rtlCol="0" anchor="t">
            <a:spAutoFit/>
          </a:bodyPr>
          <a:lstStyle/>
          <a:p>
            <a:pPr marL="259080" lvl="1" algn="just"/>
            <a:r>
              <a:rPr lang="en-US" sz="4400" b="1" dirty="0">
                <a:solidFill>
                  <a:srgbClr val="343434"/>
                </a:solidFill>
                <a:latin typeface="Glacial Indifference"/>
                <a:ea typeface="Glacial Indifference"/>
                <a:cs typeface="Glacial Indifference"/>
                <a:sym typeface="Glacial Indifference"/>
              </a:rPr>
              <a:t>Teaching as a profession can be discussed under the following :- </a:t>
            </a:r>
          </a:p>
        </p:txBody>
      </p:sp>
      <p:sp>
        <p:nvSpPr>
          <p:cNvPr id="11" name="TextBox 7"/>
          <p:cNvSpPr txBox="1"/>
          <p:nvPr/>
        </p:nvSpPr>
        <p:spPr>
          <a:xfrm>
            <a:off x="2362200" y="2933700"/>
            <a:ext cx="14020800" cy="872034"/>
          </a:xfrm>
          <a:prstGeom prst="rect">
            <a:avLst/>
          </a:prstGeom>
        </p:spPr>
        <p:txBody>
          <a:bodyPr wrap="square" lIns="0" tIns="0" rIns="0" bIns="0" rtlCol="0" anchor="t">
            <a:spAutoFit/>
          </a:bodyPr>
          <a:lstStyle/>
          <a:p>
            <a:pPr marL="259080" lvl="1" algn="just">
              <a:lnSpc>
                <a:spcPts val="3359"/>
              </a:lnSpc>
            </a:pPr>
            <a:endParaRPr lang="en-US" sz="2800" dirty="0">
              <a:solidFill>
                <a:srgbClr val="343434"/>
              </a:solidFill>
              <a:latin typeface="Glacial Indifference"/>
              <a:ea typeface="Glacial Indifference"/>
              <a:cs typeface="Glacial Indifference"/>
              <a:sym typeface="Glacial Indifference"/>
            </a:endParaRPr>
          </a:p>
          <a:p>
            <a:pPr marL="259080" lvl="1" algn="just">
              <a:lnSpc>
                <a:spcPts val="3359"/>
              </a:lnSpc>
            </a:pPr>
            <a:endParaRPr lang="en-US" sz="2800" dirty="0">
              <a:solidFill>
                <a:srgbClr val="343434"/>
              </a:solidFill>
              <a:latin typeface="Glacial Indifference"/>
              <a:ea typeface="Glacial Indifference"/>
              <a:cs typeface="Glacial Indifference"/>
              <a:sym typeface="Glacial Indifference"/>
            </a:endParaRPr>
          </a:p>
        </p:txBody>
      </p:sp>
      <p:sp>
        <p:nvSpPr>
          <p:cNvPr id="12" name="TextBox 7"/>
          <p:cNvSpPr txBox="1"/>
          <p:nvPr/>
        </p:nvSpPr>
        <p:spPr>
          <a:xfrm>
            <a:off x="2362200" y="3404574"/>
            <a:ext cx="14020800" cy="5232202"/>
          </a:xfrm>
          <a:prstGeom prst="rect">
            <a:avLst/>
          </a:prstGeom>
        </p:spPr>
        <p:txBody>
          <a:bodyPr wrap="square" lIns="0" tIns="0" rIns="0" bIns="0" rtlCol="0" anchor="t">
            <a:spAutoFit/>
          </a:bodyPr>
          <a:lstStyle/>
          <a:p>
            <a:pPr marL="773430" lvl="1"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Teaching as a result of training. </a:t>
            </a:r>
          </a:p>
          <a:p>
            <a:pPr marL="773430" lvl="1"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773430" lvl="1"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Teaching as has social accountability.</a:t>
            </a:r>
          </a:p>
          <a:p>
            <a:pPr marL="773430" lvl="1"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773430" lvl="1"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It is bounded by some ethical consideration. </a:t>
            </a:r>
          </a:p>
          <a:p>
            <a:pPr marL="773430" lvl="1"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773430" lvl="1"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Teaching is responsible to cater the needs of the society.</a:t>
            </a:r>
          </a:p>
          <a:p>
            <a:pPr marL="773430" lvl="1"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773430" lvl="1"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Teaching has its own association. </a:t>
            </a:r>
          </a:p>
          <a:p>
            <a:pPr marL="773430" lvl="1"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a:p>
            <a:pPr marL="773430" lvl="1" indent="-514350" algn="just">
              <a:lnSpc>
                <a:spcPts val="3359"/>
              </a:lnSpc>
              <a:buAutoNum type="arabicPeriod"/>
            </a:pPr>
            <a:r>
              <a:rPr lang="en-US" sz="2800" dirty="0" smtClean="0">
                <a:solidFill>
                  <a:srgbClr val="343434"/>
                </a:solidFill>
                <a:latin typeface="Glacial Indifference"/>
                <a:ea typeface="Glacial Indifference"/>
                <a:cs typeface="Glacial Indifference"/>
                <a:sym typeface="Glacial Indifference"/>
              </a:rPr>
              <a:t>It is a service to nation. </a:t>
            </a:r>
            <a:endParaRPr lang="en-US" sz="2800" dirty="0">
              <a:solidFill>
                <a:srgbClr val="343434"/>
              </a:solidFill>
              <a:latin typeface="Glacial Indifference"/>
              <a:ea typeface="Glacial Indifference"/>
              <a:cs typeface="Glacial Indifference"/>
              <a:sym typeface="Glacial Indifference"/>
            </a:endParaRPr>
          </a:p>
          <a:p>
            <a:pPr marL="773430" lvl="1" indent="-514350" algn="just">
              <a:lnSpc>
                <a:spcPts val="3359"/>
              </a:lnSpc>
              <a:buAutoNum type="arabicPeriod"/>
            </a:pPr>
            <a:endParaRPr lang="en-US" sz="2800" dirty="0">
              <a:solidFill>
                <a:srgbClr val="343434"/>
              </a:solidFill>
              <a:latin typeface="Glacial Indifference"/>
              <a:ea typeface="Glacial Indifference"/>
              <a:cs typeface="Glacial Indifference"/>
              <a:sym typeface="Glacial Indifference"/>
            </a:endParaRPr>
          </a:p>
        </p:txBody>
      </p:sp>
    </p:spTree>
    <p:extLst>
      <p:ext uri="{BB962C8B-B14F-4D97-AF65-F5344CB8AC3E}">
        <p14:creationId xmlns:p14="http://schemas.microsoft.com/office/powerpoint/2010/main" val="363549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209550" y="7119153"/>
            <a:ext cx="5115420" cy="5115420"/>
          </a:xfrm>
          <a:custGeom>
            <a:avLst/>
            <a:gdLst/>
            <a:ahLst/>
            <a:cxnLst/>
            <a:rect l="l" t="t" r="r" b="b"/>
            <a:pathLst>
              <a:path w="5115420" h="5115420">
                <a:moveTo>
                  <a:pt x="0" y="0"/>
                </a:moveTo>
                <a:lnTo>
                  <a:pt x="5115420" y="0"/>
                </a:lnTo>
                <a:lnTo>
                  <a:pt x="5115420" y="5115420"/>
                </a:lnTo>
                <a:lnTo>
                  <a:pt x="0" y="51154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3022934" y="2418898"/>
            <a:ext cx="9608356" cy="4070449"/>
          </a:xfrm>
          <a:custGeom>
            <a:avLst/>
            <a:gdLst/>
            <a:ahLst/>
            <a:cxnLst/>
            <a:rect l="l" t="t" r="r" b="b"/>
            <a:pathLst>
              <a:path w="9608356" h="4070449">
                <a:moveTo>
                  <a:pt x="0" y="0"/>
                </a:moveTo>
                <a:lnTo>
                  <a:pt x="9608356" y="0"/>
                </a:lnTo>
                <a:lnTo>
                  <a:pt x="9608356" y="4070449"/>
                </a:lnTo>
                <a:lnTo>
                  <a:pt x="0" y="40704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4219510" y="-997475"/>
            <a:ext cx="3846149" cy="2692304"/>
          </a:xfrm>
          <a:custGeom>
            <a:avLst/>
            <a:gdLst/>
            <a:ahLst/>
            <a:cxnLst/>
            <a:rect l="l" t="t" r="r" b="b"/>
            <a:pathLst>
              <a:path w="3846149" h="2692304">
                <a:moveTo>
                  <a:pt x="0" y="0"/>
                </a:moveTo>
                <a:lnTo>
                  <a:pt x="3846149" y="0"/>
                </a:lnTo>
                <a:lnTo>
                  <a:pt x="3846149" y="2692304"/>
                </a:lnTo>
                <a:lnTo>
                  <a:pt x="0" y="269230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85306" y="777286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4864281" y="1096418"/>
            <a:ext cx="8559438" cy="1405769"/>
          </a:xfrm>
          <a:prstGeom prst="rect">
            <a:avLst/>
          </a:prstGeom>
        </p:spPr>
        <p:txBody>
          <a:bodyPr lIns="0" tIns="0" rIns="0" bIns="0" rtlCol="0" anchor="t">
            <a:spAutoFit/>
          </a:bodyPr>
          <a:lstStyle/>
          <a:p>
            <a:pPr algn="ctr">
              <a:lnSpc>
                <a:spcPts val="12880"/>
              </a:lnSpc>
            </a:pPr>
            <a:r>
              <a:rPr lang="en-US" sz="6600" dirty="0" smtClean="0">
                <a:solidFill>
                  <a:srgbClr val="343434"/>
                </a:solidFill>
                <a:latin typeface="Candal"/>
                <a:ea typeface="Candal"/>
                <a:cs typeface="Candal"/>
                <a:sym typeface="Candal"/>
              </a:rPr>
              <a:t>Teaching Concept </a:t>
            </a:r>
            <a:endParaRPr lang="en-US" sz="6600" dirty="0">
              <a:solidFill>
                <a:srgbClr val="343434"/>
              </a:solidFill>
              <a:latin typeface="Candal"/>
              <a:ea typeface="Candal"/>
              <a:cs typeface="Candal"/>
              <a:sym typeface="Candal"/>
            </a:endParaRPr>
          </a:p>
        </p:txBody>
      </p:sp>
      <p:sp>
        <p:nvSpPr>
          <p:cNvPr id="7" name="TextBox 7"/>
          <p:cNvSpPr txBox="1"/>
          <p:nvPr/>
        </p:nvSpPr>
        <p:spPr>
          <a:xfrm>
            <a:off x="2819400" y="2933700"/>
            <a:ext cx="14020800" cy="5232202"/>
          </a:xfrm>
          <a:prstGeom prst="rect">
            <a:avLst/>
          </a:prstGeom>
        </p:spPr>
        <p:txBody>
          <a:bodyPr wrap="square" lIns="0" tIns="0" rIns="0" bIns="0" rtlCol="0" anchor="t">
            <a:spAutoFit/>
          </a:bodyPr>
          <a:lstStyle/>
          <a:p>
            <a:pPr marL="259080" lvl="1" algn="just">
              <a:lnSpc>
                <a:spcPts val="3359"/>
              </a:lnSpc>
            </a:pPr>
            <a:r>
              <a:rPr lang="en-US" sz="2800" dirty="0">
                <a:solidFill>
                  <a:srgbClr val="343434"/>
                </a:solidFill>
                <a:latin typeface="Glacial Indifference"/>
                <a:ea typeface="Glacial Indifference"/>
                <a:cs typeface="Glacial Indifference"/>
                <a:sym typeface="Glacial Indifference"/>
              </a:rPr>
              <a:t>Teaching is a complex process that brings a socially desirable </a:t>
            </a:r>
            <a:r>
              <a:rPr lang="en-US" sz="2800" dirty="0" err="1">
                <a:solidFill>
                  <a:srgbClr val="343434"/>
                </a:solidFill>
                <a:latin typeface="Glacial Indifference"/>
                <a:ea typeface="Glacial Indifference"/>
                <a:cs typeface="Glacial Indifference"/>
                <a:sym typeface="Glacial Indifference"/>
              </a:rPr>
              <a:t>behavioural</a:t>
            </a:r>
            <a:r>
              <a:rPr lang="en-US" sz="2800" dirty="0">
                <a:solidFill>
                  <a:srgbClr val="343434"/>
                </a:solidFill>
                <a:latin typeface="Glacial Indifference"/>
                <a:ea typeface="Glacial Indifference"/>
                <a:cs typeface="Glacial Indifference"/>
                <a:sym typeface="Glacial Indifference"/>
              </a:rPr>
              <a:t> change in a person. In the traditional concept, teaching is the act of imparting instructions to the learners in the classroom situation. But in the modern concept, teaching is to cause the pupil to learn and acquire the desired knowledge, skills and also desirable ways of living in society. It is a process in which the learner, teacher, curriculum and other variables are organized in a systematic and psychological way to attain some predetermined goals</a:t>
            </a:r>
            <a:r>
              <a:rPr lang="en-US" sz="2800" dirty="0" smtClean="0">
                <a:solidFill>
                  <a:srgbClr val="343434"/>
                </a:solidFill>
                <a:latin typeface="Glacial Indifference"/>
                <a:ea typeface="Glacial Indifference"/>
                <a:cs typeface="Glacial Indifference"/>
                <a:sym typeface="Glacial Indifference"/>
              </a:rPr>
              <a:t>.</a:t>
            </a:r>
          </a:p>
          <a:p>
            <a:pPr marL="259080" lvl="1" algn="just">
              <a:lnSpc>
                <a:spcPts val="3359"/>
              </a:lnSpc>
            </a:pPr>
            <a:r>
              <a:rPr lang="en-US" sz="2800" dirty="0">
                <a:solidFill>
                  <a:srgbClr val="343434"/>
                </a:solidFill>
                <a:latin typeface="Glacial Indifference"/>
                <a:ea typeface="Glacial Indifference"/>
                <a:cs typeface="Glacial Indifference"/>
                <a:sym typeface="Glacial Indifference"/>
              </a:rPr>
              <a:t>	</a:t>
            </a:r>
            <a:r>
              <a:rPr lang="en-US" sz="2800" dirty="0" smtClean="0">
                <a:solidFill>
                  <a:srgbClr val="343434"/>
                </a:solidFill>
                <a:latin typeface="Glacial Indifference"/>
                <a:ea typeface="Glacial Indifference"/>
                <a:cs typeface="Glacial Indifference"/>
                <a:sym typeface="Glacial Indifference"/>
              </a:rPr>
              <a:t>	</a:t>
            </a:r>
          </a:p>
          <a:p>
            <a:pPr marL="259080" lvl="1" algn="just">
              <a:lnSpc>
                <a:spcPts val="3359"/>
              </a:lnSpc>
            </a:pPr>
            <a:r>
              <a:rPr lang="en-US" sz="2800" dirty="0">
                <a:solidFill>
                  <a:srgbClr val="343434"/>
                </a:solidFill>
                <a:latin typeface="Glacial Indifference"/>
                <a:ea typeface="Glacial Indifference"/>
                <a:cs typeface="Glacial Indifference"/>
                <a:sym typeface="Glacial Indifference"/>
              </a:rPr>
              <a:t>	</a:t>
            </a:r>
            <a:r>
              <a:rPr lang="en-US" sz="2800" dirty="0" smtClean="0">
                <a:solidFill>
                  <a:srgbClr val="343434"/>
                </a:solidFill>
                <a:latin typeface="Glacial Indifference"/>
                <a:ea typeface="Glacial Indifference"/>
                <a:cs typeface="Glacial Indifference"/>
                <a:sym typeface="Glacial Indifference"/>
              </a:rPr>
              <a:t>	Teaching </a:t>
            </a:r>
            <a:r>
              <a:rPr lang="en-US" sz="2800" dirty="0">
                <a:solidFill>
                  <a:srgbClr val="343434"/>
                </a:solidFill>
                <a:latin typeface="Glacial Indifference"/>
                <a:ea typeface="Glacial Indifference"/>
                <a:cs typeface="Glacial Indifference"/>
                <a:sym typeface="Glacial Indifference"/>
              </a:rPr>
              <a:t>is a part of the teaching-learning process. It is required to bring specific changes in a person according to the needs of his society and the environment in which he is living. "Teaching is not an act as it is dynamic in nature, so it is termed as a process'. It is also not a fundamental concept as it is greatly influenced by social and human factors.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2" name="Freeform 2"/>
          <p:cNvSpPr/>
          <p:nvPr/>
        </p:nvSpPr>
        <p:spPr>
          <a:xfrm>
            <a:off x="-1521758" y="9258300"/>
            <a:ext cx="4070393" cy="1487544"/>
          </a:xfrm>
          <a:custGeom>
            <a:avLst/>
            <a:gdLst/>
            <a:ahLst/>
            <a:cxnLst/>
            <a:rect l="l" t="t" r="r" b="b"/>
            <a:pathLst>
              <a:path w="4070393" h="1487544">
                <a:moveTo>
                  <a:pt x="0" y="0"/>
                </a:moveTo>
                <a:lnTo>
                  <a:pt x="4070393" y="0"/>
                </a:lnTo>
                <a:lnTo>
                  <a:pt x="4070393" y="1487544"/>
                </a:lnTo>
                <a:lnTo>
                  <a:pt x="0" y="14875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793523" y="9258300"/>
            <a:ext cx="4070393" cy="1487544"/>
          </a:xfrm>
          <a:custGeom>
            <a:avLst/>
            <a:gdLst/>
            <a:ahLst/>
            <a:cxnLst/>
            <a:rect l="l" t="t" r="r" b="b"/>
            <a:pathLst>
              <a:path w="4070393" h="1487544">
                <a:moveTo>
                  <a:pt x="0" y="0"/>
                </a:moveTo>
                <a:lnTo>
                  <a:pt x="4070393" y="0"/>
                </a:lnTo>
                <a:lnTo>
                  <a:pt x="4070393" y="1487544"/>
                </a:lnTo>
                <a:lnTo>
                  <a:pt x="0" y="14875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108803" y="9258300"/>
            <a:ext cx="4070393" cy="1487544"/>
          </a:xfrm>
          <a:custGeom>
            <a:avLst/>
            <a:gdLst/>
            <a:ahLst/>
            <a:cxnLst/>
            <a:rect l="l" t="t" r="r" b="b"/>
            <a:pathLst>
              <a:path w="4070393" h="1487544">
                <a:moveTo>
                  <a:pt x="0" y="0"/>
                </a:moveTo>
                <a:lnTo>
                  <a:pt x="4070394" y="0"/>
                </a:lnTo>
                <a:lnTo>
                  <a:pt x="4070394" y="1487544"/>
                </a:lnTo>
                <a:lnTo>
                  <a:pt x="0" y="14875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1424084" y="9258300"/>
            <a:ext cx="4070393" cy="1487544"/>
          </a:xfrm>
          <a:custGeom>
            <a:avLst/>
            <a:gdLst/>
            <a:ahLst/>
            <a:cxnLst/>
            <a:rect l="l" t="t" r="r" b="b"/>
            <a:pathLst>
              <a:path w="4070393" h="1487544">
                <a:moveTo>
                  <a:pt x="0" y="0"/>
                </a:moveTo>
                <a:lnTo>
                  <a:pt x="4070393" y="0"/>
                </a:lnTo>
                <a:lnTo>
                  <a:pt x="4070393" y="1487544"/>
                </a:lnTo>
                <a:lnTo>
                  <a:pt x="0" y="14875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5739365" y="9258300"/>
            <a:ext cx="4070393" cy="1487544"/>
          </a:xfrm>
          <a:custGeom>
            <a:avLst/>
            <a:gdLst/>
            <a:ahLst/>
            <a:cxnLst/>
            <a:rect l="l" t="t" r="r" b="b"/>
            <a:pathLst>
              <a:path w="4070393" h="1487544">
                <a:moveTo>
                  <a:pt x="0" y="0"/>
                </a:moveTo>
                <a:lnTo>
                  <a:pt x="4070393" y="0"/>
                </a:lnTo>
                <a:lnTo>
                  <a:pt x="4070393" y="1487544"/>
                </a:lnTo>
                <a:lnTo>
                  <a:pt x="0" y="148754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035805" y="7733864"/>
            <a:ext cx="3792914" cy="3792914"/>
          </a:xfrm>
          <a:custGeom>
            <a:avLst/>
            <a:gdLst/>
            <a:ahLst/>
            <a:cxnLst/>
            <a:rect l="l" t="t" r="r" b="b"/>
            <a:pathLst>
              <a:path w="3792914" h="3792914">
                <a:moveTo>
                  <a:pt x="0" y="0"/>
                </a:moveTo>
                <a:lnTo>
                  <a:pt x="3792914" y="0"/>
                </a:lnTo>
                <a:lnTo>
                  <a:pt x="3792914" y="3792915"/>
                </a:lnTo>
                <a:lnTo>
                  <a:pt x="0" y="379291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773361" y="8188295"/>
            <a:ext cx="4381849" cy="2884054"/>
          </a:xfrm>
          <a:custGeom>
            <a:avLst/>
            <a:gdLst/>
            <a:ahLst/>
            <a:cxnLst/>
            <a:rect l="l" t="t" r="r" b="b"/>
            <a:pathLst>
              <a:path w="4381849" h="2884054">
                <a:moveTo>
                  <a:pt x="0" y="0"/>
                </a:moveTo>
                <a:lnTo>
                  <a:pt x="4381849" y="0"/>
                </a:lnTo>
                <a:lnTo>
                  <a:pt x="4381849" y="2884053"/>
                </a:lnTo>
                <a:lnTo>
                  <a:pt x="0" y="288405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2209800" y="1096418"/>
            <a:ext cx="13716000" cy="3308598"/>
          </a:xfrm>
          <a:prstGeom prst="rect">
            <a:avLst/>
          </a:prstGeom>
        </p:spPr>
        <p:txBody>
          <a:bodyPr wrap="square" lIns="0" tIns="0" rIns="0" bIns="0" rtlCol="0" anchor="t">
            <a:spAutoFit/>
          </a:bodyPr>
          <a:lstStyle/>
          <a:p>
            <a:pPr algn="ctr">
              <a:lnSpc>
                <a:spcPts val="12880"/>
              </a:lnSpc>
            </a:pPr>
            <a:r>
              <a:rPr lang="en-US" sz="9200" dirty="0" smtClean="0">
                <a:solidFill>
                  <a:srgbClr val="343434"/>
                </a:solidFill>
                <a:latin typeface="Candal"/>
                <a:ea typeface="Candal"/>
                <a:cs typeface="Candal"/>
                <a:sym typeface="Candal"/>
              </a:rPr>
              <a:t>Definition of Teaching </a:t>
            </a:r>
            <a:endParaRPr lang="en-US" sz="9200" dirty="0">
              <a:solidFill>
                <a:srgbClr val="343434"/>
              </a:solidFill>
              <a:latin typeface="Candal"/>
              <a:ea typeface="Candal"/>
              <a:cs typeface="Candal"/>
              <a:sym typeface="Candal"/>
            </a:endParaRPr>
          </a:p>
        </p:txBody>
      </p:sp>
      <p:sp>
        <p:nvSpPr>
          <p:cNvPr id="10" name="Freeform 10"/>
          <p:cNvSpPr/>
          <p:nvPr/>
        </p:nvSpPr>
        <p:spPr>
          <a:xfrm>
            <a:off x="12558553" y="-1210108"/>
            <a:ext cx="3612766" cy="3612766"/>
          </a:xfrm>
          <a:custGeom>
            <a:avLst/>
            <a:gdLst/>
            <a:ahLst/>
            <a:cxnLst/>
            <a:rect l="l" t="t" r="r" b="b"/>
            <a:pathLst>
              <a:path w="3612766" h="3612766">
                <a:moveTo>
                  <a:pt x="0" y="0"/>
                </a:moveTo>
                <a:lnTo>
                  <a:pt x="3612766" y="0"/>
                </a:lnTo>
                <a:lnTo>
                  <a:pt x="3612766" y="3612766"/>
                </a:lnTo>
                <a:lnTo>
                  <a:pt x="0" y="361276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flipV="1">
            <a:off x="13146586" y="-845752"/>
            <a:ext cx="4381849" cy="2884054"/>
          </a:xfrm>
          <a:custGeom>
            <a:avLst/>
            <a:gdLst/>
            <a:ahLst/>
            <a:cxnLst/>
            <a:rect l="l" t="t" r="r" b="b"/>
            <a:pathLst>
              <a:path w="4381849" h="2884054">
                <a:moveTo>
                  <a:pt x="0" y="2884054"/>
                </a:moveTo>
                <a:lnTo>
                  <a:pt x="4381849" y="2884054"/>
                </a:lnTo>
                <a:lnTo>
                  <a:pt x="4381849" y="0"/>
                </a:lnTo>
                <a:lnTo>
                  <a:pt x="0" y="0"/>
                </a:lnTo>
                <a:lnTo>
                  <a:pt x="0" y="2884054"/>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TextBox 12"/>
          <p:cNvSpPr txBox="1"/>
          <p:nvPr/>
        </p:nvSpPr>
        <p:spPr>
          <a:xfrm>
            <a:off x="1319652" y="4305300"/>
            <a:ext cx="15648694" cy="3924151"/>
          </a:xfrm>
          <a:prstGeom prst="rect">
            <a:avLst/>
          </a:prstGeom>
        </p:spPr>
        <p:txBody>
          <a:bodyPr wrap="square" lIns="0" tIns="0" rIns="0" bIns="0" rtlCol="0" anchor="t">
            <a:spAutoFit/>
          </a:bodyPr>
          <a:lstStyle/>
          <a:p>
            <a:pPr algn="just">
              <a:lnSpc>
                <a:spcPts val="3359"/>
              </a:lnSpc>
            </a:pPr>
            <a:r>
              <a:rPr lang="en-US" sz="3200" b="1" dirty="0" err="1">
                <a:solidFill>
                  <a:srgbClr val="343434"/>
                </a:solidFill>
                <a:latin typeface="Glacial Indifference"/>
                <a:ea typeface="Glacial Indifference"/>
                <a:cs typeface="Glacial Indifference"/>
                <a:sym typeface="Glacial Indifference"/>
              </a:rPr>
              <a:t>Ryburn</a:t>
            </a:r>
            <a:r>
              <a:rPr lang="en-US" sz="3200" b="1" dirty="0">
                <a:solidFill>
                  <a:srgbClr val="343434"/>
                </a:solidFill>
                <a:latin typeface="Glacial Indifference"/>
                <a:ea typeface="Glacial Indifference"/>
                <a:cs typeface="Glacial Indifference"/>
                <a:sym typeface="Glacial Indifference"/>
              </a:rPr>
              <a:t>: </a:t>
            </a:r>
            <a:r>
              <a:rPr lang="en-US" sz="3200" dirty="0">
                <a:solidFill>
                  <a:srgbClr val="343434"/>
                </a:solidFill>
                <a:latin typeface="Glacial Indifference"/>
                <a:ea typeface="Glacial Indifference"/>
                <a:cs typeface="Glacial Indifference"/>
                <a:sym typeface="Glacial Indifference"/>
              </a:rPr>
              <a:t>Teaching is a relationship which keeps the child to develop all his powers</a:t>
            </a:r>
            <a:r>
              <a:rPr lang="en-US" sz="3200" dirty="0" smtClean="0">
                <a:solidFill>
                  <a:srgbClr val="343434"/>
                </a:solidFill>
                <a:latin typeface="Glacial Indifference"/>
                <a:ea typeface="Glacial Indifference"/>
                <a:cs typeface="Glacial Indifference"/>
                <a:sym typeface="Glacial Indifference"/>
              </a:rPr>
              <a:t>.</a:t>
            </a:r>
          </a:p>
          <a:p>
            <a:pPr algn="just">
              <a:lnSpc>
                <a:spcPts val="3359"/>
              </a:lnSpc>
            </a:pPr>
            <a:endParaRPr lang="en-US" sz="3200" dirty="0">
              <a:solidFill>
                <a:srgbClr val="343434"/>
              </a:solidFill>
              <a:latin typeface="Glacial Indifference"/>
              <a:ea typeface="Glacial Indifference"/>
              <a:cs typeface="Glacial Indifference"/>
              <a:sym typeface="Glacial Indifference"/>
            </a:endParaRPr>
          </a:p>
          <a:p>
            <a:pPr algn="just">
              <a:lnSpc>
                <a:spcPts val="3359"/>
              </a:lnSpc>
            </a:pPr>
            <a:r>
              <a:rPr lang="en-US" sz="3200" b="1" dirty="0" smtClean="0">
                <a:solidFill>
                  <a:srgbClr val="343434"/>
                </a:solidFill>
                <a:latin typeface="Glacial Indifference"/>
                <a:ea typeface="Glacial Indifference"/>
                <a:cs typeface="Glacial Indifference"/>
                <a:sym typeface="Glacial Indifference"/>
              </a:rPr>
              <a:t>Burton</a:t>
            </a:r>
            <a:r>
              <a:rPr lang="en-US" sz="3200" b="1" dirty="0">
                <a:solidFill>
                  <a:srgbClr val="343434"/>
                </a:solidFill>
                <a:latin typeface="Glacial Indifference"/>
                <a:ea typeface="Glacial Indifference"/>
                <a:cs typeface="Glacial Indifference"/>
                <a:sym typeface="Glacial Indifference"/>
              </a:rPr>
              <a:t>: </a:t>
            </a:r>
            <a:r>
              <a:rPr lang="en-US" sz="3200" dirty="0">
                <a:solidFill>
                  <a:srgbClr val="343434"/>
                </a:solidFill>
                <a:latin typeface="Glacial Indifference"/>
                <a:ea typeface="Glacial Indifference"/>
                <a:cs typeface="Glacial Indifference"/>
                <a:sym typeface="Glacial Indifference"/>
              </a:rPr>
              <a:t>Teaching is the stimulation, guidance, direction, and encouragement of </a:t>
            </a:r>
            <a:r>
              <a:rPr lang="en-US" sz="3200" dirty="0" smtClean="0">
                <a:solidFill>
                  <a:srgbClr val="343434"/>
                </a:solidFill>
                <a:latin typeface="Glacial Indifference"/>
                <a:ea typeface="Glacial Indifference"/>
                <a:cs typeface="Glacial Indifference"/>
                <a:sym typeface="Glacial Indifference"/>
              </a:rPr>
              <a:t>learning.</a:t>
            </a:r>
          </a:p>
          <a:p>
            <a:pPr algn="just">
              <a:lnSpc>
                <a:spcPts val="3359"/>
              </a:lnSpc>
            </a:pPr>
            <a:endParaRPr lang="en-US" sz="3200" dirty="0">
              <a:solidFill>
                <a:srgbClr val="343434"/>
              </a:solidFill>
              <a:latin typeface="Glacial Indifference"/>
              <a:ea typeface="Glacial Indifference"/>
              <a:cs typeface="Glacial Indifference"/>
              <a:sym typeface="Glacial Indifference"/>
            </a:endParaRPr>
          </a:p>
          <a:p>
            <a:pPr algn="just">
              <a:lnSpc>
                <a:spcPts val="3359"/>
              </a:lnSpc>
            </a:pPr>
            <a:r>
              <a:rPr lang="en-US" sz="3200" b="1" dirty="0" err="1" smtClean="0">
                <a:solidFill>
                  <a:srgbClr val="343434"/>
                </a:solidFill>
                <a:latin typeface="Glacial Indifference"/>
                <a:ea typeface="Glacial Indifference"/>
                <a:cs typeface="Glacial Indifference"/>
                <a:sym typeface="Glacial Indifference"/>
              </a:rPr>
              <a:t>B.O.Smith</a:t>
            </a:r>
            <a:r>
              <a:rPr lang="en-US" sz="3200" b="1" dirty="0">
                <a:solidFill>
                  <a:srgbClr val="343434"/>
                </a:solidFill>
                <a:latin typeface="Glacial Indifference"/>
                <a:ea typeface="Glacial Indifference"/>
                <a:cs typeface="Glacial Indifference"/>
                <a:sym typeface="Glacial Indifference"/>
              </a:rPr>
              <a:t>: </a:t>
            </a:r>
            <a:r>
              <a:rPr lang="en-US" sz="3200" dirty="0">
                <a:solidFill>
                  <a:srgbClr val="343434"/>
                </a:solidFill>
                <a:latin typeface="Glacial Indifference"/>
                <a:ea typeface="Glacial Indifference"/>
                <a:cs typeface="Glacial Indifference"/>
                <a:sym typeface="Glacial Indifference"/>
              </a:rPr>
              <a:t>Teaching is a system of actions intended to produce learning</a:t>
            </a:r>
            <a:r>
              <a:rPr lang="en-US" sz="3200" dirty="0" smtClean="0">
                <a:solidFill>
                  <a:srgbClr val="343434"/>
                </a:solidFill>
                <a:latin typeface="Glacial Indifference"/>
                <a:ea typeface="Glacial Indifference"/>
                <a:cs typeface="Glacial Indifference"/>
                <a:sym typeface="Glacial Indifference"/>
              </a:rPr>
              <a:t>.</a:t>
            </a:r>
          </a:p>
          <a:p>
            <a:pPr algn="just">
              <a:lnSpc>
                <a:spcPts val="3359"/>
              </a:lnSpc>
            </a:pPr>
            <a:endParaRPr lang="en-US" sz="3200" dirty="0">
              <a:solidFill>
                <a:srgbClr val="343434"/>
              </a:solidFill>
              <a:latin typeface="Glacial Indifference"/>
              <a:ea typeface="Glacial Indifference"/>
              <a:cs typeface="Glacial Indifference"/>
              <a:sym typeface="Glacial Indifference"/>
            </a:endParaRPr>
          </a:p>
          <a:p>
            <a:pPr algn="just">
              <a:lnSpc>
                <a:spcPts val="3359"/>
              </a:lnSpc>
            </a:pPr>
            <a:r>
              <a:rPr lang="en-US" sz="3200" b="1" dirty="0" smtClean="0">
                <a:solidFill>
                  <a:srgbClr val="343434"/>
                </a:solidFill>
                <a:latin typeface="Glacial Indifference"/>
                <a:ea typeface="Glacial Indifference"/>
                <a:cs typeface="Glacial Indifference"/>
                <a:sym typeface="Glacial Indifference"/>
              </a:rPr>
              <a:t>Gage </a:t>
            </a:r>
            <a:r>
              <a:rPr lang="en-US" sz="3200" b="1" dirty="0">
                <a:solidFill>
                  <a:srgbClr val="343434"/>
                </a:solidFill>
                <a:latin typeface="Glacial Indifference"/>
                <a:ea typeface="Glacial Indifference"/>
                <a:cs typeface="Glacial Indifference"/>
                <a:sym typeface="Glacial Indifference"/>
              </a:rPr>
              <a:t>(1963): </a:t>
            </a:r>
            <a:r>
              <a:rPr lang="en-US" sz="3200" dirty="0">
                <a:solidFill>
                  <a:srgbClr val="343434"/>
                </a:solidFill>
                <a:latin typeface="Glacial Indifference"/>
                <a:ea typeface="Glacial Indifference"/>
                <a:cs typeface="Glacial Indifference"/>
                <a:sym typeface="Glacial Indifference"/>
              </a:rPr>
              <a:t>"Teaching is a form interpersonal influence aimed at changing the </a:t>
            </a:r>
            <a:r>
              <a:rPr lang="en-US" sz="3200" dirty="0" err="1">
                <a:solidFill>
                  <a:srgbClr val="343434"/>
                </a:solidFill>
                <a:latin typeface="Glacial Indifference"/>
                <a:ea typeface="Glacial Indifference"/>
                <a:cs typeface="Glacial Indifference"/>
                <a:sym typeface="Glacial Indifference"/>
              </a:rPr>
              <a:t>behaviour</a:t>
            </a:r>
            <a:r>
              <a:rPr lang="en-US" sz="3200" dirty="0">
                <a:solidFill>
                  <a:srgbClr val="343434"/>
                </a:solidFill>
                <a:latin typeface="Glacial Indifference"/>
                <a:ea typeface="Glacial Indifference"/>
                <a:cs typeface="Glacial Indifference"/>
                <a:sym typeface="Glacial Indifference"/>
              </a:rPr>
              <a:t> potential another </a:t>
            </a:r>
            <a:r>
              <a:rPr lang="en-US" sz="3200" dirty="0" smtClean="0">
                <a:solidFill>
                  <a:srgbClr val="343434"/>
                </a:solidFill>
                <a:latin typeface="Glacial Indifference"/>
                <a:ea typeface="Glacial Indifference"/>
                <a:cs typeface="Glacial Indifference"/>
                <a:sym typeface="Glacial Indifference"/>
              </a:rPr>
              <a:t>person“.</a:t>
            </a:r>
            <a:endParaRPr lang="en-US" sz="3200" dirty="0">
              <a:solidFill>
                <a:srgbClr val="343434"/>
              </a:solidFill>
              <a:latin typeface="Glacial Indifference"/>
              <a:ea typeface="Glacial Indifference"/>
              <a:cs typeface="Glacial Indifference"/>
              <a:sym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3" name="Freeform 3"/>
          <p:cNvSpPr/>
          <p:nvPr/>
        </p:nvSpPr>
        <p:spPr>
          <a:xfrm>
            <a:off x="-198151" y="-187007"/>
            <a:ext cx="4499059" cy="4499059"/>
          </a:xfrm>
          <a:custGeom>
            <a:avLst/>
            <a:gdLst/>
            <a:ahLst/>
            <a:cxnLst/>
            <a:rect l="l" t="t" r="r" b="b"/>
            <a:pathLst>
              <a:path w="4499059" h="4499059">
                <a:moveTo>
                  <a:pt x="0" y="0"/>
                </a:moveTo>
                <a:lnTo>
                  <a:pt x="4499058" y="0"/>
                </a:lnTo>
                <a:lnTo>
                  <a:pt x="4499058" y="4499059"/>
                </a:lnTo>
                <a:lnTo>
                  <a:pt x="0" y="449905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634920" y="-144231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685800" y="1096418"/>
            <a:ext cx="16992600" cy="1420838"/>
          </a:xfrm>
          <a:prstGeom prst="rect">
            <a:avLst/>
          </a:prstGeom>
        </p:spPr>
        <p:txBody>
          <a:bodyPr wrap="square" lIns="0" tIns="0" rIns="0" bIns="0" rtlCol="0" anchor="t">
            <a:spAutoFit/>
          </a:bodyPr>
          <a:lstStyle/>
          <a:p>
            <a:pPr algn="ctr">
              <a:lnSpc>
                <a:spcPts val="12880"/>
              </a:lnSpc>
            </a:pPr>
            <a:r>
              <a:rPr lang="en-US" sz="7200" dirty="0" smtClean="0">
                <a:solidFill>
                  <a:srgbClr val="343434"/>
                </a:solidFill>
                <a:latin typeface="Candal"/>
                <a:ea typeface="Candal"/>
                <a:cs typeface="Candal"/>
                <a:sym typeface="Candal"/>
              </a:rPr>
              <a:t>Objectives of Teaching Concept </a:t>
            </a:r>
            <a:endParaRPr lang="en-US" sz="7200" dirty="0">
              <a:solidFill>
                <a:srgbClr val="343434"/>
              </a:solidFill>
              <a:latin typeface="Candal"/>
              <a:ea typeface="Candal"/>
              <a:cs typeface="Candal"/>
              <a:sym typeface="Candal"/>
            </a:endParaRPr>
          </a:p>
        </p:txBody>
      </p:sp>
      <p:sp>
        <p:nvSpPr>
          <p:cNvPr id="6" name="TextBox 6"/>
          <p:cNvSpPr txBox="1"/>
          <p:nvPr/>
        </p:nvSpPr>
        <p:spPr>
          <a:xfrm>
            <a:off x="1762903" y="3162300"/>
            <a:ext cx="14762194" cy="4796185"/>
          </a:xfrm>
          <a:prstGeom prst="rect">
            <a:avLst/>
          </a:prstGeom>
        </p:spPr>
        <p:txBody>
          <a:bodyPr wrap="square" lIns="0" tIns="0" rIns="0" bIns="0" rtlCol="0" anchor="t">
            <a:spAutoFit/>
          </a:bodyPr>
          <a:lstStyle/>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To </a:t>
            </a:r>
            <a:r>
              <a:rPr lang="en-US" sz="3200" dirty="0">
                <a:solidFill>
                  <a:srgbClr val="343434"/>
                </a:solidFill>
                <a:latin typeface="Glacial Indifference"/>
                <a:ea typeface="Glacial Indifference"/>
                <a:cs typeface="Glacial Indifference"/>
                <a:sym typeface="Glacial Indifference"/>
              </a:rPr>
              <a:t>bring desired changes in </a:t>
            </a:r>
            <a:r>
              <a:rPr lang="en-US" sz="3200" dirty="0" smtClean="0">
                <a:solidFill>
                  <a:srgbClr val="343434"/>
                </a:solidFill>
                <a:latin typeface="Glacial Indifference"/>
                <a:ea typeface="Glacial Indifference"/>
                <a:cs typeface="Glacial Indifference"/>
                <a:sym typeface="Glacial Indifference"/>
              </a:rPr>
              <a:t>public.</a:t>
            </a: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To </a:t>
            </a:r>
            <a:r>
              <a:rPr lang="en-US" sz="3200" dirty="0">
                <a:solidFill>
                  <a:srgbClr val="343434"/>
                </a:solidFill>
                <a:latin typeface="Glacial Indifference"/>
                <a:ea typeface="Glacial Indifference"/>
                <a:cs typeface="Glacial Indifference"/>
                <a:sym typeface="Glacial Indifference"/>
              </a:rPr>
              <a:t>shape </a:t>
            </a:r>
            <a:r>
              <a:rPr lang="en-US" sz="3200" dirty="0" err="1" smtClean="0">
                <a:solidFill>
                  <a:srgbClr val="343434"/>
                </a:solidFill>
                <a:latin typeface="Glacial Indifference"/>
                <a:ea typeface="Glacial Indifference"/>
                <a:cs typeface="Glacial Indifference"/>
                <a:sym typeface="Glacial Indifference"/>
              </a:rPr>
              <a:t>behaviour</a:t>
            </a:r>
            <a:r>
              <a:rPr lang="en-US" sz="3200" dirty="0" smtClean="0">
                <a:solidFill>
                  <a:srgbClr val="343434"/>
                </a:solidFill>
                <a:latin typeface="Glacial Indifference"/>
                <a:ea typeface="Glacial Indifference"/>
                <a:cs typeface="Glacial Indifference"/>
                <a:sym typeface="Glacial Indifference"/>
              </a:rPr>
              <a:t> </a:t>
            </a:r>
            <a:r>
              <a:rPr lang="en-US" sz="3200" dirty="0">
                <a:solidFill>
                  <a:srgbClr val="343434"/>
                </a:solidFill>
                <a:latin typeface="Glacial Indifference"/>
                <a:ea typeface="Glacial Indifference"/>
                <a:cs typeface="Glacial Indifference"/>
                <a:sym typeface="Glacial Indifference"/>
              </a:rPr>
              <a:t>and </a:t>
            </a:r>
            <a:r>
              <a:rPr lang="en-US" sz="3200" dirty="0" smtClean="0">
                <a:solidFill>
                  <a:srgbClr val="343434"/>
                </a:solidFill>
                <a:latin typeface="Glacial Indifference"/>
                <a:ea typeface="Glacial Indifference"/>
                <a:cs typeface="Glacial Indifference"/>
                <a:sym typeface="Glacial Indifference"/>
              </a:rPr>
              <a:t>conduct.</a:t>
            </a: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Acquisition </a:t>
            </a:r>
            <a:r>
              <a:rPr lang="en-US" sz="3200" dirty="0">
                <a:solidFill>
                  <a:srgbClr val="343434"/>
                </a:solidFill>
                <a:latin typeface="Glacial Indifference"/>
                <a:ea typeface="Glacial Indifference"/>
                <a:cs typeface="Glacial Indifference"/>
                <a:sym typeface="Glacial Indifference"/>
              </a:rPr>
              <a:t>of </a:t>
            </a:r>
            <a:r>
              <a:rPr lang="en-US" sz="3200" dirty="0" smtClean="0">
                <a:solidFill>
                  <a:srgbClr val="343434"/>
                </a:solidFill>
                <a:latin typeface="Glacial Indifference"/>
                <a:ea typeface="Glacial Indifference"/>
                <a:cs typeface="Glacial Indifference"/>
                <a:sym typeface="Glacial Indifference"/>
              </a:rPr>
              <a:t>knowledge.</a:t>
            </a: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To </a:t>
            </a:r>
            <a:r>
              <a:rPr lang="en-US" sz="3200" dirty="0">
                <a:solidFill>
                  <a:srgbClr val="343434"/>
                </a:solidFill>
                <a:latin typeface="Glacial Indifference"/>
                <a:ea typeface="Glacial Indifference"/>
                <a:cs typeface="Glacial Indifference"/>
                <a:sym typeface="Glacial Indifference"/>
              </a:rPr>
              <a:t>improve the learning skills of students</a:t>
            </a:r>
            <a:r>
              <a:rPr lang="en-US" sz="3200" dirty="0" smtClean="0">
                <a:solidFill>
                  <a:srgbClr val="343434"/>
                </a:solidFill>
                <a:latin typeface="Glacial Indifference"/>
                <a:ea typeface="Glacial Indifference"/>
                <a:cs typeface="Glacial Indifference"/>
                <a:sym typeface="Glacial Indifference"/>
              </a:rPr>
              <a:t>.</a:t>
            </a: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 </a:t>
            </a:r>
            <a:r>
              <a:rPr lang="en-US" sz="3200" dirty="0">
                <a:solidFill>
                  <a:srgbClr val="343434"/>
                </a:solidFill>
                <a:latin typeface="Glacial Indifference"/>
                <a:ea typeface="Glacial Indifference"/>
                <a:cs typeface="Glacial Indifference"/>
                <a:sym typeface="Glacial Indifference"/>
              </a:rPr>
              <a:t>Formulation of </a:t>
            </a:r>
            <a:r>
              <a:rPr lang="en-US" sz="3200" dirty="0" smtClean="0">
                <a:solidFill>
                  <a:srgbClr val="343434"/>
                </a:solidFill>
                <a:latin typeface="Glacial Indifference"/>
                <a:ea typeface="Glacial Indifference"/>
                <a:cs typeface="Glacial Indifference"/>
                <a:sym typeface="Glacial Indifference"/>
              </a:rPr>
              <a:t>belief.</a:t>
            </a:r>
          </a:p>
          <a:p>
            <a:pPr marL="457200" indent="-457200" algn="just">
              <a:lnSpc>
                <a:spcPts val="3359"/>
              </a:lnSpc>
              <a:buAutoNum type="arabicPeriod"/>
            </a:pPr>
            <a:endParaRPr lang="en-US" sz="3200" dirty="0">
              <a:solidFill>
                <a:srgbClr val="343434"/>
              </a:solidFill>
              <a:latin typeface="Glacial Indifference"/>
              <a:ea typeface="Glacial Indifference"/>
              <a:cs typeface="Glacial Indifference"/>
              <a:sym typeface="Glacial Indifference"/>
            </a:endParaRP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To </a:t>
            </a:r>
            <a:r>
              <a:rPr lang="en-US" sz="3200" dirty="0">
                <a:solidFill>
                  <a:srgbClr val="343434"/>
                </a:solidFill>
                <a:latin typeface="Glacial Indifference"/>
                <a:ea typeface="Glacial Indifference"/>
                <a:cs typeface="Glacial Indifference"/>
                <a:sym typeface="Glacial Indifference"/>
              </a:rPr>
              <a:t>provide a social and efficient member of society.</a:t>
            </a:r>
          </a:p>
        </p:txBody>
      </p:sp>
      <p:sp>
        <p:nvSpPr>
          <p:cNvPr id="7" name="Freeform 7"/>
          <p:cNvSpPr/>
          <p:nvPr/>
        </p:nvSpPr>
        <p:spPr>
          <a:xfrm>
            <a:off x="133747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5486400"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a:off x="-24019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3" name="Freeform 3"/>
          <p:cNvSpPr/>
          <p:nvPr/>
        </p:nvSpPr>
        <p:spPr>
          <a:xfrm>
            <a:off x="-198151" y="-187007"/>
            <a:ext cx="4499059" cy="4499059"/>
          </a:xfrm>
          <a:custGeom>
            <a:avLst/>
            <a:gdLst/>
            <a:ahLst/>
            <a:cxnLst/>
            <a:rect l="l" t="t" r="r" b="b"/>
            <a:pathLst>
              <a:path w="4499059" h="4499059">
                <a:moveTo>
                  <a:pt x="0" y="0"/>
                </a:moveTo>
                <a:lnTo>
                  <a:pt x="4499058" y="0"/>
                </a:lnTo>
                <a:lnTo>
                  <a:pt x="4499058" y="4499059"/>
                </a:lnTo>
                <a:lnTo>
                  <a:pt x="0" y="4499059"/>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2634920" y="-144231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685800" y="1096418"/>
            <a:ext cx="16992600" cy="1420838"/>
          </a:xfrm>
          <a:prstGeom prst="rect">
            <a:avLst/>
          </a:prstGeom>
        </p:spPr>
        <p:txBody>
          <a:bodyPr wrap="square" lIns="0" tIns="0" rIns="0" bIns="0" rtlCol="0" anchor="t">
            <a:spAutoFit/>
          </a:bodyPr>
          <a:lstStyle/>
          <a:p>
            <a:pPr algn="ctr">
              <a:lnSpc>
                <a:spcPts val="12880"/>
              </a:lnSpc>
            </a:pPr>
            <a:r>
              <a:rPr lang="en-US" sz="7200" dirty="0" smtClean="0">
                <a:solidFill>
                  <a:srgbClr val="343434"/>
                </a:solidFill>
                <a:latin typeface="Candal"/>
                <a:ea typeface="Candal"/>
                <a:cs typeface="Candal"/>
                <a:sym typeface="Candal"/>
              </a:rPr>
              <a:t>Characteristics of Teaching  </a:t>
            </a:r>
            <a:endParaRPr lang="en-US" sz="7200" dirty="0">
              <a:solidFill>
                <a:srgbClr val="343434"/>
              </a:solidFill>
              <a:latin typeface="Candal"/>
              <a:ea typeface="Candal"/>
              <a:cs typeface="Candal"/>
              <a:sym typeface="Candal"/>
            </a:endParaRPr>
          </a:p>
        </p:txBody>
      </p:sp>
      <p:sp>
        <p:nvSpPr>
          <p:cNvPr id="6" name="TextBox 6"/>
          <p:cNvSpPr txBox="1"/>
          <p:nvPr/>
        </p:nvSpPr>
        <p:spPr>
          <a:xfrm>
            <a:off x="1762903" y="3771900"/>
            <a:ext cx="14762194" cy="3924151"/>
          </a:xfrm>
          <a:prstGeom prst="rect">
            <a:avLst/>
          </a:prstGeom>
        </p:spPr>
        <p:txBody>
          <a:bodyPr wrap="square" lIns="0" tIns="0" rIns="0" bIns="0" rtlCol="0" anchor="t">
            <a:spAutoFit/>
          </a:bodyPr>
          <a:lstStyle/>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Content Knowledge.</a:t>
            </a: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Pedagogical Knowledge.</a:t>
            </a:r>
          </a:p>
          <a:p>
            <a:pPr marL="457200" indent="-457200" algn="just">
              <a:lnSpc>
                <a:spcPts val="3359"/>
              </a:lnSpc>
              <a:buAutoNum type="arabicPeriod"/>
            </a:pPr>
            <a:r>
              <a:rPr lang="en-US" sz="3200" dirty="0">
                <a:solidFill>
                  <a:srgbClr val="343434"/>
                </a:solidFill>
                <a:latin typeface="Glacial Indifference"/>
                <a:ea typeface="Glacial Indifference"/>
                <a:cs typeface="Glacial Indifference"/>
                <a:sym typeface="Glacial Indifference"/>
              </a:rPr>
              <a:t>Well prepared with his/her topic before going to the class</a:t>
            </a:r>
            <a:r>
              <a:rPr lang="en-US" sz="3200" dirty="0" smtClean="0">
                <a:solidFill>
                  <a:srgbClr val="343434"/>
                </a:solidFill>
                <a:latin typeface="Glacial Indifference"/>
                <a:ea typeface="Glacial Indifference"/>
                <a:cs typeface="Glacial Indifference"/>
                <a:sym typeface="Glacial Indifference"/>
              </a:rPr>
              <a:t>.</a:t>
            </a:r>
          </a:p>
          <a:p>
            <a:pPr marL="457200" indent="-457200" algn="just">
              <a:lnSpc>
                <a:spcPts val="3359"/>
              </a:lnSpc>
              <a:buAutoNum type="arabicPeriod"/>
            </a:pPr>
            <a:r>
              <a:rPr lang="en-US" sz="3200" dirty="0">
                <a:solidFill>
                  <a:srgbClr val="343434"/>
                </a:solidFill>
                <a:latin typeface="Glacial Indifference"/>
                <a:ea typeface="Glacial Indifference"/>
                <a:cs typeface="Glacial Indifference"/>
                <a:sym typeface="Glacial Indifference"/>
              </a:rPr>
              <a:t>Explain everything very clearly with relevant example</a:t>
            </a:r>
            <a:r>
              <a:rPr lang="en-US" sz="3200" dirty="0" smtClean="0">
                <a:solidFill>
                  <a:srgbClr val="343434"/>
                </a:solidFill>
                <a:latin typeface="Glacial Indifference"/>
                <a:ea typeface="Glacial Indifference"/>
                <a:cs typeface="Glacial Indifference"/>
                <a:sym typeface="Glacial Indifference"/>
              </a:rPr>
              <a:t>.</a:t>
            </a:r>
          </a:p>
          <a:p>
            <a:pPr marL="457200" indent="-457200" algn="just">
              <a:lnSpc>
                <a:spcPts val="3359"/>
              </a:lnSpc>
              <a:buAutoNum type="arabicPeriod"/>
            </a:pPr>
            <a:r>
              <a:rPr lang="en-US" sz="3200" dirty="0">
                <a:solidFill>
                  <a:srgbClr val="343434"/>
                </a:solidFill>
                <a:latin typeface="Glacial Indifference"/>
                <a:ea typeface="Glacial Indifference"/>
                <a:cs typeface="Glacial Indifference"/>
                <a:sym typeface="Glacial Indifference"/>
              </a:rPr>
              <a:t> Makes difficult topics easy to understand keep his/her learner in mind and the level of the class</a:t>
            </a:r>
            <a:r>
              <a:rPr lang="en-US" sz="3200" dirty="0" smtClean="0">
                <a:solidFill>
                  <a:srgbClr val="343434"/>
                </a:solidFill>
                <a:latin typeface="Glacial Indifference"/>
                <a:ea typeface="Glacial Indifference"/>
                <a:cs typeface="Glacial Indifference"/>
                <a:sym typeface="Glacial Indifference"/>
              </a:rPr>
              <a:t>.</a:t>
            </a:r>
          </a:p>
          <a:p>
            <a:pPr marL="457200" indent="-457200" algn="just">
              <a:lnSpc>
                <a:spcPts val="3359"/>
              </a:lnSpc>
              <a:buAutoNum type="arabicPeriod"/>
            </a:pPr>
            <a:r>
              <a:rPr lang="en-US" sz="3200" dirty="0" smtClean="0">
                <a:solidFill>
                  <a:srgbClr val="343434"/>
                </a:solidFill>
                <a:latin typeface="Glacial Indifference"/>
                <a:ea typeface="Glacial Indifference"/>
                <a:cs typeface="Glacial Indifference"/>
                <a:sym typeface="Glacial Indifference"/>
              </a:rPr>
              <a:t>Uses </a:t>
            </a:r>
            <a:r>
              <a:rPr lang="en-US" sz="3200" dirty="0">
                <a:solidFill>
                  <a:srgbClr val="343434"/>
                </a:solidFill>
                <a:latin typeface="Glacial Indifference"/>
                <a:ea typeface="Glacial Indifference"/>
                <a:cs typeface="Glacial Indifference"/>
                <a:sym typeface="Glacial Indifference"/>
              </a:rPr>
              <a:t>lot of examples, pictures, details, variety of models and content related teaching aids in his/her teaching for making students easy and memorable learning</a:t>
            </a:r>
            <a:r>
              <a:rPr lang="en-US" sz="3200" dirty="0" smtClean="0">
                <a:solidFill>
                  <a:srgbClr val="343434"/>
                </a:solidFill>
                <a:latin typeface="Glacial Indifference"/>
                <a:ea typeface="Glacial Indifference"/>
                <a:cs typeface="Glacial Indifference"/>
                <a:sym typeface="Glacial Indifference"/>
              </a:rPr>
              <a:t>.</a:t>
            </a:r>
          </a:p>
        </p:txBody>
      </p:sp>
      <p:sp>
        <p:nvSpPr>
          <p:cNvPr id="7" name="Freeform 7"/>
          <p:cNvSpPr/>
          <p:nvPr/>
        </p:nvSpPr>
        <p:spPr>
          <a:xfrm>
            <a:off x="133747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8" name="Freeform 8"/>
          <p:cNvSpPr/>
          <p:nvPr/>
        </p:nvSpPr>
        <p:spPr>
          <a:xfrm>
            <a:off x="5486400"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a:off x="-2401993" y="9784080"/>
            <a:ext cx="7315200" cy="1005840"/>
          </a:xfrm>
          <a:custGeom>
            <a:avLst/>
            <a:gdLst/>
            <a:ahLst/>
            <a:cxnLst/>
            <a:rect l="l" t="t" r="r" b="b"/>
            <a:pathLst>
              <a:path w="7315200" h="1005840">
                <a:moveTo>
                  <a:pt x="0" y="0"/>
                </a:moveTo>
                <a:lnTo>
                  <a:pt x="7315200" y="0"/>
                </a:lnTo>
                <a:lnTo>
                  <a:pt x="7315200" y="1005840"/>
                </a:lnTo>
                <a:lnTo>
                  <a:pt x="0" y="100584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54838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599</Words>
  <Application>Microsoft Office PowerPoint</Application>
  <PresentationFormat>Custom</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Glacial Indifference</vt:lpstr>
      <vt:lpstr>Candal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Blue Simple Geometric Research Project Presentation</dc:title>
  <cp:lastModifiedBy>ky.mazumder@gmail.com</cp:lastModifiedBy>
  <cp:revision>22</cp:revision>
  <dcterms:created xsi:type="dcterms:W3CDTF">2006-08-16T00:00:00Z</dcterms:created>
  <dcterms:modified xsi:type="dcterms:W3CDTF">2025-10-31T04:47:15Z</dcterms:modified>
  <dc:identifier>DAGrhB0LZA0</dc:identifier>
</cp:coreProperties>
</file>