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66" r:id="rId3"/>
    <p:sldId id="269" r:id="rId4"/>
    <p:sldId id="267" r:id="rId5"/>
    <p:sldId id="262" r:id="rId6"/>
    <p:sldId id="26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46B6C9E-4CE6-4884-AF02-18573BB76723}" type="datetimeFigureOut">
              <a:rPr lang="en-IN" smtClean="0"/>
              <a:t>29-10-2025</a:t>
            </a:fld>
            <a:endParaRPr lang="en-IN"/>
          </a:p>
        </p:txBody>
      </p:sp>
      <p:sp>
        <p:nvSpPr>
          <p:cNvPr id="5" name="Footer Placeholder 4"/>
          <p:cNvSpPr>
            <a:spLocks noGrp="1"/>
          </p:cNvSpPr>
          <p:nvPr>
            <p:ph type="ftr" sz="quarter" idx="11"/>
          </p:nvPr>
        </p:nvSpPr>
        <p:spPr>
          <a:xfrm>
            <a:off x="1371600" y="4323845"/>
            <a:ext cx="6400800" cy="365125"/>
          </a:xfrm>
        </p:spPr>
        <p:txBody>
          <a:bodyPr/>
          <a:lstStyle/>
          <a:p>
            <a:endParaRPr lang="en-IN"/>
          </a:p>
        </p:txBody>
      </p:sp>
      <p:sp>
        <p:nvSpPr>
          <p:cNvPr id="6" name="Slide Number Placeholder 5"/>
          <p:cNvSpPr>
            <a:spLocks noGrp="1"/>
          </p:cNvSpPr>
          <p:nvPr>
            <p:ph type="sldNum" sz="quarter" idx="12"/>
          </p:nvPr>
        </p:nvSpPr>
        <p:spPr>
          <a:xfrm>
            <a:off x="8077200" y="1430866"/>
            <a:ext cx="2743200" cy="365125"/>
          </a:xfrm>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1591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15372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491313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D75C2DC-230D-4B0E-A11F-517334EF93BF}" type="slidenum">
              <a:rPr lang="en-IN" smtClean="0"/>
              <a:t>‹#›</a:t>
            </a:fld>
            <a:endParaRPr lang="en-IN"/>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04216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a:xfrm>
            <a:off x="685800" y="378883"/>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195976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46B6C9E-4CE6-4884-AF02-18573BB76723}" type="datetimeFigureOut">
              <a:rPr lang="en-IN" smtClean="0"/>
              <a:t>29-10-2025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2700987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246B6C9E-4CE6-4884-AF02-18573BB76723}" type="datetimeFigureOut">
              <a:rPr lang="en-IN" smtClean="0"/>
              <a:t>29-10-2025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572185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6B6C9E-4CE6-4884-AF02-18573BB76723}"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32978214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246B6C9E-4CE6-4884-AF02-18573BB76723}" type="datetimeFigureOut">
              <a:rPr lang="en-IN" smtClean="0"/>
              <a:t>29-10-2025</a:t>
            </a:fld>
            <a:endParaRPr lang="en-IN"/>
          </a:p>
        </p:txBody>
      </p:sp>
      <p:sp>
        <p:nvSpPr>
          <p:cNvPr id="5" name="Footer Placeholder 4"/>
          <p:cNvSpPr>
            <a:spLocks noGrp="1"/>
          </p:cNvSpPr>
          <p:nvPr>
            <p:ph type="ftr" sz="quarter" idx="11"/>
          </p:nvPr>
        </p:nvSpPr>
        <p:spPr>
          <a:xfrm>
            <a:off x="685800" y="381000"/>
            <a:ext cx="6991492" cy="36512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2734578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6B6C9E-4CE6-4884-AF02-18573BB76723}"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231891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246B6C9E-4CE6-4884-AF02-18573BB76723}" type="datetimeFigureOut">
              <a:rPr lang="en-IN" smtClean="0"/>
              <a:t>29-10-2025</a:t>
            </a:fld>
            <a:endParaRPr lang="en-IN"/>
          </a:p>
        </p:txBody>
      </p:sp>
      <p:sp>
        <p:nvSpPr>
          <p:cNvPr id="5" name="Footer Placeholder 4"/>
          <p:cNvSpPr>
            <a:spLocks noGrp="1"/>
          </p:cNvSpPr>
          <p:nvPr>
            <p:ph type="ftr" sz="quarter" idx="11"/>
          </p:nvPr>
        </p:nvSpPr>
        <p:spPr>
          <a:xfrm>
            <a:off x="685800" y="381001"/>
            <a:ext cx="6991492" cy="36406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252056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29347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46B6C9E-4CE6-4884-AF02-18573BB76723}" type="datetimeFigureOut">
              <a:rPr lang="en-IN" smtClean="0"/>
              <a:t>29-10-2025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174694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46B6C9E-4CE6-4884-AF02-18573BB76723}" type="datetimeFigureOut">
              <a:rPr lang="en-IN" smtClean="0"/>
              <a:t>29-10-2025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4018883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B6C9E-4CE6-4884-AF02-18573BB76723}" type="datetimeFigureOut">
              <a:rPr lang="en-IN" smtClean="0"/>
              <a:t>29-10-2025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10098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4161684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46B6C9E-4CE6-4884-AF02-18573BB76723}"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5C2DC-230D-4B0E-A11F-517334EF93BF}" type="slidenum">
              <a:rPr lang="en-IN" smtClean="0"/>
              <a:t>‹#›</a:t>
            </a:fld>
            <a:endParaRPr lang="en-IN"/>
          </a:p>
        </p:txBody>
      </p:sp>
    </p:spTree>
    <p:extLst>
      <p:ext uri="{BB962C8B-B14F-4D97-AF65-F5344CB8AC3E}">
        <p14:creationId xmlns:p14="http://schemas.microsoft.com/office/powerpoint/2010/main" val="306879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46B6C9E-4CE6-4884-AF02-18573BB76723}" type="datetimeFigureOut">
              <a:rPr lang="en-IN" smtClean="0"/>
              <a:t>29-10-2025</a:t>
            </a:fld>
            <a:endParaRPr lang="en-IN"/>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D75C2DC-230D-4B0E-A11F-517334EF93BF}" type="slidenum">
              <a:rPr lang="en-IN" smtClean="0"/>
              <a:t>‹#›</a:t>
            </a:fld>
            <a:endParaRPr lang="en-IN"/>
          </a:p>
        </p:txBody>
      </p:sp>
    </p:spTree>
    <p:extLst>
      <p:ext uri="{BB962C8B-B14F-4D97-AF65-F5344CB8AC3E}">
        <p14:creationId xmlns:p14="http://schemas.microsoft.com/office/powerpoint/2010/main" val="248807010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1C942-5882-077F-9304-71BE94FE6471}"/>
              </a:ext>
            </a:extLst>
          </p:cNvPr>
          <p:cNvSpPr>
            <a:spLocks noGrp="1"/>
          </p:cNvSpPr>
          <p:nvPr>
            <p:ph type="ctrTitle"/>
          </p:nvPr>
        </p:nvSpPr>
        <p:spPr/>
        <p:txBody>
          <a:bodyPr>
            <a:normAutofit fontScale="90000"/>
          </a:bodyPr>
          <a:lstStyle/>
          <a:p>
            <a:r>
              <a:rPr lang="en-US"/>
              <a:t>Gender </a:t>
            </a:r>
            <a:r>
              <a:rPr lang="en-US" smtClean="0"/>
              <a:t>Inequalities </a:t>
            </a:r>
            <a:r>
              <a:rPr lang="en-US" dirty="0"/>
              <a:t>in C</a:t>
            </a:r>
            <a:r>
              <a:rPr lang="en-US" dirty="0" smtClean="0"/>
              <a:t>lassroom </a:t>
            </a:r>
            <a:r>
              <a:rPr lang="en-US" dirty="0"/>
              <a:t>I</a:t>
            </a:r>
            <a:r>
              <a:rPr lang="en-US" dirty="0" smtClean="0"/>
              <a:t>nteraction</a:t>
            </a:r>
            <a:endParaRPr lang="en-US" dirty="0"/>
          </a:p>
        </p:txBody>
      </p:sp>
    </p:spTree>
    <p:extLst>
      <p:ext uri="{BB962C8B-B14F-4D97-AF65-F5344CB8AC3E}">
        <p14:creationId xmlns:p14="http://schemas.microsoft.com/office/powerpoint/2010/main" val="269454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68E29-36D4-8C6B-A74A-8D66561B83D8}"/>
              </a:ext>
            </a:extLst>
          </p:cNvPr>
          <p:cNvSpPr>
            <a:spLocks noGrp="1"/>
          </p:cNvSpPr>
          <p:nvPr>
            <p:ph type="title"/>
          </p:nvPr>
        </p:nvSpPr>
        <p:spPr>
          <a:xfrm>
            <a:off x="838200" y="365126"/>
            <a:ext cx="10515600" cy="726256"/>
          </a:xfrm>
        </p:spPr>
        <p:txBody>
          <a:bodyPr/>
          <a:lstStyle/>
          <a:p>
            <a:r>
              <a:rPr lang="en-US" dirty="0"/>
              <a:t>Concept </a:t>
            </a:r>
          </a:p>
        </p:txBody>
      </p:sp>
      <p:sp>
        <p:nvSpPr>
          <p:cNvPr id="3" name="Content Placeholder 2">
            <a:extLst>
              <a:ext uri="{FF2B5EF4-FFF2-40B4-BE49-F238E27FC236}">
                <a16:creationId xmlns:a16="http://schemas.microsoft.com/office/drawing/2014/main" id="{E350E2F3-2C63-B4A4-DB5C-1FC2EE14D3B8}"/>
              </a:ext>
            </a:extLst>
          </p:cNvPr>
          <p:cNvSpPr>
            <a:spLocks noGrp="1"/>
          </p:cNvSpPr>
          <p:nvPr>
            <p:ph idx="1"/>
          </p:nvPr>
        </p:nvSpPr>
        <p:spPr>
          <a:xfrm>
            <a:off x="838200" y="1815737"/>
            <a:ext cx="10515600" cy="4361226"/>
          </a:xfrm>
        </p:spPr>
        <p:txBody>
          <a:bodyPr>
            <a:noAutofit/>
          </a:bodyPr>
          <a:lstStyle/>
          <a:p>
            <a:pPr algn="just"/>
            <a:r>
              <a:rPr lang="en-US" sz="2800" dirty="0"/>
              <a:t>Schools perpetuate behavioral differences between males and females. </a:t>
            </a:r>
          </a:p>
          <a:p>
            <a:pPr algn="just"/>
            <a:r>
              <a:rPr lang="en-US" sz="2800" dirty="0"/>
              <a:t>The teacher has an important and vital role to play in the total programme of national development. </a:t>
            </a:r>
          </a:p>
          <a:p>
            <a:pPr algn="just"/>
            <a:r>
              <a:rPr lang="en-US" sz="2800" dirty="0"/>
              <a:t>As the roles of education ramified into different dimensions covering not only the intellectual excellence of the educands but also their values and skills, thus the role of the teacher is too multiplied</a:t>
            </a:r>
            <a:r>
              <a:rPr lang="en-US" sz="2400" dirty="0"/>
              <a:t>. </a:t>
            </a:r>
          </a:p>
        </p:txBody>
      </p:sp>
    </p:spTree>
    <p:extLst>
      <p:ext uri="{BB962C8B-B14F-4D97-AF65-F5344CB8AC3E}">
        <p14:creationId xmlns:p14="http://schemas.microsoft.com/office/powerpoint/2010/main" val="326174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a:r>
              <a:rPr lang="en-US" sz="2800" dirty="0"/>
              <a:t>The first and foremost responsibility of the teacher is in relation to his/her students. </a:t>
            </a:r>
          </a:p>
          <a:p>
            <a:pPr algn="just"/>
            <a:r>
              <a:rPr lang="en-US" sz="2800" dirty="0"/>
              <a:t>The students spend most of their school time in the classroom through the classroom interaction by the teacher, which affect their achievement in school. </a:t>
            </a:r>
          </a:p>
          <a:p>
            <a:pPr algn="just"/>
            <a:r>
              <a:rPr lang="en-US" sz="2800" dirty="0"/>
              <a:t>Moreover, 'self-confidence' and 'self-respect', which comes from recognition and visibility in the classroom and associated with competent performance.</a:t>
            </a:r>
          </a:p>
          <a:p>
            <a:endParaRPr lang="en-IN" dirty="0"/>
          </a:p>
        </p:txBody>
      </p:sp>
    </p:spTree>
    <p:extLst>
      <p:ext uri="{BB962C8B-B14F-4D97-AF65-F5344CB8AC3E}">
        <p14:creationId xmlns:p14="http://schemas.microsoft.com/office/powerpoint/2010/main" val="2238318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587829" y="2299063"/>
            <a:ext cx="10765971" cy="3877900"/>
          </a:xfrm>
        </p:spPr>
        <p:txBody>
          <a:bodyPr>
            <a:noAutofit/>
          </a:bodyPr>
          <a:lstStyle/>
          <a:p>
            <a:pPr algn="just"/>
            <a:r>
              <a:rPr lang="en-US" sz="2800" dirty="0" smtClean="0"/>
              <a:t>The gender differences that exist in the classroom interaction. Have the effect of making boys more focal within the teaching process.</a:t>
            </a:r>
          </a:p>
          <a:p>
            <a:pPr algn="just"/>
            <a:r>
              <a:rPr lang="en-US" sz="2800" dirty="0" smtClean="0"/>
              <a:t>The greater interaction with boys may reflect more the students effect on students. Indeed the creation of masculinity within schools may necessitate greater assertiveness by boys, which in turn leads to their being more active and thus requiring greater teacher attention</a:t>
            </a:r>
            <a:r>
              <a:rPr lang="en-US" sz="2800" dirty="0" smtClean="0"/>
              <a:t>.</a:t>
            </a:r>
            <a:endParaRPr lang="en-US" sz="2800" dirty="0" smtClean="0"/>
          </a:p>
        </p:txBody>
      </p:sp>
    </p:spTree>
    <p:extLst>
      <p:ext uri="{BB962C8B-B14F-4D97-AF65-F5344CB8AC3E}">
        <p14:creationId xmlns:p14="http://schemas.microsoft.com/office/powerpoint/2010/main" val="640238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sz="2800" dirty="0"/>
              <a:t>Sometimes teacher claim that they treat female and male students equally and also acknowledge that it is their sincere belief that all students should have the right to access equal opportunities for learning in the classroom and it is teachers responsibility to provide an equal learning environment in the classroom. But to some extent and with some teachers, this claim is ironically counterbalanced by the actual teacher-students interaction that have been overwhelmingly male dominated.</a:t>
            </a:r>
            <a:endParaRPr lang="en-IN" sz="2800" dirty="0"/>
          </a:p>
          <a:p>
            <a:pPr algn="just"/>
            <a:endParaRPr lang="en-IN" sz="2800" dirty="0"/>
          </a:p>
        </p:txBody>
      </p:sp>
    </p:spTree>
    <p:extLst>
      <p:ext uri="{BB962C8B-B14F-4D97-AF65-F5344CB8AC3E}">
        <p14:creationId xmlns:p14="http://schemas.microsoft.com/office/powerpoint/2010/main" val="639082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77334" y="1080655"/>
            <a:ext cx="10170774" cy="4960707"/>
          </a:xfrm>
        </p:spPr>
        <p:txBody>
          <a:bodyPr>
            <a:noAutofit/>
          </a:bodyPr>
          <a:lstStyle/>
          <a:p>
            <a:pPr algn="just"/>
            <a:r>
              <a:rPr lang="en-US" sz="2800" dirty="0" smtClean="0"/>
              <a:t>Therefore, rather than seeing gendered classroom interaction as ‘inevitable’, it is important that educators and teachers do what they can to address and challenge such behavior.</a:t>
            </a:r>
          </a:p>
          <a:p>
            <a:pPr algn="just"/>
            <a:r>
              <a:rPr lang="en-US" sz="2800" dirty="0" smtClean="0"/>
              <a:t>Teacher’s reflecting on their own practice and setting boundaries for pupils, they must encourage students to think about the consequences for everyone of gendered classroom interaction. So, teacher  can have an important role not just in drawing attention to issues of gendered interaction, but also in supporting students who are themselves trying to challenge the norms of gendered interaction.</a:t>
            </a:r>
            <a:endParaRPr lang="en-IN" sz="2800" dirty="0"/>
          </a:p>
        </p:txBody>
      </p:sp>
    </p:spTree>
    <p:extLst>
      <p:ext uri="{BB962C8B-B14F-4D97-AF65-F5344CB8AC3E}">
        <p14:creationId xmlns:p14="http://schemas.microsoft.com/office/powerpoint/2010/main" val="172340714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TM04033937[[fn=Vapor Trail]]</Template>
  <TotalTime>8</TotalTime>
  <Words>369</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Century Gothic</vt:lpstr>
      <vt:lpstr>Vapor Trail</vt:lpstr>
      <vt:lpstr>Gender Inequalities in Classroom Interaction</vt:lpstr>
      <vt:lpstr>Concept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Inequalities in Classroom Interaction</dc:title>
  <dc:creator>USER</dc:creator>
  <cp:lastModifiedBy>USER</cp:lastModifiedBy>
  <cp:revision>2</cp:revision>
  <dcterms:created xsi:type="dcterms:W3CDTF">2025-10-29T05:08:54Z</dcterms:created>
  <dcterms:modified xsi:type="dcterms:W3CDTF">2025-10-29T05:17:18Z</dcterms:modified>
</cp:coreProperties>
</file>