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7" r:id="rId11"/>
    <p:sldId id="264" r:id="rId12"/>
    <p:sldId id="268" r:id="rId13"/>
    <p:sldId id="269" r:id="rId14"/>
    <p:sldId id="265" r:id="rId15"/>
  </p:sldIdLst>
  <p:sldSz cx="18288000" cy="10287000"/>
  <p:notesSz cx="6858000" cy="9144000"/>
  <p:embeddedFontLst>
    <p:embeddedFont>
      <p:font typeface="Calibri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51" d="100"/>
          <a:sy n="51" d="100"/>
        </p:scale>
        <p:origin x="-558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8.sv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7"/>
                </a:lnTo>
                <a:lnTo>
                  <a:pt x="0" y="134547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2743480" y="1790700"/>
            <a:ext cx="13410920" cy="40780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942"/>
              </a:lnSpc>
            </a:pPr>
            <a:r>
              <a:rPr lang="en-US" sz="7200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Components of Education and their Roles </a:t>
            </a:r>
            <a:endParaRPr lang="en-US" sz="7200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2802897" y="4749402"/>
            <a:ext cx="12359548" cy="10596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32096" lvl="1">
              <a:lnSpc>
                <a:spcPts val="4306"/>
              </a:lnSpc>
            </a:pPr>
            <a:r>
              <a:rPr lang="en-US" sz="3076" dirty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Hence, it acts as a framework that supports educators in delivering impactful lessons and promotes deep learning among students.</a:t>
            </a: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76401" y="2489903"/>
            <a:ext cx="14612540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CONCLUSION 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863974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150159" y="2915615"/>
            <a:ext cx="9987683" cy="164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SYLLABUS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184219" y="4615838"/>
            <a:ext cx="11919562" cy="22057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INTRODUCTION: </a:t>
            </a:r>
          </a:p>
          <a:p>
            <a:pPr algn="l">
              <a:lnSpc>
                <a:spcPts val="4306"/>
              </a:lnSpc>
            </a:pPr>
            <a:r>
              <a:rPr lang="en-US" sz="3076" dirty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	</a:t>
            </a: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	The Syllabus is the content or subjects to be taught in a particular class or course within a curriculum. It is narrower and more detailed. </a:t>
            </a: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2112197" y="2915614"/>
            <a:ext cx="12899592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ROLES OF SYLLABUS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184219" y="4615838"/>
            <a:ext cx="11919562" cy="38600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4350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Defines the Scope of Leaning.</a:t>
            </a:r>
          </a:p>
          <a:p>
            <a:pPr marL="514350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Assists in Lesson Planning.</a:t>
            </a:r>
          </a:p>
          <a:p>
            <a:pPr marL="514350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Time Management.</a:t>
            </a:r>
          </a:p>
          <a:p>
            <a:pPr marL="514350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Assessment Basis.</a:t>
            </a:r>
          </a:p>
          <a:p>
            <a:pPr marL="514350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Ensures Uniformity. </a:t>
            </a:r>
          </a:p>
          <a:p>
            <a:pPr marL="514350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Informs Students. </a:t>
            </a:r>
          </a:p>
          <a:p>
            <a:pPr marL="514350" indent="-514350" algn="l">
              <a:lnSpc>
                <a:spcPts val="4306"/>
              </a:lnSpc>
              <a:buAutoNum type="arabicPeriod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577224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2112197" y="2915614"/>
            <a:ext cx="12899592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CONCLUSION 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602212" y="5037745"/>
            <a:ext cx="11919562" cy="22057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In summary, the syllabus acts as a roadmap that guides both teaching and learning processes within the broader framework of the curriculum. </a:t>
            </a:r>
            <a:endParaRPr lang="en-US" sz="3076" dirty="0" smtClean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marL="514350" indent="-514350" algn="l">
              <a:lnSpc>
                <a:spcPts val="4306"/>
              </a:lnSpc>
              <a:buAutoNum type="arabicPeriod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068568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2914790" y="4059268"/>
            <a:ext cx="12458420" cy="19493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942"/>
              </a:lnSpc>
            </a:pPr>
            <a:r>
              <a:rPr lang="en-US" sz="11387" b="1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THANK YOU</a:t>
            </a:r>
          </a:p>
        </p:txBody>
      </p:sp>
      <p:sp>
        <p:nvSpPr>
          <p:cNvPr id="8" name="Freeform 8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88392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150159" y="2041696"/>
            <a:ext cx="9987683" cy="164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INTERNET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184219" y="3741919"/>
            <a:ext cx="11919562" cy="2757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6"/>
              </a:lnSpc>
            </a:pPr>
            <a:r>
              <a:rPr lang="en-US" sz="3076" b="1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INTRODUCTION </a:t>
            </a:r>
            <a:r>
              <a:rPr lang="en-US" sz="3076" b="1" dirty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:  </a:t>
            </a:r>
            <a:endParaRPr lang="en-US" sz="3076" b="1" dirty="0" smtClean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>
              <a:lnSpc>
                <a:spcPts val="4306"/>
              </a:lnSpc>
            </a:pPr>
            <a:r>
              <a:rPr lang="en-US" sz="3076" b="1" dirty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	</a:t>
            </a:r>
            <a:r>
              <a:rPr lang="en-US" sz="3076" b="1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	The </a:t>
            </a:r>
            <a:r>
              <a:rPr lang="en-US" sz="3076" b="1" dirty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internet has completely changed education by reshaping the way information is obtained, distributed, and used. It has become an essential resource for both teachers and students in today’s educational system.</a:t>
            </a:r>
            <a:endParaRPr lang="en-US" sz="3076" b="1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238250" y="2508989"/>
            <a:ext cx="15449549" cy="82714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 Access to Unlimited Knowledge .</a:t>
            </a: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Personalized learning. </a:t>
            </a: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Global Access.</a:t>
            </a: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Promoting self – leaning.</a:t>
            </a: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Facilitates Communication.</a:t>
            </a: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Encourage Collaboration</a:t>
            </a: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Supports Research and Innovation. </a:t>
            </a: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marL="789296" lvl="1" indent="-457200" algn="l">
              <a:lnSpc>
                <a:spcPts val="4306"/>
              </a:lnSpc>
              <a:buFont typeface="Wingdings" pitchFamily="2" charset="2"/>
              <a:buChar char="v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139273" y="920284"/>
            <a:ext cx="9987683" cy="164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Role of Internet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113493" y="2213146"/>
            <a:ext cx="9987683" cy="164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Conclusion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147554" y="5199244"/>
            <a:ext cx="11919562" cy="1102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The Internet has democratized education by making learning accessible to anyone , anywhere and at any time. </a:t>
            </a: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113493" y="1941683"/>
            <a:ext cx="9987683" cy="164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TEACHER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209800" y="4927782"/>
            <a:ext cx="13639800" cy="2757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INTRODUCTION : </a:t>
            </a:r>
          </a:p>
          <a:p>
            <a:pPr algn="l">
              <a:lnSpc>
                <a:spcPts val="4306"/>
              </a:lnSpc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		A teacher is the guide, mentor and facilitator in the process of education. Teachers not only impart knowledge but also shapes character and personality. </a:t>
            </a: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3048001" y="1941683"/>
            <a:ext cx="13240940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ROLE OF A TEACHER 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198914" y="3584718"/>
            <a:ext cx="13639800" cy="38600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4350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Facilitator of Learning.				2. Mentor and Guide. </a:t>
            </a:r>
          </a:p>
          <a:p>
            <a:pPr marL="514350" indent="-514350" algn="l">
              <a:lnSpc>
                <a:spcPts val="4306"/>
              </a:lnSpc>
              <a:buAutoNum type="arabicPeriod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3. Evaluator. 						4. Innovator.</a:t>
            </a:r>
          </a:p>
          <a:p>
            <a:pPr marL="514350" indent="-514350" algn="l">
              <a:lnSpc>
                <a:spcPts val="4306"/>
              </a:lnSpc>
              <a:buAutoNum type="arabicPeriod"/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5. Role Model. 					6. Knowledge provider. </a:t>
            </a:r>
          </a:p>
          <a:p>
            <a:pPr algn="l">
              <a:lnSpc>
                <a:spcPts val="4306"/>
              </a:lnSpc>
            </a:pP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7. Moral Educator.					  </a:t>
            </a: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-4533900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1" name="Freeform 11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56475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4113493" y="1941683"/>
            <a:ext cx="9987683" cy="164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Conclusion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048000" y="4305300"/>
            <a:ext cx="12153900" cy="10596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In essence a teacher bridges the gap between knowledge and understanding, preparing learners for the beyond the classroom. </a:t>
            </a: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11" name="Freeform 11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150159" y="2222579"/>
            <a:ext cx="9987683" cy="164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Curriculum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645679" y="4610100"/>
            <a:ext cx="13654147" cy="2757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306"/>
              </a:lnSpc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INTRODUCTION : </a:t>
            </a:r>
          </a:p>
          <a:p>
            <a:pPr>
              <a:lnSpc>
                <a:spcPts val="4306"/>
              </a:lnSpc>
            </a:pPr>
            <a:r>
              <a:rPr lang="en-US" sz="3076" dirty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	</a:t>
            </a:r>
            <a:r>
              <a:rPr lang="en-US" sz="3076" dirty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		The curriculum represents the total range of learning experiences intentionally designed and structured to accomplish particular educational goals. It encompasses learning objectives, subject matter, teaching methods, and evaluation techniques.</a:t>
            </a: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44000" y="-2201124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201900" y="683810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 flipV="1">
            <a:off x="-819150" y="-1605811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2964226" y="4219578"/>
            <a:ext cx="12359548" cy="38600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46446" lvl="1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Defines Learning Goals.</a:t>
            </a:r>
          </a:p>
          <a:p>
            <a:pPr marL="846446" lvl="1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Holistic Development.</a:t>
            </a:r>
          </a:p>
          <a:p>
            <a:pPr marL="846446" lvl="1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Ensures Coherence. </a:t>
            </a:r>
          </a:p>
          <a:p>
            <a:pPr marL="846446" lvl="1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Integrates Values and Skills.</a:t>
            </a:r>
          </a:p>
          <a:p>
            <a:pPr marL="846446" lvl="1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Adapts to Social Needs.</a:t>
            </a:r>
          </a:p>
          <a:p>
            <a:pPr marL="846446" lvl="1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Guides Teacher. </a:t>
            </a:r>
          </a:p>
          <a:p>
            <a:pPr marL="846446" lvl="1" indent="-514350" algn="l">
              <a:lnSpc>
                <a:spcPts val="4306"/>
              </a:lnSpc>
              <a:buAutoNum type="arabicPeriod"/>
            </a:pPr>
            <a:r>
              <a:rPr lang="en-US" sz="3076" dirty="0" smtClean="0">
                <a:solidFill>
                  <a:srgbClr val="0166C2"/>
                </a:solidFill>
                <a:latin typeface="Nourd"/>
                <a:ea typeface="Nourd"/>
                <a:cs typeface="Nourd"/>
                <a:sym typeface="Nourd"/>
              </a:rPr>
              <a:t>Cultural and Social Transmission. </a:t>
            </a:r>
            <a:endParaRPr lang="en-US" sz="3076" dirty="0">
              <a:solidFill>
                <a:srgbClr val="0166C2"/>
              </a:solidFill>
              <a:latin typeface="Nourd"/>
              <a:ea typeface="Nourd"/>
              <a:cs typeface="Nourd"/>
              <a:sym typeface="Nour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76401" y="2489903"/>
            <a:ext cx="14612540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780"/>
              </a:lnSpc>
            </a:pPr>
            <a:r>
              <a:rPr lang="en-US" sz="9129" b="1" dirty="0" smtClean="0">
                <a:solidFill>
                  <a:srgbClr val="0166C2"/>
                </a:solidFill>
                <a:latin typeface="Luktao Bold"/>
                <a:ea typeface="Luktao Bold"/>
                <a:cs typeface="Luktao Bold"/>
                <a:sym typeface="Luktao Bold"/>
              </a:rPr>
              <a:t>ROLES OF CURRICULUM </a:t>
            </a:r>
            <a:endParaRPr lang="en-US" sz="9129" b="1" dirty="0">
              <a:solidFill>
                <a:srgbClr val="0166C2"/>
              </a:solidFill>
              <a:latin typeface="Luktao Bold"/>
              <a:ea typeface="Luktao Bold"/>
              <a:cs typeface="Luktao Bold"/>
              <a:sym typeface="Luktao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-5514975" y="6838101"/>
            <a:ext cx="11772900" cy="6143313"/>
          </a:xfrm>
          <a:custGeom>
            <a:avLst/>
            <a:gdLst/>
            <a:ahLst/>
            <a:cxnLst/>
            <a:rect l="l" t="t" r="r" b="b"/>
            <a:pathLst>
              <a:path w="11772900" h="6143313">
                <a:moveTo>
                  <a:pt x="0" y="0"/>
                </a:moveTo>
                <a:lnTo>
                  <a:pt x="11772900" y="0"/>
                </a:lnTo>
                <a:lnTo>
                  <a:pt x="11772900" y="6143314"/>
                </a:lnTo>
                <a:lnTo>
                  <a:pt x="0" y="61433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5201900" y="7236961"/>
            <a:ext cx="2174081" cy="2174081"/>
          </a:xfrm>
          <a:custGeom>
            <a:avLst/>
            <a:gdLst/>
            <a:ahLst/>
            <a:cxnLst/>
            <a:rect l="l" t="t" r="r" b="b"/>
            <a:pathLst>
              <a:path w="2174081" h="2174081">
                <a:moveTo>
                  <a:pt x="0" y="0"/>
                </a:moveTo>
                <a:lnTo>
                  <a:pt x="2174081" y="0"/>
                </a:lnTo>
                <a:lnTo>
                  <a:pt x="2174081" y="2174081"/>
                </a:lnTo>
                <a:lnTo>
                  <a:pt x="0" y="21740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604698" y="650011"/>
            <a:ext cx="2690952" cy="1345476"/>
          </a:xfrm>
          <a:custGeom>
            <a:avLst/>
            <a:gdLst/>
            <a:ahLst/>
            <a:cxnLst/>
            <a:rect l="l" t="t" r="r" b="b"/>
            <a:pathLst>
              <a:path w="2690952" h="1345476">
                <a:moveTo>
                  <a:pt x="0" y="0"/>
                </a:moveTo>
                <a:lnTo>
                  <a:pt x="2690952" y="0"/>
                </a:lnTo>
                <a:lnTo>
                  <a:pt x="2690952" y="1345476"/>
                </a:lnTo>
                <a:lnTo>
                  <a:pt x="0" y="13454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202</Words>
  <Application>Microsoft Office PowerPoint</Application>
  <PresentationFormat>Custom</PresentationFormat>
  <Paragraphs>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Luktao Bold</vt:lpstr>
      <vt:lpstr>Calibri</vt:lpstr>
      <vt:lpstr>Nourd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ky.mazumder@gmail.com</cp:lastModifiedBy>
  <cp:revision>10</cp:revision>
  <dcterms:created xsi:type="dcterms:W3CDTF">2006-08-16T00:00:00Z</dcterms:created>
  <dcterms:modified xsi:type="dcterms:W3CDTF">2025-10-28T17:51:10Z</dcterms:modified>
  <dc:identifier>DAGmi4AjjYM</dc:identifier>
</cp:coreProperties>
</file>