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D841B3-74F4-46F8-B13D-E1A4C78EE800}" v="39" dt="2025-10-10T15:13:14.9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10/10/2025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10/10/2025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10/10/2025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10/10/2025</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7E65A-137C-1DBA-603A-959E93BED061}"/>
              </a:ext>
            </a:extLst>
          </p:cNvPr>
          <p:cNvSpPr>
            <a:spLocks noGrp="1"/>
          </p:cNvSpPr>
          <p:nvPr>
            <p:ph type="ctrTitle"/>
          </p:nvPr>
        </p:nvSpPr>
        <p:spPr>
          <a:xfrm>
            <a:off x="1595269" y="147485"/>
            <a:ext cx="9001462" cy="993058"/>
          </a:xfrm>
        </p:spPr>
        <p:txBody>
          <a:bodyPr>
            <a:normAutofit fontScale="90000"/>
          </a:bodyPr>
          <a:lstStyle/>
          <a:p>
            <a:br>
              <a:rPr lang="en-IN" sz="5400" dirty="0">
                <a:effectLst/>
                <a:latin typeface="Times New Roman" panose="02020603050405020304" pitchFamily="18" charset="0"/>
                <a:cs typeface="Times New Roman" panose="02020603050405020304" pitchFamily="18" charset="0"/>
              </a:rPr>
            </a:br>
            <a:br>
              <a:rPr lang="en-IN" sz="5400" dirty="0">
                <a:effectLst/>
                <a:latin typeface="Times New Roman" panose="02020603050405020304" pitchFamily="18" charset="0"/>
                <a:cs typeface="Times New Roman" panose="02020603050405020304" pitchFamily="18" charset="0"/>
              </a:rPr>
            </a:br>
            <a:r>
              <a:rPr lang="en-IN" sz="5400" dirty="0">
                <a:effectLst/>
                <a:latin typeface="Times New Roman" panose="02020603050405020304" pitchFamily="18" charset="0"/>
                <a:cs typeface="Times New Roman" panose="02020603050405020304" pitchFamily="18" charset="0"/>
              </a:rPr>
              <a:t>Types </a:t>
            </a:r>
            <a:r>
              <a:rPr lang="en-IN" sz="5600" dirty="0">
                <a:effectLst/>
                <a:latin typeface="Times New Roman" panose="02020603050405020304" pitchFamily="18" charset="0"/>
                <a:cs typeface="Times New Roman" panose="02020603050405020304" pitchFamily="18" charset="0"/>
              </a:rPr>
              <a:t>of</a:t>
            </a:r>
            <a:r>
              <a:rPr lang="en-IN" sz="5400" dirty="0">
                <a:effectLst/>
                <a:latin typeface="Times New Roman" panose="02020603050405020304" pitchFamily="18" charset="0"/>
                <a:cs typeface="Times New Roman" panose="02020603050405020304" pitchFamily="18" charset="0"/>
              </a:rPr>
              <a:t> values</a:t>
            </a:r>
          </a:p>
        </p:txBody>
      </p:sp>
      <p:sp>
        <p:nvSpPr>
          <p:cNvPr id="4" name="Subtitle 3">
            <a:extLst>
              <a:ext uri="{FF2B5EF4-FFF2-40B4-BE49-F238E27FC236}">
                <a16:creationId xmlns:a16="http://schemas.microsoft.com/office/drawing/2014/main" id="{748AFF13-745D-CD24-B573-CDA03325D49B}"/>
              </a:ext>
            </a:extLst>
          </p:cNvPr>
          <p:cNvSpPr>
            <a:spLocks noGrp="1"/>
          </p:cNvSpPr>
          <p:nvPr>
            <p:ph type="subTitle" idx="1"/>
          </p:nvPr>
        </p:nvSpPr>
        <p:spPr>
          <a:xfrm>
            <a:off x="2984059" y="3602038"/>
            <a:ext cx="9001463" cy="1655762"/>
          </a:xfrm>
        </p:spPr>
        <p:txBody>
          <a:bodyPr>
            <a:noAutofit/>
          </a:bodyPr>
          <a:lstStyle/>
          <a:p>
            <a:pPr algn="just"/>
            <a:r>
              <a:rPr lang="en-IN" sz="3400" dirty="0">
                <a:latin typeface="Times New Roman" panose="02020603050405020304" pitchFamily="18" charset="0"/>
                <a:cs typeface="Times New Roman" panose="02020603050405020304" pitchFamily="18" charset="0"/>
              </a:rPr>
              <a:t>		PREPARED BY: ANGKANA GOGOI</a:t>
            </a:r>
          </a:p>
          <a:p>
            <a:pPr algn="just"/>
            <a:r>
              <a:rPr lang="en-IN" sz="3400" dirty="0">
                <a:latin typeface="Times New Roman" panose="02020603050405020304" pitchFamily="18" charset="0"/>
                <a:cs typeface="Times New Roman" panose="02020603050405020304" pitchFamily="18" charset="0"/>
              </a:rPr>
              <a:t>		ASSISTANT PROFESSOR, NAMCE</a:t>
            </a:r>
          </a:p>
        </p:txBody>
      </p:sp>
    </p:spTree>
    <p:extLst>
      <p:ext uri="{BB962C8B-B14F-4D97-AF65-F5344CB8AC3E}">
        <p14:creationId xmlns:p14="http://schemas.microsoft.com/office/powerpoint/2010/main" val="15046545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C2086-FB35-9154-B44C-EE4AC5C482BE}"/>
              </a:ext>
            </a:extLst>
          </p:cNvPr>
          <p:cNvSpPr>
            <a:spLocks noGrp="1"/>
          </p:cNvSpPr>
          <p:nvPr>
            <p:ph type="title"/>
          </p:nvPr>
        </p:nvSpPr>
        <p:spPr>
          <a:xfrm>
            <a:off x="206070" y="0"/>
            <a:ext cx="11769212" cy="1326321"/>
          </a:xfrm>
        </p:spPr>
        <p:txBody>
          <a:bodyPr>
            <a:normAutofit fontScale="90000"/>
          </a:bodyPr>
          <a:lstStyle/>
          <a:p>
            <a:r>
              <a:rPr lang="en-IN" sz="4800" dirty="0">
                <a:latin typeface="Times New Roman" panose="02020603050405020304" pitchFamily="18" charset="0"/>
                <a:cs typeface="Times New Roman" panose="02020603050405020304" pitchFamily="18" charset="0"/>
              </a:rPr>
              <a:t>CHARACTERISTICS OF RELIGIOUS VALUE</a:t>
            </a:r>
          </a:p>
        </p:txBody>
      </p:sp>
      <p:sp>
        <p:nvSpPr>
          <p:cNvPr id="3" name="Content Placeholder 2">
            <a:extLst>
              <a:ext uri="{FF2B5EF4-FFF2-40B4-BE49-F238E27FC236}">
                <a16:creationId xmlns:a16="http://schemas.microsoft.com/office/drawing/2014/main" id="{5D3FF9E7-8233-A373-10C9-143A632067E1}"/>
              </a:ext>
            </a:extLst>
          </p:cNvPr>
          <p:cNvSpPr>
            <a:spLocks noGrp="1"/>
          </p:cNvSpPr>
          <p:nvPr>
            <p:ph idx="1"/>
          </p:nvPr>
        </p:nvSpPr>
        <p:spPr>
          <a:xfrm>
            <a:off x="466624" y="1326321"/>
            <a:ext cx="11248103" cy="5241627"/>
          </a:xfrm>
        </p:spPr>
        <p:txBody>
          <a:bodyPr>
            <a:noAutofit/>
          </a:bodyPr>
          <a:lstStyle/>
          <a:p>
            <a:pPr algn="just"/>
            <a:r>
              <a:rPr lang="en-IN" sz="2900" dirty="0">
                <a:latin typeface="Times New Roman" panose="02020603050405020304" pitchFamily="18" charset="0"/>
                <a:cs typeface="Times New Roman" panose="02020603050405020304" pitchFamily="18" charset="0"/>
              </a:rPr>
              <a:t>Beliefs in the supernatural(</a:t>
            </a:r>
            <a:r>
              <a:rPr lang="as-IN" sz="2900" dirty="0">
                <a:latin typeface="Times New Roman" panose="02020603050405020304" pitchFamily="18" charset="0"/>
                <a:cs typeface="Times New Roman" panose="02020603050405020304" pitchFamily="18" charset="0"/>
              </a:rPr>
              <a:t>অতিপ্ৰাকৃতিকতাত বিশ্বাস</a:t>
            </a:r>
            <a:r>
              <a:rPr lang="en-IN" sz="2900" dirty="0">
                <a:latin typeface="Times New Roman" panose="02020603050405020304" pitchFamily="18" charset="0"/>
                <a:cs typeface="Times New Roman" panose="02020603050405020304" pitchFamily="18" charset="0"/>
              </a:rPr>
              <a:t>)</a:t>
            </a:r>
          </a:p>
          <a:p>
            <a:pPr algn="just"/>
            <a:r>
              <a:rPr lang="en-IN" sz="2900" dirty="0">
                <a:latin typeface="Times New Roman" panose="02020603050405020304" pitchFamily="18" charset="0"/>
                <a:cs typeface="Times New Roman" panose="02020603050405020304" pitchFamily="18" charset="0"/>
              </a:rPr>
              <a:t>Moral and ethical framework(</a:t>
            </a:r>
            <a:r>
              <a:rPr lang="as-IN" sz="2900" dirty="0">
                <a:latin typeface="Times New Roman" panose="02020603050405020304" pitchFamily="18" charset="0"/>
                <a:cs typeface="Times New Roman" panose="02020603050405020304" pitchFamily="18" charset="0"/>
              </a:rPr>
              <a:t>নৈতিক আৰু আদৰ্শমূলক গাঁথনি</a:t>
            </a:r>
            <a:r>
              <a:rPr lang="en-IN" sz="2900" dirty="0">
                <a:latin typeface="Times New Roman" panose="02020603050405020304" pitchFamily="18" charset="0"/>
                <a:cs typeface="Times New Roman" panose="02020603050405020304" pitchFamily="18" charset="0"/>
              </a:rPr>
              <a:t>)</a:t>
            </a:r>
          </a:p>
          <a:p>
            <a:pPr algn="just"/>
            <a:r>
              <a:rPr lang="en-IN" sz="2900" dirty="0">
                <a:latin typeface="Times New Roman" panose="02020603050405020304" pitchFamily="18" charset="0"/>
                <a:cs typeface="Times New Roman" panose="02020603050405020304" pitchFamily="18" charset="0"/>
              </a:rPr>
              <a:t>Rituals and practices(</a:t>
            </a:r>
            <a:r>
              <a:rPr lang="as-IN" sz="2900" dirty="0">
                <a:latin typeface="Times New Roman" panose="02020603050405020304" pitchFamily="18" charset="0"/>
                <a:cs typeface="Times New Roman" panose="02020603050405020304" pitchFamily="18" charset="0"/>
              </a:rPr>
              <a:t>ৰীতি-নীতিৰ চৰ্চা</a:t>
            </a:r>
            <a:r>
              <a:rPr lang="en-IN" sz="2900" dirty="0">
                <a:latin typeface="Times New Roman" panose="02020603050405020304" pitchFamily="18" charset="0"/>
                <a:cs typeface="Times New Roman" panose="02020603050405020304" pitchFamily="18" charset="0"/>
              </a:rPr>
              <a:t>)</a:t>
            </a:r>
          </a:p>
          <a:p>
            <a:pPr algn="just"/>
            <a:r>
              <a:rPr lang="en-IN" sz="2900" dirty="0">
                <a:latin typeface="Times New Roman" panose="02020603050405020304" pitchFamily="18" charset="0"/>
                <a:cs typeface="Times New Roman" panose="02020603050405020304" pitchFamily="18" charset="0"/>
              </a:rPr>
              <a:t>Community and social connection(</a:t>
            </a:r>
            <a:r>
              <a:rPr lang="as-IN" sz="2900" dirty="0">
                <a:latin typeface="Times New Roman" panose="02020603050405020304" pitchFamily="18" charset="0"/>
                <a:cs typeface="Times New Roman" panose="02020603050405020304" pitchFamily="18" charset="0"/>
              </a:rPr>
              <a:t>সামাজিক তথা সাম্প্ৰদায়িক সংযোগ</a:t>
            </a:r>
            <a:r>
              <a:rPr lang="en-IN" sz="2900" dirty="0">
                <a:latin typeface="Times New Roman" panose="02020603050405020304" pitchFamily="18" charset="0"/>
                <a:cs typeface="Times New Roman" panose="02020603050405020304" pitchFamily="18" charset="0"/>
              </a:rPr>
              <a:t>)</a:t>
            </a:r>
          </a:p>
          <a:p>
            <a:pPr algn="just"/>
            <a:r>
              <a:rPr lang="en-IN" sz="2900" dirty="0">
                <a:latin typeface="Times New Roman" panose="02020603050405020304" pitchFamily="18" charset="0"/>
                <a:cs typeface="Times New Roman" panose="02020603050405020304" pitchFamily="18" charset="0"/>
              </a:rPr>
              <a:t>Sacred texts and traditions(</a:t>
            </a:r>
            <a:r>
              <a:rPr lang="as-IN" sz="2900" dirty="0">
                <a:latin typeface="Times New Roman" panose="02020603050405020304" pitchFamily="18" charset="0"/>
                <a:cs typeface="Times New Roman" panose="02020603050405020304" pitchFamily="18" charset="0"/>
              </a:rPr>
              <a:t>ধৰ্মগ্ৰন্থ আৰু পৰম্পৰা</a:t>
            </a:r>
            <a:r>
              <a:rPr lang="en-IN" sz="2900" dirty="0">
                <a:latin typeface="Times New Roman" panose="02020603050405020304" pitchFamily="18" charset="0"/>
                <a:cs typeface="Times New Roman" panose="02020603050405020304" pitchFamily="18" charset="0"/>
              </a:rPr>
              <a:t>)</a:t>
            </a:r>
          </a:p>
          <a:p>
            <a:pPr algn="just"/>
            <a:r>
              <a:rPr lang="en-IN" sz="2900" dirty="0">
                <a:latin typeface="Times New Roman" panose="02020603050405020304" pitchFamily="18" charset="0"/>
                <a:cs typeface="Times New Roman" panose="02020603050405020304" pitchFamily="18" charset="0"/>
              </a:rPr>
              <a:t>Purpose and meaning(</a:t>
            </a:r>
            <a:r>
              <a:rPr lang="as-IN" sz="2900" dirty="0">
                <a:latin typeface="Times New Roman" panose="02020603050405020304" pitchFamily="18" charset="0"/>
                <a:cs typeface="Times New Roman" panose="02020603050405020304" pitchFamily="18" charset="0"/>
              </a:rPr>
              <a:t>জীৱনৰ অৰ্থ আৰু তাৎপৰ্য</a:t>
            </a:r>
            <a:r>
              <a:rPr lang="en-IN" sz="2900" dirty="0">
                <a:latin typeface="Times New Roman" panose="02020603050405020304" pitchFamily="18" charset="0"/>
                <a:cs typeface="Times New Roman" panose="02020603050405020304" pitchFamily="18" charset="0"/>
              </a:rPr>
              <a:t>)</a:t>
            </a:r>
          </a:p>
          <a:p>
            <a:pPr algn="just"/>
            <a:r>
              <a:rPr lang="en-IN" sz="2900" dirty="0">
                <a:latin typeface="Times New Roman" panose="02020603050405020304" pitchFamily="18" charset="0"/>
                <a:cs typeface="Times New Roman" panose="02020603050405020304" pitchFamily="18" charset="0"/>
              </a:rPr>
              <a:t>Propagating beliefs(</a:t>
            </a:r>
            <a:r>
              <a:rPr lang="as-IN" sz="2900" dirty="0">
                <a:latin typeface="Times New Roman" panose="02020603050405020304" pitchFamily="18" charset="0"/>
                <a:cs typeface="Times New Roman" panose="02020603050405020304" pitchFamily="18" charset="0"/>
              </a:rPr>
              <a:t>বিশ্বাসৰ প্ৰচাৰ</a:t>
            </a:r>
            <a:r>
              <a:rPr lang="en-IN" sz="29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0207973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8865B-D09B-0ABC-5385-6A72FD660F0C}"/>
              </a:ext>
            </a:extLst>
          </p:cNvPr>
          <p:cNvSpPr>
            <a:spLocks noGrp="1"/>
          </p:cNvSpPr>
          <p:nvPr>
            <p:ph type="title"/>
          </p:nvPr>
        </p:nvSpPr>
        <p:spPr>
          <a:xfrm>
            <a:off x="913796" y="88491"/>
            <a:ext cx="10353761" cy="978309"/>
          </a:xfrm>
        </p:spPr>
        <p:txBody>
          <a:bodyPr>
            <a:normAutofit/>
          </a:bodyPr>
          <a:lstStyle/>
          <a:p>
            <a:r>
              <a:rPr lang="en-IN" sz="4800" b="0" dirty="0">
                <a:effectLst/>
                <a:latin typeface="Times New Roman" panose="02020603050405020304" pitchFamily="18" charset="0"/>
                <a:cs typeface="Times New Roman" panose="02020603050405020304" pitchFamily="18" charset="0"/>
              </a:rPr>
              <a:t>conclusion</a:t>
            </a:r>
          </a:p>
        </p:txBody>
      </p:sp>
      <p:sp>
        <p:nvSpPr>
          <p:cNvPr id="3" name="Content Placeholder 2">
            <a:extLst>
              <a:ext uri="{FF2B5EF4-FFF2-40B4-BE49-F238E27FC236}">
                <a16:creationId xmlns:a16="http://schemas.microsoft.com/office/drawing/2014/main" id="{2F00DA4D-3F58-CE11-0C25-D8997459CB8E}"/>
              </a:ext>
            </a:extLst>
          </p:cNvPr>
          <p:cNvSpPr>
            <a:spLocks noGrp="1"/>
          </p:cNvSpPr>
          <p:nvPr>
            <p:ph idx="1"/>
          </p:nvPr>
        </p:nvSpPr>
        <p:spPr>
          <a:xfrm>
            <a:off x="698202" y="1293835"/>
            <a:ext cx="11307097" cy="5309420"/>
          </a:xfrm>
        </p:spPr>
        <p:txBody>
          <a:bodyPr>
            <a:normAutofit/>
          </a:bodyPr>
          <a:lstStyle/>
          <a:p>
            <a:r>
              <a:rPr lang="en-IN" sz="2800" dirty="0">
                <a:latin typeface="Times New Roman" panose="02020603050405020304" pitchFamily="18" charset="0"/>
                <a:cs typeface="Times New Roman" panose="02020603050405020304" pitchFamily="18" charset="0"/>
              </a:rPr>
              <a:t>Values exist in a hierarchy. (</a:t>
            </a:r>
            <a:r>
              <a:rPr lang="as-IN" sz="2800" dirty="0">
                <a:latin typeface="Times New Roman" panose="02020603050405020304" pitchFamily="18" charset="0"/>
                <a:cs typeface="Times New Roman" panose="02020603050405020304" pitchFamily="18" charset="0"/>
              </a:rPr>
              <a:t>মূল্যবোধে একোটা অনুক্ৰম মানি চলে</a:t>
            </a:r>
            <a:r>
              <a:rPr lang="en-IN" sz="2800" dirty="0">
                <a:latin typeface="Times New Roman" panose="02020603050405020304" pitchFamily="18" charset="0"/>
                <a:cs typeface="Times New Roman" panose="02020603050405020304" pitchFamily="18" charset="0"/>
              </a:rPr>
              <a:t>)</a:t>
            </a:r>
          </a:p>
          <a:p>
            <a:r>
              <a:rPr lang="en-IN" sz="2800" dirty="0">
                <a:latin typeface="Times New Roman" panose="02020603050405020304" pitchFamily="18" charset="0"/>
                <a:cs typeface="Times New Roman" panose="02020603050405020304" pitchFamily="18" charset="0"/>
              </a:rPr>
              <a:t>Values are shaped by multiple factors.(</a:t>
            </a:r>
            <a:r>
              <a:rPr lang="as-IN" sz="2800" dirty="0">
                <a:latin typeface="Times New Roman" panose="02020603050405020304" pitchFamily="18" charset="0"/>
                <a:cs typeface="Times New Roman" panose="02020603050405020304" pitchFamily="18" charset="0"/>
              </a:rPr>
              <a:t>মূল্যবোধ বিভিন্ন কাৰকৰ দ্বাৰা গঠিত</a:t>
            </a:r>
            <a:r>
              <a:rPr lang="en-IN" sz="2800" dirty="0">
                <a:latin typeface="Times New Roman" panose="02020603050405020304" pitchFamily="18" charset="0"/>
                <a:cs typeface="Times New Roman" panose="02020603050405020304" pitchFamily="18" charset="0"/>
              </a:rPr>
              <a:t>)</a:t>
            </a:r>
          </a:p>
          <a:p>
            <a:r>
              <a:rPr lang="en-IN" sz="2800" dirty="0">
                <a:latin typeface="Times New Roman" panose="02020603050405020304" pitchFamily="18" charset="0"/>
                <a:cs typeface="Times New Roman" panose="02020603050405020304" pitchFamily="18" charset="0"/>
              </a:rPr>
              <a:t>Value system have broad impacts.(</a:t>
            </a:r>
            <a:r>
              <a:rPr lang="as-IN" sz="2800" dirty="0">
                <a:latin typeface="Times New Roman" panose="02020603050405020304" pitchFamily="18" charset="0"/>
                <a:cs typeface="Times New Roman" panose="02020603050405020304" pitchFamily="18" charset="0"/>
              </a:rPr>
              <a:t>মূল্যবোধৰ প্ৰভাৱ সুদূৰপ্ৰসাৰী</a:t>
            </a:r>
            <a:r>
              <a:rPr lang="en-IN" sz="2800" dirty="0">
                <a:latin typeface="Times New Roman" panose="02020603050405020304" pitchFamily="18" charset="0"/>
                <a:cs typeface="Times New Roman" panose="02020603050405020304" pitchFamily="18" charset="0"/>
              </a:rPr>
              <a:t>)</a:t>
            </a:r>
          </a:p>
          <a:p>
            <a:r>
              <a:rPr lang="en-IN" sz="2800" dirty="0">
                <a:latin typeface="Times New Roman" panose="02020603050405020304" pitchFamily="18" charset="0"/>
                <a:cs typeface="Times New Roman" panose="02020603050405020304" pitchFamily="18" charset="0"/>
              </a:rPr>
              <a:t>Values are not purely rational.(</a:t>
            </a:r>
            <a:r>
              <a:rPr lang="as-IN" sz="2800" dirty="0">
                <a:latin typeface="Times New Roman" panose="02020603050405020304" pitchFamily="18" charset="0"/>
                <a:cs typeface="Times New Roman" panose="02020603050405020304" pitchFamily="18" charset="0"/>
              </a:rPr>
              <a:t>মূল্যবোধসমূহ সম্পূৰ্ণৰূপে যুক্তিযুক্ত নহয়</a:t>
            </a:r>
            <a:r>
              <a:rPr lang="en-IN" sz="2800" dirty="0">
                <a:latin typeface="Times New Roman" panose="02020603050405020304" pitchFamily="18" charset="0"/>
                <a:cs typeface="Times New Roman" panose="02020603050405020304" pitchFamily="18" charset="0"/>
              </a:rPr>
              <a:t>)</a:t>
            </a:r>
          </a:p>
          <a:p>
            <a:r>
              <a:rPr lang="en-IN" sz="2800" dirty="0">
                <a:latin typeface="Times New Roman" panose="02020603050405020304" pitchFamily="18" charset="0"/>
                <a:cs typeface="Times New Roman" panose="02020603050405020304" pitchFamily="18" charset="0"/>
              </a:rPr>
              <a:t>Conflicts between values are unpreventable.(</a:t>
            </a:r>
            <a:r>
              <a:rPr lang="as-IN" sz="2800" dirty="0">
                <a:latin typeface="Times New Roman" panose="02020603050405020304" pitchFamily="18" charset="0"/>
                <a:cs typeface="Times New Roman" panose="02020603050405020304" pitchFamily="18" charset="0"/>
              </a:rPr>
              <a:t>মূল্যবোধত সংঘাত অনিবাৰ্য</a:t>
            </a:r>
            <a:r>
              <a:rPr lang="en-IN" sz="2800" dirty="0">
                <a:latin typeface="Times New Roman" panose="02020603050405020304" pitchFamily="18" charset="0"/>
                <a:cs typeface="Times New Roman" panose="02020603050405020304" pitchFamily="18" charset="0"/>
              </a:rPr>
              <a:t>)</a:t>
            </a:r>
          </a:p>
          <a:p>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4107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28F63-FB71-DDE4-A781-79F5B37A31CC}"/>
              </a:ext>
            </a:extLst>
          </p:cNvPr>
          <p:cNvSpPr>
            <a:spLocks noGrp="1"/>
          </p:cNvSpPr>
          <p:nvPr>
            <p:ph type="title"/>
          </p:nvPr>
        </p:nvSpPr>
        <p:spPr>
          <a:xfrm>
            <a:off x="776143" y="-68826"/>
            <a:ext cx="10353761" cy="1326321"/>
          </a:xfrm>
        </p:spPr>
        <p:txBody>
          <a:bodyPr>
            <a:normAutofit/>
          </a:bodyPr>
          <a:lstStyle/>
          <a:p>
            <a:br>
              <a:rPr lang="en-IN" sz="4000" dirty="0">
                <a:latin typeface="Times New Roman" panose="02020603050405020304" pitchFamily="18" charset="0"/>
                <a:cs typeface="Times New Roman" panose="02020603050405020304" pitchFamily="18" charset="0"/>
              </a:rPr>
            </a:br>
            <a:r>
              <a:rPr lang="en-IN" sz="4000" dirty="0">
                <a:latin typeface="Times New Roman" panose="02020603050405020304" pitchFamily="18" charset="0"/>
                <a:cs typeface="Times New Roman" panose="02020603050405020304" pitchFamily="18" charset="0"/>
              </a:rPr>
              <a:t>TYPES OF VALUES</a:t>
            </a:r>
          </a:p>
        </p:txBody>
      </p:sp>
      <p:sp>
        <p:nvSpPr>
          <p:cNvPr id="3" name="Content Placeholder 2">
            <a:extLst>
              <a:ext uri="{FF2B5EF4-FFF2-40B4-BE49-F238E27FC236}">
                <a16:creationId xmlns:a16="http://schemas.microsoft.com/office/drawing/2014/main" id="{0190DBBF-DA8A-819C-6C56-7F36ED842852}"/>
              </a:ext>
            </a:extLst>
          </p:cNvPr>
          <p:cNvSpPr>
            <a:spLocks noGrp="1"/>
          </p:cNvSpPr>
          <p:nvPr>
            <p:ph idx="1"/>
          </p:nvPr>
        </p:nvSpPr>
        <p:spPr>
          <a:xfrm>
            <a:off x="29089" y="1424643"/>
            <a:ext cx="12123173" cy="4700853"/>
          </a:xfrm>
        </p:spPr>
        <p:txBody>
          <a:bodyPr>
            <a:normAutofit/>
          </a:bodyPr>
          <a:lstStyle/>
          <a:p>
            <a:pPr marL="0" indent="0">
              <a:buNone/>
            </a:pPr>
            <a:endParaRPr lang="en-IN" sz="3400" dirty="0">
              <a:latin typeface="Times New Roman" panose="02020603050405020304" pitchFamily="18" charset="0"/>
              <a:cs typeface="Times New Roman" panose="02020603050405020304" pitchFamily="18" charset="0"/>
            </a:endParaRPr>
          </a:p>
          <a:p>
            <a:pPr marL="0" indent="0">
              <a:buNone/>
            </a:pPr>
            <a:endParaRPr lang="en-IN" sz="3400" dirty="0">
              <a:latin typeface="Times New Roman" panose="02020603050405020304" pitchFamily="18" charset="0"/>
              <a:cs typeface="Times New Roman" panose="02020603050405020304" pitchFamily="18" charset="0"/>
            </a:endParaRPr>
          </a:p>
          <a:p>
            <a:pPr marL="0" indent="0">
              <a:buNone/>
            </a:pPr>
            <a:r>
              <a:rPr lang="en-IN" sz="3400" dirty="0">
                <a:latin typeface="Times New Roman" panose="02020603050405020304" pitchFamily="18" charset="0"/>
                <a:cs typeface="Times New Roman" panose="02020603050405020304" pitchFamily="18" charset="0"/>
              </a:rPr>
              <a:t>Social value	Moral value	Aesthetic value		Religious value</a:t>
            </a:r>
          </a:p>
        </p:txBody>
      </p:sp>
      <p:sp>
        <p:nvSpPr>
          <p:cNvPr id="5" name="Arrow: Down 4">
            <a:extLst>
              <a:ext uri="{FF2B5EF4-FFF2-40B4-BE49-F238E27FC236}">
                <a16:creationId xmlns:a16="http://schemas.microsoft.com/office/drawing/2014/main" id="{DF061EA2-AFF0-9B3F-B101-96775339B2A6}"/>
              </a:ext>
            </a:extLst>
          </p:cNvPr>
          <p:cNvSpPr/>
          <p:nvPr/>
        </p:nvSpPr>
        <p:spPr>
          <a:xfrm>
            <a:off x="5510573" y="1424644"/>
            <a:ext cx="580103" cy="787614"/>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7" name="Straight Connector 6">
            <a:extLst>
              <a:ext uri="{FF2B5EF4-FFF2-40B4-BE49-F238E27FC236}">
                <a16:creationId xmlns:a16="http://schemas.microsoft.com/office/drawing/2014/main" id="{4B9666A2-FF2F-0FE2-83BB-D871167D7B66}"/>
              </a:ext>
            </a:extLst>
          </p:cNvPr>
          <p:cNvCxnSpPr>
            <a:cxnSpLocks/>
          </p:cNvCxnSpPr>
          <p:nvPr/>
        </p:nvCxnSpPr>
        <p:spPr>
          <a:xfrm>
            <a:off x="1248697" y="2212258"/>
            <a:ext cx="950779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0DAA222-B791-8689-E966-3D27B17E5992}"/>
              </a:ext>
            </a:extLst>
          </p:cNvPr>
          <p:cNvCxnSpPr>
            <a:cxnSpLocks/>
          </p:cNvCxnSpPr>
          <p:nvPr/>
        </p:nvCxnSpPr>
        <p:spPr>
          <a:xfrm>
            <a:off x="4729316" y="2212258"/>
            <a:ext cx="0" cy="875071"/>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409A9330-96EF-6B4C-5895-8625B8ECED44}"/>
              </a:ext>
            </a:extLst>
          </p:cNvPr>
          <p:cNvCxnSpPr/>
          <p:nvPr/>
        </p:nvCxnSpPr>
        <p:spPr>
          <a:xfrm>
            <a:off x="7511845" y="2212258"/>
            <a:ext cx="0" cy="875071"/>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2F2CB507-2A16-CA4C-BA07-B3B31FB20BE4}"/>
              </a:ext>
            </a:extLst>
          </p:cNvPr>
          <p:cNvCxnSpPr/>
          <p:nvPr/>
        </p:nvCxnSpPr>
        <p:spPr>
          <a:xfrm>
            <a:off x="10746658" y="2212258"/>
            <a:ext cx="0" cy="875071"/>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5EE1B38D-40FE-8D1F-1D86-EF3C4DD7CD08}"/>
              </a:ext>
            </a:extLst>
          </p:cNvPr>
          <p:cNvCxnSpPr/>
          <p:nvPr/>
        </p:nvCxnSpPr>
        <p:spPr>
          <a:xfrm>
            <a:off x="1238865" y="2212258"/>
            <a:ext cx="0" cy="80624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88719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FE6812-30B7-8003-66A9-0953FF93DF5C}"/>
              </a:ext>
            </a:extLst>
          </p:cNvPr>
          <p:cNvSpPr>
            <a:spLocks noGrp="1"/>
          </p:cNvSpPr>
          <p:nvPr>
            <p:ph type="ctrTitle"/>
          </p:nvPr>
        </p:nvSpPr>
        <p:spPr>
          <a:xfrm>
            <a:off x="0" y="-353962"/>
            <a:ext cx="12192000" cy="1455174"/>
          </a:xfrm>
        </p:spPr>
        <p:txBody>
          <a:bodyPr>
            <a:normAutofit/>
          </a:bodyPr>
          <a:lstStyle/>
          <a:p>
            <a:r>
              <a:rPr lang="en-IN" sz="5000" dirty="0">
                <a:latin typeface="Times New Roman" panose="02020603050405020304" pitchFamily="18" charset="0"/>
                <a:cs typeface="Times New Roman" panose="02020603050405020304" pitchFamily="18" charset="0"/>
              </a:rPr>
              <a:t>SOCIAL VALUE(</a:t>
            </a:r>
            <a:r>
              <a:rPr lang="as-IN" sz="5000" dirty="0">
                <a:latin typeface="Times New Roman" panose="02020603050405020304" pitchFamily="18" charset="0"/>
                <a:cs typeface="Times New Roman" panose="02020603050405020304" pitchFamily="18" charset="0"/>
              </a:rPr>
              <a:t>সামাজিক মূল্যবোধ</a:t>
            </a:r>
            <a:r>
              <a:rPr lang="en-IN" sz="5000" dirty="0">
                <a:latin typeface="Times New Roman" panose="02020603050405020304" pitchFamily="18" charset="0"/>
                <a:cs typeface="Times New Roman" panose="02020603050405020304" pitchFamily="18" charset="0"/>
              </a:rPr>
              <a:t>)</a:t>
            </a:r>
          </a:p>
        </p:txBody>
      </p:sp>
      <p:sp>
        <p:nvSpPr>
          <p:cNvPr id="3" name="Subtitle 2">
            <a:extLst>
              <a:ext uri="{FF2B5EF4-FFF2-40B4-BE49-F238E27FC236}">
                <a16:creationId xmlns:a16="http://schemas.microsoft.com/office/drawing/2014/main" id="{D05D3C58-D60C-D445-266B-5F3934E50AA4}"/>
              </a:ext>
            </a:extLst>
          </p:cNvPr>
          <p:cNvSpPr>
            <a:spLocks noGrp="1"/>
          </p:cNvSpPr>
          <p:nvPr>
            <p:ph type="subTitle" idx="1"/>
          </p:nvPr>
        </p:nvSpPr>
        <p:spPr>
          <a:xfrm>
            <a:off x="570269" y="1514166"/>
            <a:ext cx="11090787" cy="5132439"/>
          </a:xfrm>
        </p:spPr>
        <p:txBody>
          <a:bodyPr>
            <a:normAutofit fontScale="92500" lnSpcReduction="10000"/>
          </a:bodyPr>
          <a:lstStyle/>
          <a:p>
            <a:pPr algn="just"/>
            <a:r>
              <a:rPr lang="en-IN" sz="3500" dirty="0">
                <a:latin typeface="Times New Roman" panose="02020603050405020304" pitchFamily="18" charset="0"/>
                <a:cs typeface="Times New Roman" panose="02020603050405020304" pitchFamily="18" charset="0"/>
              </a:rPr>
              <a:t>	Social values are a set of values defined by social change, institutions, cultures and cultural beliefs. These values are the  guidelines that provide guidance to individuals to behave responsibly within the social system. In short, social value is about respecting people, listening to them and using the insights to optimize value for both people and the planet; social value is about being more accountable to those people whose lives are affected and social value is about making better decisions on how we allocate our resource.</a:t>
            </a:r>
          </a:p>
        </p:txBody>
      </p:sp>
    </p:spTree>
    <p:extLst>
      <p:ext uri="{BB962C8B-B14F-4D97-AF65-F5344CB8AC3E}">
        <p14:creationId xmlns:p14="http://schemas.microsoft.com/office/powerpoint/2010/main" val="2968360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4B17F-0BEB-3511-57F1-C11469F66878}"/>
              </a:ext>
            </a:extLst>
          </p:cNvPr>
          <p:cNvSpPr>
            <a:spLocks noGrp="1"/>
          </p:cNvSpPr>
          <p:nvPr>
            <p:ph type="ctrTitle"/>
          </p:nvPr>
        </p:nvSpPr>
        <p:spPr>
          <a:xfrm>
            <a:off x="1280636" y="-334297"/>
            <a:ext cx="10203441" cy="1258529"/>
          </a:xfrm>
        </p:spPr>
        <p:txBody>
          <a:bodyPr>
            <a:normAutofit/>
          </a:bodyPr>
          <a:lstStyle/>
          <a:p>
            <a:r>
              <a:rPr lang="en-IN" sz="4000" dirty="0">
                <a:latin typeface="Times New Roman" panose="02020603050405020304" pitchFamily="18" charset="0"/>
                <a:cs typeface="Times New Roman" panose="02020603050405020304" pitchFamily="18" charset="0"/>
              </a:rPr>
              <a:t>CHARACTERISTICS OF SOCIAL VALUE</a:t>
            </a:r>
          </a:p>
        </p:txBody>
      </p:sp>
      <p:sp>
        <p:nvSpPr>
          <p:cNvPr id="3" name="Subtitle 2">
            <a:extLst>
              <a:ext uri="{FF2B5EF4-FFF2-40B4-BE49-F238E27FC236}">
                <a16:creationId xmlns:a16="http://schemas.microsoft.com/office/drawing/2014/main" id="{24A70D74-B1CF-93BF-63C2-551250BE81DD}"/>
              </a:ext>
            </a:extLst>
          </p:cNvPr>
          <p:cNvSpPr>
            <a:spLocks noGrp="1"/>
          </p:cNvSpPr>
          <p:nvPr>
            <p:ph type="subTitle" idx="1"/>
          </p:nvPr>
        </p:nvSpPr>
        <p:spPr>
          <a:xfrm>
            <a:off x="176981" y="1130709"/>
            <a:ext cx="11415251" cy="5211098"/>
          </a:xfrm>
        </p:spPr>
        <p:txBody>
          <a:bodyPr>
            <a:normAutofit/>
          </a:bodyPr>
          <a:lstStyle/>
          <a:p>
            <a:pPr marL="342900" indent="-342900" algn="just">
              <a:buFont typeface="Arial" panose="020B0604020202020204" pitchFamily="34" charset="0"/>
              <a:buChar char="•"/>
            </a:pPr>
            <a:r>
              <a:rPr lang="en-IN" sz="3000" dirty="0">
                <a:latin typeface="Times New Roman" panose="02020603050405020304" pitchFamily="18" charset="0"/>
                <a:cs typeface="Times New Roman" panose="02020603050405020304" pitchFamily="18" charset="0"/>
              </a:rPr>
              <a:t>Provides guidelines for conduct (</a:t>
            </a:r>
            <a:r>
              <a:rPr lang="as-IN" sz="3000" dirty="0">
                <a:latin typeface="Times New Roman" panose="02020603050405020304" pitchFamily="18" charset="0"/>
                <a:cs typeface="Times New Roman" panose="02020603050405020304" pitchFamily="18" charset="0"/>
              </a:rPr>
              <a:t>আচৰণৰ নিৰ্দেশনা প্ৰদান কৰে</a:t>
            </a:r>
            <a:r>
              <a:rPr lang="en-IN" sz="3000" dirty="0">
                <a:latin typeface="Times New Roman" panose="02020603050405020304" pitchFamily="18" charset="0"/>
                <a:cs typeface="Times New Roman" panose="02020603050405020304" pitchFamily="18" charset="0"/>
              </a:rPr>
              <a:t>)</a:t>
            </a:r>
          </a:p>
          <a:p>
            <a:pPr marL="342900" indent="-342900" algn="just">
              <a:buFont typeface="Arial" panose="020B0604020202020204" pitchFamily="34" charset="0"/>
              <a:buChar char="•"/>
            </a:pPr>
            <a:r>
              <a:rPr lang="en-IN" sz="3000" dirty="0">
                <a:latin typeface="Times New Roman" panose="02020603050405020304" pitchFamily="18" charset="0"/>
                <a:cs typeface="Times New Roman" panose="02020603050405020304" pitchFamily="18" charset="0"/>
              </a:rPr>
              <a:t>Promotes social interaction and order (</a:t>
            </a:r>
            <a:r>
              <a:rPr lang="as-IN" sz="3000" dirty="0">
                <a:latin typeface="Times New Roman" panose="02020603050405020304" pitchFamily="18" charset="0"/>
                <a:cs typeface="Times New Roman" panose="02020603050405020304" pitchFamily="18" charset="0"/>
              </a:rPr>
              <a:t>সামাজিকীকৰণত সহায় কৰে</a:t>
            </a:r>
            <a:r>
              <a:rPr lang="en-IN" sz="3000" dirty="0">
                <a:latin typeface="Times New Roman" panose="02020603050405020304" pitchFamily="18" charset="0"/>
                <a:cs typeface="Times New Roman" panose="02020603050405020304" pitchFamily="18" charset="0"/>
              </a:rPr>
              <a:t>)</a:t>
            </a:r>
          </a:p>
          <a:p>
            <a:pPr marL="342900" indent="-342900" algn="just">
              <a:buFont typeface="Arial" panose="020B0604020202020204" pitchFamily="34" charset="0"/>
              <a:buChar char="•"/>
            </a:pPr>
            <a:r>
              <a:rPr lang="en-IN" sz="3000" dirty="0">
                <a:latin typeface="Times New Roman" panose="02020603050405020304" pitchFamily="18" charset="0"/>
                <a:cs typeface="Times New Roman" panose="02020603050405020304" pitchFamily="18" charset="0"/>
              </a:rPr>
              <a:t>Socially learned (</a:t>
            </a:r>
            <a:r>
              <a:rPr lang="as-IN" sz="3000" dirty="0">
                <a:latin typeface="Times New Roman" panose="02020603050405020304" pitchFamily="18" charset="0"/>
                <a:cs typeface="Times New Roman" panose="02020603050405020304" pitchFamily="18" charset="0"/>
              </a:rPr>
              <a:t>সামাজিক শিক্ষা</a:t>
            </a:r>
            <a:r>
              <a:rPr lang="en-IN" sz="3000" dirty="0">
                <a:latin typeface="Times New Roman" panose="02020603050405020304" pitchFamily="18" charset="0"/>
                <a:cs typeface="Times New Roman" panose="02020603050405020304" pitchFamily="18" charset="0"/>
              </a:rPr>
              <a:t>)</a:t>
            </a:r>
          </a:p>
          <a:p>
            <a:pPr marL="342900" indent="-342900" algn="just">
              <a:buFont typeface="Arial" panose="020B0604020202020204" pitchFamily="34" charset="0"/>
              <a:buChar char="•"/>
            </a:pPr>
            <a:r>
              <a:rPr lang="en-IN" sz="3000" dirty="0">
                <a:latin typeface="Times New Roman" panose="02020603050405020304" pitchFamily="18" charset="0"/>
                <a:cs typeface="Times New Roman" panose="02020603050405020304" pitchFamily="18" charset="0"/>
              </a:rPr>
              <a:t>Abstract ideals (</a:t>
            </a:r>
            <a:r>
              <a:rPr lang="as-IN" sz="3000" dirty="0">
                <a:latin typeface="Times New Roman" panose="02020603050405020304" pitchFamily="18" charset="0"/>
                <a:cs typeface="Times New Roman" panose="02020603050405020304" pitchFamily="18" charset="0"/>
              </a:rPr>
              <a:t>বিমূৰ্ত আদৰ্শ</a:t>
            </a:r>
            <a:r>
              <a:rPr lang="en-IN" sz="3000" dirty="0">
                <a:latin typeface="Times New Roman" panose="02020603050405020304" pitchFamily="18" charset="0"/>
                <a:cs typeface="Times New Roman" panose="02020603050405020304" pitchFamily="18" charset="0"/>
              </a:rPr>
              <a:t>)</a:t>
            </a:r>
          </a:p>
          <a:p>
            <a:pPr marL="342900" indent="-342900" algn="just">
              <a:buFont typeface="Arial" panose="020B0604020202020204" pitchFamily="34" charset="0"/>
              <a:buChar char="•"/>
            </a:pPr>
            <a:r>
              <a:rPr lang="en-IN" sz="3000" dirty="0">
                <a:latin typeface="Times New Roman" panose="02020603050405020304" pitchFamily="18" charset="0"/>
                <a:cs typeface="Times New Roman" panose="02020603050405020304" pitchFamily="18" charset="0"/>
              </a:rPr>
              <a:t>Criteria for judgement (</a:t>
            </a:r>
            <a:r>
              <a:rPr lang="as-IN" sz="3000" dirty="0">
                <a:latin typeface="Times New Roman" panose="02020603050405020304" pitchFamily="18" charset="0"/>
                <a:cs typeface="Times New Roman" panose="02020603050405020304" pitchFamily="18" charset="0"/>
              </a:rPr>
              <a:t>বিচাৰৰ মাপকাঠী</a:t>
            </a:r>
            <a:r>
              <a:rPr lang="en-IN" sz="3000" dirty="0">
                <a:latin typeface="Times New Roman" panose="02020603050405020304" pitchFamily="18" charset="0"/>
                <a:cs typeface="Times New Roman" panose="02020603050405020304" pitchFamily="18" charset="0"/>
              </a:rPr>
              <a:t> )</a:t>
            </a:r>
          </a:p>
          <a:p>
            <a:pPr marL="342900" indent="-342900" algn="just">
              <a:buFont typeface="Arial" panose="020B0604020202020204" pitchFamily="34" charset="0"/>
              <a:buChar char="•"/>
            </a:pPr>
            <a:r>
              <a:rPr lang="en-IN" sz="3000" dirty="0">
                <a:latin typeface="Times New Roman" panose="02020603050405020304" pitchFamily="18" charset="0"/>
                <a:cs typeface="Times New Roman" panose="02020603050405020304" pitchFamily="18" charset="0"/>
              </a:rPr>
              <a:t>Impacts on well-being (</a:t>
            </a:r>
            <a:r>
              <a:rPr lang="as-IN" sz="3000" dirty="0">
                <a:latin typeface="Times New Roman" panose="02020603050405020304" pitchFamily="18" charset="0"/>
                <a:cs typeface="Times New Roman" panose="02020603050405020304" pitchFamily="18" charset="0"/>
              </a:rPr>
              <a:t>সামগ্ৰিক কল্যাণত প্ৰভাৱ</a:t>
            </a:r>
            <a:r>
              <a:rPr lang="en-IN" sz="3000" dirty="0">
                <a:latin typeface="Times New Roman" panose="02020603050405020304" pitchFamily="18" charset="0"/>
                <a:cs typeface="Times New Roman" panose="02020603050405020304" pitchFamily="18" charset="0"/>
              </a:rPr>
              <a:t> )</a:t>
            </a:r>
          </a:p>
          <a:p>
            <a:pPr marL="342900" indent="-342900" algn="just">
              <a:buFont typeface="Arial" panose="020B0604020202020204" pitchFamily="34" charset="0"/>
              <a:buChar char="•"/>
            </a:pPr>
            <a:r>
              <a:rPr lang="en-IN" sz="3000" dirty="0">
                <a:latin typeface="Times New Roman" panose="02020603050405020304" pitchFamily="18" charset="0"/>
                <a:cs typeface="Times New Roman" panose="02020603050405020304" pitchFamily="18" charset="0"/>
              </a:rPr>
              <a:t>Dynamic and culturally specific (</a:t>
            </a:r>
            <a:r>
              <a:rPr lang="as-IN" sz="3000" dirty="0">
                <a:latin typeface="Times New Roman" panose="02020603050405020304" pitchFamily="18" charset="0"/>
                <a:cs typeface="Times New Roman" panose="02020603050405020304" pitchFamily="18" charset="0"/>
              </a:rPr>
              <a:t>বৈচিত্ৰপূৰ্ণ</a:t>
            </a:r>
            <a:r>
              <a:rPr lang="en-IN" sz="3000" dirty="0">
                <a:latin typeface="Times New Roman" panose="02020603050405020304" pitchFamily="18" charset="0"/>
                <a:cs typeface="Times New Roman" panose="02020603050405020304" pitchFamily="18" charset="0"/>
              </a:rPr>
              <a:t> </a:t>
            </a:r>
            <a:r>
              <a:rPr lang="as-IN" sz="3000" dirty="0">
                <a:latin typeface="Times New Roman" panose="02020603050405020304" pitchFamily="18" charset="0"/>
                <a:cs typeface="Times New Roman" panose="02020603050405020304" pitchFamily="18" charset="0"/>
              </a:rPr>
              <a:t>আৰু</a:t>
            </a:r>
            <a:r>
              <a:rPr lang="en-IN" sz="3000" dirty="0">
                <a:latin typeface="Times New Roman" panose="02020603050405020304" pitchFamily="18" charset="0"/>
                <a:cs typeface="Times New Roman" panose="02020603050405020304" pitchFamily="18" charset="0"/>
              </a:rPr>
              <a:t> </a:t>
            </a:r>
            <a:r>
              <a:rPr lang="as-IN" sz="3000" dirty="0">
                <a:latin typeface="Times New Roman" panose="02020603050405020304" pitchFamily="18" charset="0"/>
                <a:cs typeface="Times New Roman" panose="02020603050405020304" pitchFamily="18" charset="0"/>
              </a:rPr>
              <a:t>সাংস্কৃতিকভাৱে বিশেষত্বপূৰ্ণ</a:t>
            </a:r>
            <a:r>
              <a:rPr lang="en-IN" sz="3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621437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BC40D-DE69-3431-598C-0A16AD8D2574}"/>
              </a:ext>
            </a:extLst>
          </p:cNvPr>
          <p:cNvSpPr>
            <a:spLocks noGrp="1"/>
          </p:cNvSpPr>
          <p:nvPr>
            <p:ph type="ctrTitle"/>
          </p:nvPr>
        </p:nvSpPr>
        <p:spPr>
          <a:xfrm>
            <a:off x="555969" y="-309717"/>
            <a:ext cx="11316929" cy="1356853"/>
          </a:xfrm>
        </p:spPr>
        <p:txBody>
          <a:bodyPr>
            <a:normAutofit/>
          </a:bodyPr>
          <a:lstStyle/>
          <a:p>
            <a:r>
              <a:rPr lang="en-IN" sz="5000" dirty="0">
                <a:latin typeface="Times New Roman" panose="02020603050405020304" pitchFamily="18" charset="0"/>
                <a:cs typeface="Times New Roman" panose="02020603050405020304" pitchFamily="18" charset="0"/>
              </a:rPr>
              <a:t>Moral value(</a:t>
            </a:r>
            <a:r>
              <a:rPr lang="as-IN" sz="5000" dirty="0">
                <a:latin typeface="Times New Roman" panose="02020603050405020304" pitchFamily="18" charset="0"/>
                <a:cs typeface="Times New Roman" panose="02020603050405020304" pitchFamily="18" charset="0"/>
              </a:rPr>
              <a:t>নৈতিক মূল্যবোধ</a:t>
            </a:r>
            <a:r>
              <a:rPr lang="en-IN" sz="5000" dirty="0">
                <a:latin typeface="Times New Roman" panose="02020603050405020304" pitchFamily="18" charset="0"/>
                <a:cs typeface="Times New Roman" panose="02020603050405020304" pitchFamily="18" charset="0"/>
              </a:rPr>
              <a:t>)</a:t>
            </a:r>
          </a:p>
        </p:txBody>
      </p:sp>
      <p:sp>
        <p:nvSpPr>
          <p:cNvPr id="3" name="Subtitle 2">
            <a:extLst>
              <a:ext uri="{FF2B5EF4-FFF2-40B4-BE49-F238E27FC236}">
                <a16:creationId xmlns:a16="http://schemas.microsoft.com/office/drawing/2014/main" id="{9494E765-2FA2-331E-0313-064CADAA9D9A}"/>
              </a:ext>
            </a:extLst>
          </p:cNvPr>
          <p:cNvSpPr>
            <a:spLocks noGrp="1"/>
          </p:cNvSpPr>
          <p:nvPr>
            <p:ph type="subTitle" idx="1"/>
          </p:nvPr>
        </p:nvSpPr>
        <p:spPr>
          <a:xfrm>
            <a:off x="884903" y="1268361"/>
            <a:ext cx="10186219" cy="5034116"/>
          </a:xfrm>
        </p:spPr>
        <p:txBody>
          <a:bodyPr>
            <a:normAutofit fontScale="85000" lnSpcReduction="10000"/>
          </a:bodyPr>
          <a:lstStyle/>
          <a:p>
            <a:pPr algn="just"/>
            <a:r>
              <a:rPr lang="en-US" sz="3400" dirty="0">
                <a:effectLst/>
                <a:latin typeface="Times New Roman" panose="02020603050405020304" pitchFamily="18" charset="0"/>
                <a:cs typeface="Times New Roman" panose="02020603050405020304" pitchFamily="18" charset="0"/>
              </a:rPr>
              <a:t>	Moral values elicit a feeling of gratitude in a person towards life. Moral values are the key to build good relationships with people. They can eliminate problems like dishonesty, cheating, violence, and jealousy, etc. They can get vanished if one attains good moral values. Moral values bring a kind of mental strength that takes through many difficult times in life. Having and practicing moral value brings a kind of mental strength that leads to fearlessness which can overcome many obstacles of life. Moral values are worthy ideals or principles that one follows to distinguish the right from the wrong.</a:t>
            </a:r>
            <a:endParaRPr lang="en-IN" sz="340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571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B624A-7BB3-5A44-8C4D-773CF6D73EA9}"/>
              </a:ext>
            </a:extLst>
          </p:cNvPr>
          <p:cNvSpPr>
            <a:spLocks noGrp="1"/>
          </p:cNvSpPr>
          <p:nvPr>
            <p:ph type="ctrTitle"/>
          </p:nvPr>
        </p:nvSpPr>
        <p:spPr>
          <a:xfrm>
            <a:off x="0" y="187036"/>
            <a:ext cx="12192000" cy="855183"/>
          </a:xfrm>
        </p:spPr>
        <p:txBody>
          <a:bodyPr>
            <a:normAutofit/>
          </a:bodyPr>
          <a:lstStyle/>
          <a:p>
            <a:r>
              <a:rPr lang="en-IN" sz="4500" dirty="0">
                <a:latin typeface="Times New Roman" panose="02020603050405020304" pitchFamily="18" charset="0"/>
                <a:cs typeface="Times New Roman" panose="02020603050405020304" pitchFamily="18" charset="0"/>
              </a:rPr>
              <a:t>CHARACTERISTICS OF MORAL VALUE</a:t>
            </a:r>
          </a:p>
        </p:txBody>
      </p:sp>
      <p:sp>
        <p:nvSpPr>
          <p:cNvPr id="3" name="Subtitle 2">
            <a:extLst>
              <a:ext uri="{FF2B5EF4-FFF2-40B4-BE49-F238E27FC236}">
                <a16:creationId xmlns:a16="http://schemas.microsoft.com/office/drawing/2014/main" id="{1DB9A5CD-0401-3824-34F8-52149A7E0A64}"/>
              </a:ext>
            </a:extLst>
          </p:cNvPr>
          <p:cNvSpPr>
            <a:spLocks noGrp="1"/>
          </p:cNvSpPr>
          <p:nvPr>
            <p:ph type="subTitle" idx="1"/>
          </p:nvPr>
        </p:nvSpPr>
        <p:spPr>
          <a:xfrm>
            <a:off x="367146" y="1317521"/>
            <a:ext cx="11824854" cy="5122607"/>
          </a:xfrm>
        </p:spPr>
        <p:txBody>
          <a:bodyPr>
            <a:normAutofit/>
          </a:bodyPr>
          <a:lstStyle/>
          <a:p>
            <a:pPr marL="342900" indent="-342900" algn="l">
              <a:buFont typeface="Arial" panose="020B0604020202020204" pitchFamily="34" charset="0"/>
              <a:buChar char="•"/>
            </a:pPr>
            <a:r>
              <a:rPr lang="en-IN" sz="3500" dirty="0">
                <a:latin typeface="Times New Roman" panose="02020603050405020304" pitchFamily="18" charset="0"/>
                <a:cs typeface="Times New Roman" panose="02020603050405020304" pitchFamily="18" charset="0"/>
              </a:rPr>
              <a:t>Guiding Principles (</a:t>
            </a:r>
            <a:r>
              <a:rPr lang="as-IN" sz="3500" dirty="0">
                <a:latin typeface="Times New Roman" panose="02020603050405020304" pitchFamily="18" charset="0"/>
                <a:cs typeface="Times New Roman" panose="02020603050405020304" pitchFamily="18" charset="0"/>
              </a:rPr>
              <a:t>দিশ-নিৰ্দেশক নীতি</a:t>
            </a:r>
            <a:r>
              <a:rPr lang="en-IN" sz="3500" dirty="0">
                <a:latin typeface="Times New Roman" panose="02020603050405020304" pitchFamily="18" charset="0"/>
                <a:cs typeface="Times New Roman" panose="02020603050405020304" pitchFamily="18" charset="0"/>
              </a:rPr>
              <a:t>)</a:t>
            </a:r>
          </a:p>
          <a:p>
            <a:pPr marL="342900" indent="-342900" algn="l">
              <a:buFont typeface="Arial" panose="020B0604020202020204" pitchFamily="34" charset="0"/>
              <a:buChar char="•"/>
            </a:pPr>
            <a:r>
              <a:rPr lang="en-IN" sz="3500" dirty="0">
                <a:latin typeface="Times New Roman" panose="02020603050405020304" pitchFamily="18" charset="0"/>
                <a:cs typeface="Times New Roman" panose="02020603050405020304" pitchFamily="18" charset="0"/>
              </a:rPr>
              <a:t>Reason-Based (</a:t>
            </a:r>
            <a:r>
              <a:rPr lang="as-IN" sz="3500" dirty="0">
                <a:latin typeface="Times New Roman" panose="02020603050405020304" pitchFamily="18" charset="0"/>
                <a:cs typeface="Times New Roman" panose="02020603050405020304" pitchFamily="18" charset="0"/>
              </a:rPr>
              <a:t>যুক্তি-ভিত্তিক</a:t>
            </a:r>
            <a:r>
              <a:rPr lang="en-IN" sz="3500" dirty="0">
                <a:latin typeface="Times New Roman" panose="02020603050405020304" pitchFamily="18" charset="0"/>
                <a:cs typeface="Times New Roman" panose="02020603050405020304" pitchFamily="18" charset="0"/>
              </a:rPr>
              <a:t>)</a:t>
            </a:r>
          </a:p>
          <a:p>
            <a:pPr marL="342900" indent="-342900" algn="l">
              <a:buFont typeface="Arial" panose="020B0604020202020204" pitchFamily="34" charset="0"/>
              <a:buChar char="•"/>
            </a:pPr>
            <a:r>
              <a:rPr lang="en-IN" sz="3500" dirty="0">
                <a:latin typeface="Times New Roman" panose="02020603050405020304" pitchFamily="18" charset="0"/>
                <a:cs typeface="Times New Roman" panose="02020603050405020304" pitchFamily="18" charset="0"/>
              </a:rPr>
              <a:t>Focus on Universal Good (</a:t>
            </a:r>
            <a:r>
              <a:rPr lang="as-IN" sz="3500" dirty="0">
                <a:latin typeface="Times New Roman" panose="02020603050405020304" pitchFamily="18" charset="0"/>
                <a:cs typeface="Times New Roman" panose="02020603050405020304" pitchFamily="18" charset="0"/>
              </a:rPr>
              <a:t>সাৰ্বজনীন মঙ্গল/কল্যাণৰ ওপৰত গুৰুত্ব</a:t>
            </a:r>
            <a:r>
              <a:rPr lang="en-IN" sz="3500" dirty="0">
                <a:latin typeface="Times New Roman" panose="02020603050405020304" pitchFamily="18" charset="0"/>
                <a:cs typeface="Times New Roman" panose="02020603050405020304" pitchFamily="18" charset="0"/>
              </a:rPr>
              <a:t>)</a:t>
            </a:r>
          </a:p>
          <a:p>
            <a:pPr marL="342900" indent="-342900" algn="l">
              <a:buFont typeface="Arial" panose="020B0604020202020204" pitchFamily="34" charset="0"/>
              <a:buChar char="•"/>
            </a:pPr>
            <a:r>
              <a:rPr lang="en-IN" sz="3500" dirty="0">
                <a:latin typeface="Times New Roman" panose="02020603050405020304" pitchFamily="18" charset="0"/>
                <a:cs typeface="Times New Roman" panose="02020603050405020304" pitchFamily="18" charset="0"/>
              </a:rPr>
              <a:t>Impartiality Emotional Connection (</a:t>
            </a:r>
            <a:r>
              <a:rPr lang="as-IN" sz="3500" dirty="0">
                <a:latin typeface="Times New Roman" panose="02020603050405020304" pitchFamily="18" charset="0"/>
                <a:cs typeface="Times New Roman" panose="02020603050405020304" pitchFamily="18" charset="0"/>
              </a:rPr>
              <a:t>নিৰপেক্ষ আৱেগিক সংযোগ</a:t>
            </a:r>
            <a:r>
              <a:rPr lang="en-IN" sz="3500" dirty="0">
                <a:latin typeface="Times New Roman" panose="02020603050405020304" pitchFamily="18" charset="0"/>
                <a:cs typeface="Times New Roman" panose="02020603050405020304" pitchFamily="18" charset="0"/>
              </a:rPr>
              <a:t>)</a:t>
            </a:r>
          </a:p>
          <a:p>
            <a:pPr marL="342900" indent="-342900" algn="l">
              <a:buFont typeface="Arial" panose="020B0604020202020204" pitchFamily="34" charset="0"/>
              <a:buChar char="•"/>
            </a:pPr>
            <a:r>
              <a:rPr lang="en-IN" sz="3500" dirty="0">
                <a:latin typeface="Times New Roman" panose="02020603050405020304" pitchFamily="18" charset="0"/>
                <a:cs typeface="Times New Roman" panose="02020603050405020304" pitchFamily="18" charset="0"/>
              </a:rPr>
              <a:t>Cultural and Social Influence(</a:t>
            </a:r>
            <a:r>
              <a:rPr lang="as-IN" sz="3500" dirty="0">
                <a:latin typeface="Times New Roman" panose="02020603050405020304" pitchFamily="18" charset="0"/>
                <a:cs typeface="Times New Roman" panose="02020603050405020304" pitchFamily="18" charset="0"/>
              </a:rPr>
              <a:t>সামাজিক-সাংস্কৃতিক প্ৰভাৱ</a:t>
            </a:r>
            <a:r>
              <a:rPr lang="en-IN" sz="35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860272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4D9DF-2058-5E76-14EC-0EFECC759016}"/>
              </a:ext>
            </a:extLst>
          </p:cNvPr>
          <p:cNvSpPr>
            <a:spLocks noGrp="1"/>
          </p:cNvSpPr>
          <p:nvPr>
            <p:ph type="ctrTitle"/>
          </p:nvPr>
        </p:nvSpPr>
        <p:spPr>
          <a:xfrm>
            <a:off x="511276" y="1"/>
            <a:ext cx="11238271" cy="963560"/>
          </a:xfrm>
        </p:spPr>
        <p:txBody>
          <a:bodyPr>
            <a:normAutofit/>
          </a:bodyPr>
          <a:lstStyle/>
          <a:p>
            <a:r>
              <a:rPr lang="en-IN" sz="5000" dirty="0">
                <a:latin typeface="Times New Roman" panose="02020603050405020304" pitchFamily="18" charset="0"/>
                <a:cs typeface="Times New Roman" panose="02020603050405020304" pitchFamily="18" charset="0"/>
              </a:rPr>
              <a:t>AESTHETIC VALUE</a:t>
            </a:r>
          </a:p>
        </p:txBody>
      </p:sp>
      <p:sp>
        <p:nvSpPr>
          <p:cNvPr id="3" name="Subtitle 2">
            <a:extLst>
              <a:ext uri="{FF2B5EF4-FFF2-40B4-BE49-F238E27FC236}">
                <a16:creationId xmlns:a16="http://schemas.microsoft.com/office/drawing/2014/main" id="{BA1E46D1-BBA5-0A96-90F6-66C8C61F4AB6}"/>
              </a:ext>
            </a:extLst>
          </p:cNvPr>
          <p:cNvSpPr>
            <a:spLocks noGrp="1"/>
          </p:cNvSpPr>
          <p:nvPr>
            <p:ph type="subTitle" idx="1"/>
          </p:nvPr>
        </p:nvSpPr>
        <p:spPr>
          <a:xfrm>
            <a:off x="176980" y="1248697"/>
            <a:ext cx="11788877" cy="5456903"/>
          </a:xfrm>
        </p:spPr>
        <p:txBody>
          <a:bodyPr>
            <a:normAutofit fontScale="92500" lnSpcReduction="10000"/>
          </a:bodyPr>
          <a:lstStyle/>
          <a:p>
            <a:pPr algn="just"/>
            <a:r>
              <a:rPr lang="en-IN" sz="3400" dirty="0">
                <a:latin typeface="Times New Roman" panose="02020603050405020304" pitchFamily="18" charset="0"/>
                <a:cs typeface="Times New Roman" panose="02020603050405020304" pitchFamily="18" charset="0"/>
              </a:rPr>
              <a:t>	The word “Aesthetic” is derived from the Greek word “</a:t>
            </a:r>
            <a:r>
              <a:rPr lang="en-IN" sz="3400" dirty="0" err="1">
                <a:latin typeface="Times New Roman" panose="02020603050405020304" pitchFamily="18" charset="0"/>
                <a:cs typeface="Times New Roman" panose="02020603050405020304" pitchFamily="18" charset="0"/>
              </a:rPr>
              <a:t>Aesthetikes</a:t>
            </a:r>
            <a:r>
              <a:rPr lang="en-IN" sz="3400" dirty="0">
                <a:latin typeface="Times New Roman" panose="02020603050405020304" pitchFamily="18" charset="0"/>
                <a:cs typeface="Times New Roman" panose="02020603050405020304" pitchFamily="18" charset="0"/>
              </a:rPr>
              <a:t>” which means- perspective or concerned with perception generally. Aesthetic value implies the appreciation for art, dance, painting, drama, music etc. The development of these aspects of an individual is a new objective of education. The power to appreciate and admire beautiful things does not come easily by surrounding oneself with beautiful objects. For this, one has to make sincere effort. Schools should make provisions for variety of experiences like drawing, painting, modelling, dancing, music etc. to develop aesthetic sensibility of the pupils.</a:t>
            </a:r>
          </a:p>
        </p:txBody>
      </p:sp>
    </p:spTree>
    <p:extLst>
      <p:ext uri="{BB962C8B-B14F-4D97-AF65-F5344CB8AC3E}">
        <p14:creationId xmlns:p14="http://schemas.microsoft.com/office/powerpoint/2010/main" val="2727386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1B815-EA89-98A9-2B15-1F2D40CF63D3}"/>
              </a:ext>
            </a:extLst>
          </p:cNvPr>
          <p:cNvSpPr>
            <a:spLocks noGrp="1"/>
          </p:cNvSpPr>
          <p:nvPr>
            <p:ph type="ctrTitle"/>
          </p:nvPr>
        </p:nvSpPr>
        <p:spPr>
          <a:xfrm>
            <a:off x="157316" y="167149"/>
            <a:ext cx="11956026" cy="845574"/>
          </a:xfrm>
        </p:spPr>
        <p:txBody>
          <a:bodyPr>
            <a:noAutofit/>
          </a:bodyPr>
          <a:lstStyle/>
          <a:p>
            <a:r>
              <a:rPr lang="en-IN" sz="4400" dirty="0">
                <a:latin typeface="Times New Roman" panose="02020603050405020304" pitchFamily="18" charset="0"/>
                <a:cs typeface="Times New Roman" panose="02020603050405020304" pitchFamily="18" charset="0"/>
              </a:rPr>
              <a:t>CHARACTERISTICS OF AESTHETIC VALUE</a:t>
            </a:r>
          </a:p>
        </p:txBody>
      </p:sp>
      <p:sp>
        <p:nvSpPr>
          <p:cNvPr id="3" name="Subtitle 2">
            <a:extLst>
              <a:ext uri="{FF2B5EF4-FFF2-40B4-BE49-F238E27FC236}">
                <a16:creationId xmlns:a16="http://schemas.microsoft.com/office/drawing/2014/main" id="{B1DCF9C3-E22B-411B-113F-951069D2E747}"/>
              </a:ext>
            </a:extLst>
          </p:cNvPr>
          <p:cNvSpPr>
            <a:spLocks noGrp="1"/>
          </p:cNvSpPr>
          <p:nvPr>
            <p:ph type="subTitle" idx="1"/>
          </p:nvPr>
        </p:nvSpPr>
        <p:spPr>
          <a:xfrm>
            <a:off x="340888" y="1139201"/>
            <a:ext cx="11307097" cy="5409083"/>
          </a:xfrm>
        </p:spPr>
        <p:txBody>
          <a:bodyPr>
            <a:normAutofit lnSpcReduction="10000"/>
          </a:bodyPr>
          <a:lstStyle/>
          <a:p>
            <a:pPr marL="457200" indent="-457200" algn="just">
              <a:buFont typeface="Arial" panose="020B0604020202020204" pitchFamily="34" charset="0"/>
              <a:buChar char="•"/>
            </a:pPr>
            <a:r>
              <a:rPr lang="en-IN" sz="3400" dirty="0">
                <a:latin typeface="Times New Roman" panose="02020603050405020304" pitchFamily="18" charset="0"/>
                <a:cs typeface="Times New Roman" panose="02020603050405020304" pitchFamily="18" charset="0"/>
              </a:rPr>
              <a:t>Sensory and emotional experience(</a:t>
            </a:r>
            <a:r>
              <a:rPr lang="as-IN" sz="3400" dirty="0">
                <a:latin typeface="Times New Roman" panose="02020603050405020304" pitchFamily="18" charset="0"/>
                <a:cs typeface="Times New Roman" panose="02020603050405020304" pitchFamily="18" charset="0"/>
              </a:rPr>
              <a:t>সংবেদনশীল আৰু আৱেগিক অভিজ্ঞতা</a:t>
            </a:r>
            <a:r>
              <a:rPr lang="en-IN" sz="3400" dirty="0">
                <a:latin typeface="Times New Roman" panose="02020603050405020304" pitchFamily="18" charset="0"/>
                <a:cs typeface="Times New Roman" panose="02020603050405020304" pitchFamily="18" charset="0"/>
              </a:rPr>
              <a:t>)</a:t>
            </a:r>
          </a:p>
          <a:p>
            <a:pPr marL="457200" indent="-457200" algn="just">
              <a:buFont typeface="Arial" panose="020B0604020202020204" pitchFamily="34" charset="0"/>
              <a:buChar char="•"/>
            </a:pPr>
            <a:r>
              <a:rPr lang="en-IN" sz="3400" dirty="0">
                <a:latin typeface="Times New Roman" panose="02020603050405020304" pitchFamily="18" charset="0"/>
                <a:cs typeface="Times New Roman" panose="02020603050405020304" pitchFamily="18" charset="0"/>
              </a:rPr>
              <a:t>Self-control(</a:t>
            </a:r>
            <a:r>
              <a:rPr lang="as-IN" sz="3400" dirty="0">
                <a:latin typeface="Times New Roman" panose="02020603050405020304" pitchFamily="18" charset="0"/>
                <a:cs typeface="Times New Roman" panose="02020603050405020304" pitchFamily="18" charset="0"/>
              </a:rPr>
              <a:t>আত্মনিয়ন্ত্ৰণ</a:t>
            </a:r>
            <a:r>
              <a:rPr lang="en-IN" sz="3400" dirty="0">
                <a:latin typeface="Times New Roman" panose="02020603050405020304" pitchFamily="18" charset="0"/>
                <a:cs typeface="Times New Roman" panose="02020603050405020304" pitchFamily="18" charset="0"/>
              </a:rPr>
              <a:t>)</a:t>
            </a:r>
          </a:p>
          <a:p>
            <a:pPr marL="457200" indent="-457200" algn="just">
              <a:buFont typeface="Arial" panose="020B0604020202020204" pitchFamily="34" charset="0"/>
              <a:buChar char="•"/>
            </a:pPr>
            <a:r>
              <a:rPr lang="en-IN" sz="3400" dirty="0">
                <a:latin typeface="Times New Roman" panose="02020603050405020304" pitchFamily="18" charset="0"/>
                <a:cs typeface="Times New Roman" panose="02020603050405020304" pitchFamily="18" charset="0"/>
              </a:rPr>
              <a:t>Subjectivity(</a:t>
            </a:r>
            <a:r>
              <a:rPr lang="as-IN" sz="3400" dirty="0">
                <a:latin typeface="Times New Roman" panose="02020603050405020304" pitchFamily="18" charset="0"/>
                <a:cs typeface="Times New Roman" panose="02020603050405020304" pitchFamily="18" charset="0"/>
              </a:rPr>
              <a:t>বিষয়ভিত্তিক</a:t>
            </a:r>
            <a:r>
              <a:rPr lang="en-IN" sz="3400" dirty="0">
                <a:latin typeface="Times New Roman" panose="02020603050405020304" pitchFamily="18" charset="0"/>
                <a:cs typeface="Times New Roman" panose="02020603050405020304" pitchFamily="18" charset="0"/>
              </a:rPr>
              <a:t>)</a:t>
            </a:r>
          </a:p>
          <a:p>
            <a:pPr marL="457200" indent="-457200" algn="just">
              <a:buFont typeface="Arial" panose="020B0604020202020204" pitchFamily="34" charset="0"/>
              <a:buChar char="•"/>
            </a:pPr>
            <a:r>
              <a:rPr lang="en-IN" sz="3400" dirty="0">
                <a:latin typeface="Times New Roman" panose="02020603050405020304" pitchFamily="18" charset="0"/>
                <a:cs typeface="Times New Roman" panose="02020603050405020304" pitchFamily="18" charset="0"/>
              </a:rPr>
              <a:t>Objectivity (</a:t>
            </a:r>
            <a:r>
              <a:rPr lang="as-IN" sz="3400" dirty="0">
                <a:latin typeface="Times New Roman" panose="02020603050405020304" pitchFamily="18" charset="0"/>
                <a:cs typeface="Times New Roman" panose="02020603050405020304" pitchFamily="18" charset="0"/>
              </a:rPr>
              <a:t>বস্তুনিষ্ঠতা</a:t>
            </a:r>
            <a:r>
              <a:rPr lang="en-IN" sz="3400" dirty="0">
                <a:latin typeface="Times New Roman" panose="02020603050405020304" pitchFamily="18" charset="0"/>
                <a:cs typeface="Times New Roman" panose="02020603050405020304" pitchFamily="18" charset="0"/>
              </a:rPr>
              <a:t>)</a:t>
            </a:r>
          </a:p>
          <a:p>
            <a:pPr marL="457200" indent="-457200" algn="just">
              <a:buFont typeface="Arial" panose="020B0604020202020204" pitchFamily="34" charset="0"/>
              <a:buChar char="•"/>
            </a:pPr>
            <a:r>
              <a:rPr lang="en-IN" sz="3400" dirty="0">
                <a:latin typeface="Times New Roman" panose="02020603050405020304" pitchFamily="18" charset="0"/>
                <a:cs typeface="Times New Roman" panose="02020603050405020304" pitchFamily="18" charset="0"/>
              </a:rPr>
              <a:t>Symbolic and narrative engagement (</a:t>
            </a:r>
            <a:r>
              <a:rPr lang="as-IN" sz="3400" dirty="0">
                <a:latin typeface="Times New Roman" panose="02020603050405020304" pitchFamily="18" charset="0"/>
                <a:cs typeface="Times New Roman" panose="02020603050405020304" pitchFamily="18" charset="0"/>
              </a:rPr>
              <a:t>প্ৰতীকি আৰু বৰ্ণনাত্মক নিয়োজন</a:t>
            </a:r>
            <a:r>
              <a:rPr lang="en-IN" sz="3400" dirty="0">
                <a:latin typeface="Times New Roman" panose="02020603050405020304" pitchFamily="18" charset="0"/>
                <a:cs typeface="Times New Roman" panose="02020603050405020304" pitchFamily="18" charset="0"/>
              </a:rPr>
              <a:t>)</a:t>
            </a:r>
          </a:p>
          <a:p>
            <a:pPr marL="457200" indent="-457200" algn="just">
              <a:buFont typeface="Arial" panose="020B0604020202020204" pitchFamily="34" charset="0"/>
              <a:buChar char="•"/>
            </a:pPr>
            <a:r>
              <a:rPr lang="en-IN" sz="3400" dirty="0">
                <a:latin typeface="Times New Roman" panose="02020603050405020304" pitchFamily="18" charset="0"/>
                <a:cs typeface="Times New Roman" panose="02020603050405020304" pitchFamily="18" charset="0"/>
              </a:rPr>
              <a:t>Peace and harmony(</a:t>
            </a:r>
            <a:r>
              <a:rPr lang="as-IN" sz="3400" dirty="0">
                <a:latin typeface="Times New Roman" panose="02020603050405020304" pitchFamily="18" charset="0"/>
                <a:cs typeface="Times New Roman" panose="02020603050405020304" pitchFamily="18" charset="0"/>
              </a:rPr>
              <a:t>শান্তি আৰু সম্প্ৰীতি</a:t>
            </a:r>
            <a:r>
              <a:rPr lang="en-IN" sz="3400" dirty="0">
                <a:latin typeface="Times New Roman" panose="02020603050405020304" pitchFamily="18" charset="0"/>
                <a:cs typeface="Times New Roman" panose="02020603050405020304" pitchFamily="18" charset="0"/>
              </a:rPr>
              <a:t>)</a:t>
            </a:r>
          </a:p>
          <a:p>
            <a:pPr marL="457200" indent="-457200" algn="just">
              <a:buFont typeface="Arial" panose="020B0604020202020204" pitchFamily="34" charset="0"/>
              <a:buChar char="•"/>
            </a:pPr>
            <a:endParaRPr lang="en-IN" sz="3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2183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DB2B4-37E8-C3F0-5EAD-8C85091389DC}"/>
              </a:ext>
            </a:extLst>
          </p:cNvPr>
          <p:cNvSpPr>
            <a:spLocks noGrp="1"/>
          </p:cNvSpPr>
          <p:nvPr>
            <p:ph type="ctrTitle"/>
          </p:nvPr>
        </p:nvSpPr>
        <p:spPr>
          <a:xfrm>
            <a:off x="1595269" y="-318574"/>
            <a:ext cx="9001462" cy="1238864"/>
          </a:xfrm>
        </p:spPr>
        <p:txBody>
          <a:bodyPr/>
          <a:lstStyle/>
          <a:p>
            <a:r>
              <a:rPr lang="en-IN" dirty="0">
                <a:latin typeface="Times New Roman" panose="02020603050405020304" pitchFamily="18" charset="0"/>
                <a:cs typeface="Times New Roman" panose="02020603050405020304" pitchFamily="18" charset="0"/>
              </a:rPr>
              <a:t>RELIGIOUS VALUE</a:t>
            </a:r>
          </a:p>
        </p:txBody>
      </p:sp>
      <p:sp>
        <p:nvSpPr>
          <p:cNvPr id="3" name="Subtitle 2">
            <a:extLst>
              <a:ext uri="{FF2B5EF4-FFF2-40B4-BE49-F238E27FC236}">
                <a16:creationId xmlns:a16="http://schemas.microsoft.com/office/drawing/2014/main" id="{4478D179-E989-C1F4-EB55-7F68353521E9}"/>
              </a:ext>
            </a:extLst>
          </p:cNvPr>
          <p:cNvSpPr>
            <a:spLocks noGrp="1"/>
          </p:cNvSpPr>
          <p:nvPr>
            <p:ph type="subTitle" idx="1"/>
          </p:nvPr>
        </p:nvSpPr>
        <p:spPr>
          <a:xfrm>
            <a:off x="526025" y="1002890"/>
            <a:ext cx="11139949" cy="5289754"/>
          </a:xfrm>
        </p:spPr>
        <p:txBody>
          <a:bodyPr>
            <a:normAutofit/>
          </a:bodyPr>
          <a:lstStyle/>
          <a:p>
            <a:pPr algn="just"/>
            <a:r>
              <a:rPr lang="en-IN" sz="3400" dirty="0">
                <a:effectLst/>
                <a:latin typeface="Times New Roman" panose="02020603050405020304" pitchFamily="18" charset="0"/>
                <a:cs typeface="Times New Roman" panose="02020603050405020304" pitchFamily="18" charset="0"/>
              </a:rPr>
              <a:t>	Religious values reflect the beliefs and practices of a religion. These values originate from the sacred text of each respective faith. Religious beliefs help in creating an ethical framework and serve as a guide for values in day-to-day life. This approach plays a vital role in the character building of a person. In other words, religion acts as an agency of socialization. Thus, religion helps in developing values like love, empathy, respect and harmony.</a:t>
            </a:r>
          </a:p>
        </p:txBody>
      </p:sp>
    </p:spTree>
    <p:extLst>
      <p:ext uri="{BB962C8B-B14F-4D97-AF65-F5344CB8AC3E}">
        <p14:creationId xmlns:p14="http://schemas.microsoft.com/office/powerpoint/2010/main" val="21380159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TM04033921[[fn=Damask]]</Template>
  <TotalTime>251</TotalTime>
  <Words>721</Words>
  <Application>Microsoft Office PowerPoint</Application>
  <PresentationFormat>Widescreen</PresentationFormat>
  <Paragraphs>50</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Bookman Old Style</vt:lpstr>
      <vt:lpstr>Rockwell</vt:lpstr>
      <vt:lpstr>Times New Roman</vt:lpstr>
      <vt:lpstr>Damask</vt:lpstr>
      <vt:lpstr>  Types of values</vt:lpstr>
      <vt:lpstr> TYPES OF VALUES</vt:lpstr>
      <vt:lpstr>SOCIAL VALUE(সামাজিক মূল্যবোধ)</vt:lpstr>
      <vt:lpstr>CHARACTERISTICS OF SOCIAL VALUE</vt:lpstr>
      <vt:lpstr>Moral value(নৈতিক মূল্যবোধ)</vt:lpstr>
      <vt:lpstr>CHARACTERISTICS OF MORAL VALUE</vt:lpstr>
      <vt:lpstr>AESTHETIC VALUE</vt:lpstr>
      <vt:lpstr>CHARACTERISTICS OF AESTHETIC VALUE</vt:lpstr>
      <vt:lpstr>RELIGIOUS VALUE</vt:lpstr>
      <vt:lpstr>CHARACTERISTICS OF RELIGIOUS VALUE</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Darpan Gogoi</dc:creator>
  <cp:lastModifiedBy>Darpan Gogoi</cp:lastModifiedBy>
  <cp:revision>2</cp:revision>
  <dcterms:created xsi:type="dcterms:W3CDTF">2025-10-10T07:25:43Z</dcterms:created>
  <dcterms:modified xsi:type="dcterms:W3CDTF">2025-10-10T15:17:58Z</dcterms:modified>
</cp:coreProperties>
</file>