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794175D-5C72-4910-9A01-632382901101}" type="datetimeFigureOut">
              <a:rPr lang="en-IN" smtClean="0"/>
              <a:t>26-09-2025</a:t>
            </a:fld>
            <a:endParaRPr lang="en-IN"/>
          </a:p>
        </p:txBody>
      </p:sp>
      <p:sp>
        <p:nvSpPr>
          <p:cNvPr id="5" name="Footer Placeholder 4"/>
          <p:cNvSpPr>
            <a:spLocks noGrp="1"/>
          </p:cNvSpPr>
          <p:nvPr>
            <p:ph type="ftr" sz="quarter" idx="11"/>
          </p:nvPr>
        </p:nvSpPr>
        <p:spPr/>
        <p:txBody>
          <a:bodyPr/>
          <a:lstStyle/>
          <a:p>
            <a:endParaRPr lang="en-IN"/>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E5BE74ED-466C-4E60-9D52-E6F301321718}" type="slidenum">
              <a:rPr lang="en-IN" smtClean="0"/>
              <a:t>‹#›</a:t>
            </a:fld>
            <a:endParaRPr lang="en-IN"/>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94175D-5C72-4910-9A01-632382901101}" type="datetimeFigureOut">
              <a:rPr lang="en-IN" smtClean="0"/>
              <a:t>26-09-2025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BE74ED-466C-4E60-9D52-E6F301321718}"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794175D-5C72-4910-9A01-632382901101}" type="datetimeFigureOut">
              <a:rPr lang="en-IN" smtClean="0"/>
              <a:t>26-09-2025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BE74ED-466C-4E60-9D52-E6F301321718}"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94175D-5C72-4910-9A01-632382901101}" type="datetimeFigureOut">
              <a:rPr lang="en-IN" smtClean="0"/>
              <a:t>26-09-2025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BE74ED-466C-4E60-9D52-E6F301321718}"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794175D-5C72-4910-9A01-632382901101}" type="datetimeFigureOut">
              <a:rPr lang="en-IN" smtClean="0"/>
              <a:t>26-09-2025</a:t>
            </a:fld>
            <a:endParaRPr lang="en-IN"/>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BE74ED-466C-4E60-9D52-E6F301321718}" type="slidenum">
              <a:rPr lang="en-IN" smtClean="0"/>
              <a:t>‹#›</a:t>
            </a:fld>
            <a:endParaRPr lang="en-IN"/>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794175D-5C72-4910-9A01-632382901101}" type="datetimeFigureOut">
              <a:rPr lang="en-IN" smtClean="0"/>
              <a:t>26-09-2025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5BE74ED-466C-4E60-9D52-E6F301321718}"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794175D-5C72-4910-9A01-632382901101}" type="datetimeFigureOut">
              <a:rPr lang="en-IN" smtClean="0"/>
              <a:t>26-09-2025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5BE74ED-466C-4E60-9D52-E6F301321718}"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94175D-5C72-4910-9A01-632382901101}" type="datetimeFigureOut">
              <a:rPr lang="en-IN" smtClean="0"/>
              <a:t>26-09-2025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5BE74ED-466C-4E60-9D52-E6F301321718}"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B794175D-5C72-4910-9A01-632382901101}" type="datetimeFigureOut">
              <a:rPr lang="en-IN" smtClean="0"/>
              <a:t>26-09-2025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5BE74ED-466C-4E60-9D52-E6F301321718}"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794175D-5C72-4910-9A01-632382901101}" type="datetimeFigureOut">
              <a:rPr lang="en-IN" smtClean="0"/>
              <a:t>26-09-2025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5BE74ED-466C-4E60-9D52-E6F301321718}" type="slidenum">
              <a:rPr lang="en-IN" smtClean="0"/>
              <a:t>‹#›</a:t>
            </a:fld>
            <a:endParaRPr lang="en-IN"/>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B794175D-5C72-4910-9A01-632382901101}" type="datetimeFigureOut">
              <a:rPr lang="en-IN" smtClean="0"/>
              <a:t>26-09-2025</a:t>
            </a:fld>
            <a:endParaRPr lang="en-IN"/>
          </a:p>
        </p:txBody>
      </p:sp>
      <p:sp>
        <p:nvSpPr>
          <p:cNvPr id="7" name="Slide Number Placeholder 6"/>
          <p:cNvSpPr>
            <a:spLocks noGrp="1"/>
          </p:cNvSpPr>
          <p:nvPr>
            <p:ph type="sldNum" sz="quarter" idx="12"/>
          </p:nvPr>
        </p:nvSpPr>
        <p:spPr/>
        <p:txBody>
          <a:bodyPr/>
          <a:lstStyle/>
          <a:p>
            <a:fld id="{E5BE74ED-466C-4E60-9D52-E6F301321718}" type="slidenum">
              <a:rPr lang="en-IN" smtClean="0"/>
              <a:t>‹#›</a:t>
            </a:fld>
            <a:endParaRPr lang="en-IN"/>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IN"/>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B794175D-5C72-4910-9A01-632382901101}" type="datetimeFigureOut">
              <a:rPr lang="en-IN" smtClean="0"/>
              <a:t>26-09-2025</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E5BE74ED-466C-4E60-9D52-E6F301321718}" type="slidenum">
              <a:rPr lang="en-IN" smtClean="0"/>
              <a:t>‹#›</a:t>
            </a:fld>
            <a:endParaRPr lang="en-IN"/>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IN" dirty="0" smtClean="0"/>
              <a:t>School </a:t>
            </a:r>
            <a:endParaRPr lang="en-IN" dirty="0"/>
          </a:p>
        </p:txBody>
      </p:sp>
      <p:sp>
        <p:nvSpPr>
          <p:cNvPr id="2" name="Title 1"/>
          <p:cNvSpPr>
            <a:spLocks noGrp="1"/>
          </p:cNvSpPr>
          <p:nvPr>
            <p:ph type="ctrTitle"/>
          </p:nvPr>
        </p:nvSpPr>
        <p:spPr/>
        <p:txBody>
          <a:bodyPr/>
          <a:lstStyle/>
          <a:p>
            <a:r>
              <a:rPr lang="en-IN" dirty="0" smtClean="0"/>
              <a:t>Agencies of education </a:t>
            </a:r>
            <a:endParaRPr lang="en-IN" dirty="0"/>
          </a:p>
        </p:txBody>
      </p:sp>
    </p:spTree>
    <p:extLst>
      <p:ext uri="{BB962C8B-B14F-4D97-AF65-F5344CB8AC3E}">
        <p14:creationId xmlns:p14="http://schemas.microsoft.com/office/powerpoint/2010/main" val="3173459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Introduction </a:t>
            </a:r>
            <a:endParaRPr lang="en-IN" dirty="0"/>
          </a:p>
        </p:txBody>
      </p:sp>
      <p:sp>
        <p:nvSpPr>
          <p:cNvPr id="3" name="Content Placeholder 2"/>
          <p:cNvSpPr>
            <a:spLocks noGrp="1"/>
          </p:cNvSpPr>
          <p:nvPr>
            <p:ph idx="1"/>
          </p:nvPr>
        </p:nvSpPr>
        <p:spPr/>
        <p:txBody>
          <a:bodyPr>
            <a:normAutofit lnSpcReduction="10000"/>
          </a:bodyPr>
          <a:lstStyle/>
          <a:p>
            <a:pPr marL="114300" indent="0">
              <a:buNone/>
            </a:pPr>
            <a:r>
              <a:rPr lang="en-US" dirty="0" smtClean="0"/>
              <a:t>	School </a:t>
            </a:r>
            <a:r>
              <a:rPr lang="en-US" dirty="0"/>
              <a:t>in the modern time is indispensible and has become an important formal agency of education. It delivers to the ever changing demand for education and need of the contemporary world</a:t>
            </a:r>
            <a:r>
              <a:rPr lang="en-US" dirty="0" smtClean="0"/>
              <a:t>.</a:t>
            </a:r>
          </a:p>
          <a:p>
            <a:pPr marL="114300" indent="0">
              <a:buNone/>
            </a:pPr>
            <a:endParaRPr lang="en-US" dirty="0"/>
          </a:p>
          <a:p>
            <a:pPr marL="114300" indent="0">
              <a:buNone/>
            </a:pPr>
            <a:r>
              <a:rPr lang="en-US" dirty="0"/>
              <a:t>The word 'School' has been derived from the Greek word '</a:t>
            </a:r>
            <a:r>
              <a:rPr lang="en-US" dirty="0" err="1"/>
              <a:t>Skhole</a:t>
            </a:r>
            <a:r>
              <a:rPr lang="en-US" dirty="0"/>
              <a:t>' that means leisure. It was before in the ancient Greece to utilize leisure time in a systematic way. In Ancient times, India had the </a:t>
            </a:r>
            <a:r>
              <a:rPr lang="en-US" dirty="0" err="1"/>
              <a:t>Gurukula</a:t>
            </a:r>
            <a:r>
              <a:rPr lang="en-US" dirty="0"/>
              <a:t> system of education where students were accepted as </a:t>
            </a:r>
            <a:r>
              <a:rPr lang="en-US" dirty="0" err="1"/>
              <a:t>Shishayas</a:t>
            </a:r>
            <a:r>
              <a:rPr lang="en-US" dirty="0"/>
              <a:t> and stayed with the guru in ashrams/ </a:t>
            </a:r>
            <a:r>
              <a:rPr lang="en-US" dirty="0" err="1"/>
              <a:t>gurukuls</a:t>
            </a:r>
            <a:r>
              <a:rPr lang="en-US" dirty="0"/>
              <a:t>. </a:t>
            </a:r>
            <a:endParaRPr lang="en-IN" dirty="0"/>
          </a:p>
        </p:txBody>
      </p:sp>
    </p:spTree>
    <p:extLst>
      <p:ext uri="{BB962C8B-B14F-4D97-AF65-F5344CB8AC3E}">
        <p14:creationId xmlns:p14="http://schemas.microsoft.com/office/powerpoint/2010/main" val="2585329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Introduction </a:t>
            </a:r>
            <a:endParaRPr lang="en-IN" dirty="0"/>
          </a:p>
        </p:txBody>
      </p:sp>
      <p:sp>
        <p:nvSpPr>
          <p:cNvPr id="3" name="Content Placeholder 2"/>
          <p:cNvSpPr>
            <a:spLocks noGrp="1"/>
          </p:cNvSpPr>
          <p:nvPr>
            <p:ph idx="1"/>
          </p:nvPr>
        </p:nvSpPr>
        <p:spPr/>
        <p:txBody>
          <a:bodyPr>
            <a:normAutofit fontScale="92500" lnSpcReduction="10000"/>
          </a:bodyPr>
          <a:lstStyle/>
          <a:p>
            <a:pPr marL="114300" indent="0">
              <a:buNone/>
            </a:pPr>
            <a:r>
              <a:rPr lang="en-US" dirty="0"/>
              <a:t>This made the guru understand the psychology of the child and impart entire knowledge available including moral education, language, religious books, Philosophy, Mathematics, metaphysics etc. The learning was confined to understand life, nature or imparting values. It did not require only memorizing the information. But now the concept of schooling has change; it denotes a formal center of education where the children need to be taught about the system, governance, civic structure, democracy, Country, demography, History, Languages, vocations etc. The School system, thus, became an important agency for imparting knowledge, It also brings uniformity in education to the society.</a:t>
            </a:r>
            <a:endParaRPr lang="en-IN" dirty="0"/>
          </a:p>
        </p:txBody>
      </p:sp>
    </p:spTree>
    <p:extLst>
      <p:ext uri="{BB962C8B-B14F-4D97-AF65-F5344CB8AC3E}">
        <p14:creationId xmlns:p14="http://schemas.microsoft.com/office/powerpoint/2010/main" val="45992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Functions of school in changing scenario of education </a:t>
            </a:r>
            <a:endParaRPr lang="en-IN" dirty="0"/>
          </a:p>
        </p:txBody>
      </p:sp>
      <p:sp>
        <p:nvSpPr>
          <p:cNvPr id="3" name="Content Placeholder 2"/>
          <p:cNvSpPr>
            <a:spLocks noGrp="1"/>
          </p:cNvSpPr>
          <p:nvPr>
            <p:ph idx="1"/>
          </p:nvPr>
        </p:nvSpPr>
        <p:spPr/>
        <p:txBody>
          <a:bodyPr>
            <a:normAutofit lnSpcReduction="10000"/>
          </a:bodyPr>
          <a:lstStyle/>
          <a:p>
            <a:pPr marL="114300" indent="0">
              <a:buNone/>
            </a:pPr>
            <a:r>
              <a:rPr lang="en-US" dirty="0"/>
              <a:t>The School is an agency of education and also as a miniature of the society. It comprises the stakeholders of teachers, students, parents and also the Govt. education administrations. The Schools have its own culture and own social setting. Socialization and acculturation are also important functions of the School. The School, as a miniature of the society, works for socializing the young generation. Socialization refers to a process by which children acquire personal identities and learn knowledge, language, and social skills required to interact with others. </a:t>
            </a:r>
            <a:endParaRPr lang="en-IN" dirty="0"/>
          </a:p>
        </p:txBody>
      </p:sp>
    </p:spTree>
    <p:extLst>
      <p:ext uri="{BB962C8B-B14F-4D97-AF65-F5344CB8AC3E}">
        <p14:creationId xmlns:p14="http://schemas.microsoft.com/office/powerpoint/2010/main" val="2130599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pPr marL="114300" indent="0">
              <a:buNone/>
            </a:pPr>
            <a:r>
              <a:rPr lang="en-US" dirty="0"/>
              <a:t>Again, students not only learn from the academic curriculum prepared by teachers and School administrators, they also learn social rules and expectations from interactions with others. Besides socialization, another significant manifest function of School is the transmission of cultural norms and values to new generations, which is known as acculturation. Schools help mold a diverse population into one society with a shared national identity and prepare future generations for their citizenship roles. Students coming from different strata of the society are made to follow the rules and regulations of the School.</a:t>
            </a:r>
            <a:endParaRPr lang="en-IN" dirty="0"/>
          </a:p>
          <a:p>
            <a:endParaRPr lang="en-IN" dirty="0"/>
          </a:p>
        </p:txBody>
      </p:sp>
    </p:spTree>
    <p:extLst>
      <p:ext uri="{BB962C8B-B14F-4D97-AF65-F5344CB8AC3E}">
        <p14:creationId xmlns:p14="http://schemas.microsoft.com/office/powerpoint/2010/main" val="3249188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114300" indent="0">
              <a:buNone/>
            </a:pPr>
            <a:r>
              <a:rPr lang="en-US" dirty="0"/>
              <a:t>School undertakes different activities at different levels to ensure overall personality development of the child. School therefore plays a significant role in laying the foundation of child's personality in terms of physical, cognitive, social, emotional and moral development. In the changing scenario of education, the School basically performs two types of functions: </a:t>
            </a:r>
            <a:endParaRPr lang="en-US" dirty="0" smtClean="0"/>
          </a:p>
          <a:p>
            <a:pPr marL="571500" indent="-457200">
              <a:buAutoNum type="alphaLcParenBoth"/>
            </a:pPr>
            <a:r>
              <a:rPr lang="en-US" dirty="0" smtClean="0"/>
              <a:t>Manifest </a:t>
            </a:r>
            <a:r>
              <a:rPr lang="en-US" dirty="0"/>
              <a:t>functions </a:t>
            </a:r>
            <a:r>
              <a:rPr lang="en-US" dirty="0" smtClean="0"/>
              <a:t>and</a:t>
            </a:r>
          </a:p>
          <a:p>
            <a:pPr marL="571500" indent="-457200">
              <a:buAutoNum type="alphaLcParenBoth"/>
            </a:pPr>
            <a:r>
              <a:rPr lang="en-US" dirty="0" smtClean="0"/>
              <a:t>Emerging </a:t>
            </a:r>
            <a:r>
              <a:rPr lang="en-US" dirty="0"/>
              <a:t>functions (IGNOU, 2000).</a:t>
            </a:r>
            <a:endParaRPr lang="en-IN" dirty="0"/>
          </a:p>
        </p:txBody>
      </p:sp>
    </p:spTree>
    <p:extLst>
      <p:ext uri="{BB962C8B-B14F-4D97-AF65-F5344CB8AC3E}">
        <p14:creationId xmlns:p14="http://schemas.microsoft.com/office/powerpoint/2010/main" val="3060395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Manifest functions</a:t>
            </a:r>
            <a:endParaRPr lang="en-IN" dirty="0"/>
          </a:p>
        </p:txBody>
      </p:sp>
      <p:sp>
        <p:nvSpPr>
          <p:cNvPr id="3" name="Content Placeholder 2"/>
          <p:cNvSpPr>
            <a:spLocks noGrp="1"/>
          </p:cNvSpPr>
          <p:nvPr>
            <p:ph idx="1"/>
          </p:nvPr>
        </p:nvSpPr>
        <p:spPr/>
        <p:txBody>
          <a:bodyPr/>
          <a:lstStyle/>
          <a:p>
            <a:pPr marL="571500" indent="-457200">
              <a:buAutoNum type="arabicPeriod"/>
            </a:pPr>
            <a:r>
              <a:rPr lang="en-IN" dirty="0" smtClean="0"/>
              <a:t>Transmitting Traditional Culture. </a:t>
            </a:r>
          </a:p>
          <a:p>
            <a:pPr marL="114300" indent="0">
              <a:buNone/>
            </a:pPr>
            <a:endParaRPr lang="en-IN" dirty="0" smtClean="0"/>
          </a:p>
          <a:p>
            <a:pPr marL="571500" indent="-457200">
              <a:buAutoNum type="arabicPeriod"/>
            </a:pPr>
            <a:r>
              <a:rPr lang="en-IN" dirty="0" smtClean="0"/>
              <a:t>Teaching Basis Skill and Vocational Education.</a:t>
            </a:r>
          </a:p>
          <a:p>
            <a:pPr marL="114300" indent="0">
              <a:buNone/>
            </a:pPr>
            <a:endParaRPr lang="en-IN" dirty="0" smtClean="0"/>
          </a:p>
          <a:p>
            <a:pPr marL="571500" indent="-457200">
              <a:buAutoNum type="arabicPeriod"/>
            </a:pPr>
            <a:r>
              <a:rPr lang="en-IN" dirty="0" smtClean="0"/>
              <a:t>Character Education.  </a:t>
            </a:r>
          </a:p>
          <a:p>
            <a:pPr marL="571500" indent="-457200">
              <a:buAutoNum type="arabicPeriod"/>
            </a:pPr>
            <a:endParaRPr lang="en-IN" dirty="0"/>
          </a:p>
        </p:txBody>
      </p:sp>
    </p:spTree>
    <p:extLst>
      <p:ext uri="{BB962C8B-B14F-4D97-AF65-F5344CB8AC3E}">
        <p14:creationId xmlns:p14="http://schemas.microsoft.com/office/powerpoint/2010/main" val="1662725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Emerging functions </a:t>
            </a:r>
            <a:endParaRPr lang="en-IN" dirty="0"/>
          </a:p>
        </p:txBody>
      </p:sp>
      <p:sp>
        <p:nvSpPr>
          <p:cNvPr id="3" name="Content Placeholder 2"/>
          <p:cNvSpPr>
            <a:spLocks noGrp="1"/>
          </p:cNvSpPr>
          <p:nvPr>
            <p:ph idx="1"/>
          </p:nvPr>
        </p:nvSpPr>
        <p:spPr/>
        <p:txBody>
          <a:bodyPr/>
          <a:lstStyle/>
          <a:p>
            <a:pPr marL="571500" indent="-457200">
              <a:buAutoNum type="arabicPeriod"/>
            </a:pPr>
            <a:r>
              <a:rPr lang="en-IN" dirty="0" smtClean="0"/>
              <a:t>Life skill Education. </a:t>
            </a:r>
          </a:p>
          <a:p>
            <a:pPr marL="571500" indent="-457200">
              <a:buAutoNum type="arabicPeriod"/>
            </a:pPr>
            <a:r>
              <a:rPr lang="en-IN" dirty="0" smtClean="0"/>
              <a:t>Increased Functional Literacy.</a:t>
            </a:r>
          </a:p>
          <a:p>
            <a:pPr marL="571500" indent="-457200">
              <a:buAutoNum type="arabicPeriod"/>
            </a:pPr>
            <a:r>
              <a:rPr lang="en-IN" dirty="0" smtClean="0"/>
              <a:t>Diffusion of New Knowledge.</a:t>
            </a:r>
          </a:p>
          <a:p>
            <a:pPr marL="571500" indent="-457200">
              <a:buAutoNum type="arabicPeriod"/>
            </a:pPr>
            <a:r>
              <a:rPr lang="en-IN" dirty="0" smtClean="0"/>
              <a:t>Sex and Family Education.</a:t>
            </a:r>
          </a:p>
          <a:p>
            <a:pPr marL="571500" indent="-457200">
              <a:buAutoNum type="arabicPeriod"/>
            </a:pPr>
            <a:r>
              <a:rPr lang="en-IN" dirty="0" smtClean="0"/>
              <a:t>Learning to live together. </a:t>
            </a:r>
            <a:endParaRPr lang="en-IN" dirty="0"/>
          </a:p>
        </p:txBody>
      </p:sp>
    </p:spTree>
    <p:extLst>
      <p:ext uri="{BB962C8B-B14F-4D97-AF65-F5344CB8AC3E}">
        <p14:creationId xmlns:p14="http://schemas.microsoft.com/office/powerpoint/2010/main" val="1285885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Thank you </a:t>
            </a:r>
            <a:endParaRPr lang="en-IN" dirty="0"/>
          </a:p>
        </p:txBody>
      </p:sp>
      <p:sp>
        <p:nvSpPr>
          <p:cNvPr id="3" name="Content Placeholder 2"/>
          <p:cNvSpPr>
            <a:spLocks noGrp="1"/>
          </p:cNvSpPr>
          <p:nvPr>
            <p:ph idx="1"/>
          </p:nvPr>
        </p:nvSpPr>
        <p:spPr/>
        <p:txBody>
          <a:bodyPr/>
          <a:lstStyle/>
          <a:p>
            <a:endParaRPr lang="en-IN"/>
          </a:p>
        </p:txBody>
      </p:sp>
    </p:spTree>
    <p:extLst>
      <p:ext uri="{BB962C8B-B14F-4D97-AF65-F5344CB8AC3E}">
        <p14:creationId xmlns:p14="http://schemas.microsoft.com/office/powerpoint/2010/main" val="35682734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13</TotalTime>
  <Words>446</Words>
  <Application>Microsoft Office PowerPoint</Application>
  <PresentationFormat>On-screen Show (4:3)</PresentationFormat>
  <Paragraphs>27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Apothecary</vt:lpstr>
      <vt:lpstr>Agencies of education </vt:lpstr>
      <vt:lpstr>Introduction </vt:lpstr>
      <vt:lpstr>Introduction </vt:lpstr>
      <vt:lpstr>Functions of school in changing scenario of education </vt:lpstr>
      <vt:lpstr>PowerPoint Presentation</vt:lpstr>
      <vt:lpstr>PowerPoint Presentation</vt:lpstr>
      <vt:lpstr>Manifest functions</vt:lpstr>
      <vt:lpstr>Emerging functions </vt:lpstr>
      <vt:lpstr>Thank you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Agencies of education </dc:title>
  <dc:creator>ky.mazumder@gmail.com</dc:creator>
  <cp:lastModifiedBy>ky.mazumder@gmail.com</cp:lastModifiedBy>
  <cp:revision>6</cp:revision>
  <dcterms:created xsi:type="dcterms:W3CDTF">2025-09-25T04:36:25Z</dcterms:created>
  <dcterms:modified xsi:type="dcterms:W3CDTF">2025-09-26T02:44:37Z</dcterms:modified>
</cp:coreProperties>
</file>