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58" r:id="rId5"/>
    <p:sldId id="263" r:id="rId6"/>
    <p:sldId id="264" r:id="rId7"/>
    <p:sldId id="265" r:id="rId8"/>
    <p:sldId id="259" r:id="rId9"/>
    <p:sldId id="276" r:id="rId10"/>
    <p:sldId id="275" r:id="rId11"/>
    <p:sldId id="269" r:id="rId12"/>
    <p:sldId id="260" r:id="rId13"/>
    <p:sldId id="271" r:id="rId14"/>
    <p:sldId id="272" r:id="rId15"/>
    <p:sldId id="270" r:id="rId16"/>
    <p:sldId id="277" r:id="rId17"/>
    <p:sldId id="278" r:id="rId18"/>
    <p:sldId id="268" r:id="rId19"/>
    <p:sldId id="281" r:id="rId20"/>
    <p:sldId id="288" r:id="rId21"/>
    <p:sldId id="282" r:id="rId22"/>
    <p:sldId id="283" r:id="rId23"/>
    <p:sldId id="284" r:id="rId24"/>
    <p:sldId id="289" r:id="rId25"/>
    <p:sldId id="285" r:id="rId26"/>
    <p:sldId id="290" r:id="rId27"/>
    <p:sldId id="279"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7" autoAdjust="0"/>
    <p:restoredTop sz="94660"/>
  </p:normalViewPr>
  <p:slideViewPr>
    <p:cSldViewPr snapToGrid="0">
      <p:cViewPr varScale="1">
        <p:scale>
          <a:sx n="73" d="100"/>
          <a:sy n="73" d="100"/>
        </p:scale>
        <p:origin x="6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10/9/2025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1122363"/>
            <a:ext cx="10384971" cy="1072197"/>
          </a:xfrm>
        </p:spPr>
        <p:txBody>
          <a:bodyPr>
            <a:normAutofit fontScale="90000"/>
          </a:bodyPr>
          <a:lstStyle/>
          <a:p>
            <a:r>
              <a:rPr lang="en-US" dirty="0" smtClean="0"/>
              <a:t>Unit-ii Methods and techniques of teaching</a:t>
            </a:r>
            <a:endParaRPr lang="en-IN" dirty="0"/>
          </a:p>
        </p:txBody>
      </p:sp>
      <p:sp>
        <p:nvSpPr>
          <p:cNvPr id="3" name="Subtitle 2"/>
          <p:cNvSpPr>
            <a:spLocks noGrp="1"/>
          </p:cNvSpPr>
          <p:nvPr>
            <p:ph type="subTitle" idx="1"/>
          </p:nvPr>
        </p:nvSpPr>
        <p:spPr>
          <a:xfrm>
            <a:off x="174812" y="2547257"/>
            <a:ext cx="11320502" cy="3775166"/>
          </a:xfrm>
        </p:spPr>
        <p:txBody>
          <a:bodyPr>
            <a:normAutofit fontScale="70000" lnSpcReduction="20000"/>
          </a:bodyPr>
          <a:lstStyle/>
          <a:p>
            <a:pPr marL="342900" indent="-342900">
              <a:buFont typeface="Arial" panose="020B0604020202020204" pitchFamily="34" charset="0"/>
              <a:buChar char="•"/>
            </a:pPr>
            <a:r>
              <a:rPr lang="en-US" sz="3600" dirty="0" smtClean="0"/>
              <a:t>Concept , Meaning , Nature and Significance of the Methods of Teaching </a:t>
            </a:r>
          </a:p>
          <a:p>
            <a:pPr marL="342900" indent="-342900">
              <a:buFont typeface="Arial" panose="020B0604020202020204" pitchFamily="34" charset="0"/>
              <a:buChar char="•"/>
            </a:pPr>
            <a:r>
              <a:rPr lang="en-US" sz="3600" dirty="0" smtClean="0"/>
              <a:t>Traditional and Modern method of teaching- significance and characteristics</a:t>
            </a:r>
          </a:p>
          <a:p>
            <a:pPr marL="342900" indent="-342900">
              <a:buFont typeface="Arial" panose="020B0604020202020204" pitchFamily="34" charset="0"/>
              <a:buChar char="•"/>
            </a:pPr>
            <a:r>
              <a:rPr lang="en-US" sz="3600" dirty="0" smtClean="0"/>
              <a:t>Concept, Nature &amp; Significance of the different Techniques of teaching</a:t>
            </a:r>
          </a:p>
          <a:p>
            <a:r>
              <a:rPr lang="en-US" sz="2000" dirty="0" smtClean="0"/>
              <a:t>			</a:t>
            </a:r>
          </a:p>
          <a:p>
            <a:r>
              <a:rPr lang="en-US" sz="2000" dirty="0"/>
              <a:t>	</a:t>
            </a:r>
            <a:r>
              <a:rPr lang="en-US" sz="2000" dirty="0" smtClean="0"/>
              <a:t>					</a:t>
            </a:r>
          </a:p>
          <a:p>
            <a:r>
              <a:rPr lang="en-US" sz="2000" dirty="0"/>
              <a:t>	</a:t>
            </a:r>
            <a:r>
              <a:rPr lang="en-US" sz="2000" dirty="0" smtClean="0"/>
              <a:t>			By- </a:t>
            </a:r>
            <a:r>
              <a:rPr lang="en-US" sz="2000" dirty="0" err="1" smtClean="0"/>
              <a:t>Anuradha</a:t>
            </a:r>
            <a:r>
              <a:rPr lang="en-US" sz="2000" dirty="0" smtClean="0"/>
              <a:t> Roy </a:t>
            </a:r>
          </a:p>
          <a:p>
            <a:r>
              <a:rPr lang="en-US" sz="2000" dirty="0" smtClean="0"/>
              <a:t>					Assistant Professor, NAMCE</a:t>
            </a:r>
          </a:p>
          <a:p>
            <a:pPr marL="342900" indent="-342900">
              <a:buFont typeface="Arial" panose="020B0604020202020204" pitchFamily="34" charset="0"/>
              <a:buChar char="•"/>
            </a:pPr>
            <a:endParaRPr lang="en-IN" dirty="0"/>
          </a:p>
        </p:txBody>
      </p:sp>
    </p:spTree>
    <p:extLst>
      <p:ext uri="{BB962C8B-B14F-4D97-AF65-F5344CB8AC3E}">
        <p14:creationId xmlns:p14="http://schemas.microsoft.com/office/powerpoint/2010/main" val="1431628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methods of teaching</a:t>
            </a:r>
            <a:endParaRPr lang="en-IN" dirty="0"/>
          </a:p>
        </p:txBody>
      </p:sp>
      <p:sp>
        <p:nvSpPr>
          <p:cNvPr id="3" name="Content Placeholder 2"/>
          <p:cNvSpPr>
            <a:spLocks noGrp="1"/>
          </p:cNvSpPr>
          <p:nvPr>
            <p:ph idx="1"/>
          </p:nvPr>
        </p:nvSpPr>
        <p:spPr/>
        <p:txBody>
          <a:bodyPr/>
          <a:lstStyle/>
          <a:p>
            <a:r>
              <a:rPr lang="en-US" dirty="0" smtClean="0"/>
              <a:t>Methods of teaching Needs preparation on the basis of the content.</a:t>
            </a:r>
            <a:endParaRPr lang="en-US" dirty="0"/>
          </a:p>
          <a:p>
            <a:r>
              <a:rPr lang="en-US" dirty="0" smtClean="0"/>
              <a:t>Method should be  </a:t>
            </a:r>
            <a:r>
              <a:rPr lang="en-US" dirty="0"/>
              <a:t>formal as well as Informal.</a:t>
            </a:r>
          </a:p>
          <a:p>
            <a:r>
              <a:rPr lang="en-US" dirty="0" smtClean="0"/>
              <a:t>For the development of skilled occupation methods of teaching helps different subjects interesting, vital and living.</a:t>
            </a:r>
            <a:endParaRPr lang="en-US" dirty="0"/>
          </a:p>
          <a:p>
            <a:r>
              <a:rPr lang="en-US" dirty="0" smtClean="0"/>
              <a:t>Its make the teaching profession </a:t>
            </a:r>
            <a:r>
              <a:rPr lang="en-US" dirty="0"/>
              <a:t>is an art.</a:t>
            </a:r>
          </a:p>
          <a:p>
            <a:r>
              <a:rPr lang="en-US" dirty="0" smtClean="0"/>
              <a:t>It helps  to develop Teaching skill in </a:t>
            </a:r>
            <a:r>
              <a:rPr lang="en-US" dirty="0"/>
              <a:t>social service.</a:t>
            </a:r>
          </a:p>
          <a:p>
            <a:endParaRPr lang="en-IN" dirty="0"/>
          </a:p>
        </p:txBody>
      </p:sp>
    </p:spTree>
    <p:extLst>
      <p:ext uri="{BB962C8B-B14F-4D97-AF65-F5344CB8AC3E}">
        <p14:creationId xmlns:p14="http://schemas.microsoft.com/office/powerpoint/2010/main" val="4049811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Methods of </a:t>
            </a:r>
            <a:r>
              <a:rPr lang="en-US" dirty="0" smtClean="0"/>
              <a:t>Teaching</a:t>
            </a:r>
            <a:r>
              <a:rPr lang="en-US" dirty="0"/>
              <a:t/>
            </a:r>
            <a:br>
              <a:rPr lang="en-US" dirty="0"/>
            </a:br>
            <a:endParaRPr lang="en-IN" dirty="0"/>
          </a:p>
        </p:txBody>
      </p:sp>
      <p:sp>
        <p:nvSpPr>
          <p:cNvPr id="3" name="Content Placeholder 2"/>
          <p:cNvSpPr>
            <a:spLocks noGrp="1"/>
          </p:cNvSpPr>
          <p:nvPr>
            <p:ph idx="1"/>
          </p:nvPr>
        </p:nvSpPr>
        <p:spPr/>
        <p:txBody>
          <a:bodyPr/>
          <a:lstStyle/>
          <a:p>
            <a:r>
              <a:rPr lang="en-US" dirty="0" smtClean="0"/>
              <a:t>It develop a clear thinking</a:t>
            </a:r>
          </a:p>
          <a:p>
            <a:r>
              <a:rPr lang="en-US" dirty="0" smtClean="0"/>
              <a:t>It should expand the student’s interest.</a:t>
            </a:r>
          </a:p>
          <a:p>
            <a:r>
              <a:rPr lang="en-US" dirty="0" smtClean="0"/>
              <a:t>It should provide adequate opportunities for participation in freely accepted projects and activities.</a:t>
            </a:r>
          </a:p>
          <a:p>
            <a:r>
              <a:rPr lang="en-US" dirty="0" smtClean="0"/>
              <a:t>It should aim at developing ‘love for work’.</a:t>
            </a:r>
          </a:p>
          <a:p>
            <a:r>
              <a:rPr lang="en-US" dirty="0" smtClean="0"/>
              <a:t>It should be adapted to the 3A’s- age, ability and Aptitude of the students.</a:t>
            </a:r>
          </a:p>
          <a:p>
            <a:pPr marL="0" indent="0">
              <a:buNone/>
            </a:pPr>
            <a:endParaRPr lang="en-IN" dirty="0"/>
          </a:p>
        </p:txBody>
      </p:sp>
    </p:spTree>
    <p:extLst>
      <p:ext uri="{BB962C8B-B14F-4D97-AF65-F5344CB8AC3E}">
        <p14:creationId xmlns:p14="http://schemas.microsoft.com/office/powerpoint/2010/main" val="745918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method’s of TEACHING</a:t>
            </a:r>
            <a:endParaRPr lang="en-IN" dirty="0"/>
          </a:p>
        </p:txBody>
      </p:sp>
      <p:sp>
        <p:nvSpPr>
          <p:cNvPr id="3" name="Content Placeholder 2"/>
          <p:cNvSpPr>
            <a:spLocks noGrp="1"/>
          </p:cNvSpPr>
          <p:nvPr>
            <p:ph idx="1"/>
          </p:nvPr>
        </p:nvSpPr>
        <p:spPr/>
        <p:txBody>
          <a:bodyPr/>
          <a:lstStyle/>
          <a:p>
            <a:r>
              <a:rPr lang="en-US" dirty="0" smtClean="0"/>
              <a:t>Creating learning situations.</a:t>
            </a:r>
          </a:p>
          <a:p>
            <a:r>
              <a:rPr lang="en-US" dirty="0" smtClean="0"/>
              <a:t>Motivating the child to learn.</a:t>
            </a:r>
          </a:p>
          <a:p>
            <a:r>
              <a:rPr lang="en-US" dirty="0" smtClean="0"/>
              <a:t>Arranging for conditions which assist in the growth of the child’s body and mind.</a:t>
            </a:r>
          </a:p>
          <a:p>
            <a:r>
              <a:rPr lang="en-US" dirty="0" smtClean="0"/>
              <a:t>Sustaining interests.</a:t>
            </a:r>
          </a:p>
          <a:p>
            <a:r>
              <a:rPr lang="en-US" dirty="0" smtClean="0"/>
              <a:t>Integrating knowledge.</a:t>
            </a:r>
          </a:p>
          <a:p>
            <a:pPr marL="0" indent="0">
              <a:buNone/>
            </a:pPr>
            <a:endParaRPr lang="en-US" dirty="0" smtClean="0"/>
          </a:p>
          <a:p>
            <a:endParaRPr lang="en-IN" dirty="0"/>
          </a:p>
        </p:txBody>
      </p:sp>
    </p:spTree>
    <p:extLst>
      <p:ext uri="{BB962C8B-B14F-4D97-AF65-F5344CB8AC3E}">
        <p14:creationId xmlns:p14="http://schemas.microsoft.com/office/powerpoint/2010/main" val="2817253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TRADITIONAL TEACHING</a:t>
            </a:r>
            <a:endParaRPr lang="en-IN" dirty="0"/>
          </a:p>
        </p:txBody>
      </p:sp>
      <p:sp>
        <p:nvSpPr>
          <p:cNvPr id="3" name="Content Placeholder 2"/>
          <p:cNvSpPr>
            <a:spLocks noGrp="1"/>
          </p:cNvSpPr>
          <p:nvPr>
            <p:ph idx="1"/>
          </p:nvPr>
        </p:nvSpPr>
        <p:spPr>
          <a:xfrm>
            <a:off x="913795" y="2096063"/>
            <a:ext cx="10353761" cy="4291673"/>
          </a:xfrm>
        </p:spPr>
        <p:txBody>
          <a:bodyPr>
            <a:normAutofit/>
          </a:bodyPr>
          <a:lstStyle/>
          <a:p>
            <a:r>
              <a:rPr lang="en-US" dirty="0" smtClean="0"/>
              <a:t>Dominated by ‘Verbalism’.(</a:t>
            </a:r>
            <a:r>
              <a:rPr lang="en-US" dirty="0" err="1" smtClean="0"/>
              <a:t>memorisaton</a:t>
            </a:r>
            <a:r>
              <a:rPr lang="en-US" dirty="0" smtClean="0"/>
              <a:t>, rote </a:t>
            </a:r>
            <a:r>
              <a:rPr lang="en-US" dirty="0" err="1" smtClean="0"/>
              <a:t>learning,repeating</a:t>
            </a:r>
            <a:r>
              <a:rPr lang="en-US" dirty="0" smtClean="0"/>
              <a:t> words, facts etc.)</a:t>
            </a:r>
          </a:p>
          <a:p>
            <a:r>
              <a:rPr lang="en-US" dirty="0" smtClean="0"/>
              <a:t>Do not provide enough suitable opportunities to students for self-activity.</a:t>
            </a:r>
          </a:p>
          <a:p>
            <a:r>
              <a:rPr lang="en-US" dirty="0" smtClean="0"/>
              <a:t>Sometimes lack of motivation and lack of interest are felt by the students.</a:t>
            </a:r>
          </a:p>
          <a:p>
            <a:r>
              <a:rPr lang="en-US" dirty="0" smtClean="0"/>
              <a:t>‘Chalk &amp; Talk’ dominate.</a:t>
            </a:r>
          </a:p>
          <a:p>
            <a:r>
              <a:rPr lang="en-US" dirty="0" smtClean="0"/>
              <a:t>Practical and Productive work does not find prominent one.</a:t>
            </a:r>
          </a:p>
          <a:p>
            <a:r>
              <a:rPr lang="en-US" dirty="0" smtClean="0"/>
              <a:t>Teachers are rely upon dictating notes and </a:t>
            </a:r>
            <a:r>
              <a:rPr lang="en-US" dirty="0" err="1" smtClean="0"/>
              <a:t>memorise</a:t>
            </a:r>
            <a:r>
              <a:rPr lang="en-US" dirty="0" smtClean="0"/>
              <a:t> them at home for passing exams.</a:t>
            </a:r>
          </a:p>
          <a:p>
            <a:r>
              <a:rPr lang="en-US" dirty="0" smtClean="0"/>
              <a:t>Its not suit with different level of intelligence.</a:t>
            </a:r>
          </a:p>
          <a:p>
            <a:r>
              <a:rPr lang="en-US" dirty="0" smtClean="0"/>
              <a:t>Its not encourages use of AVA &amp; TLM &amp; TECHNOLOGY.</a:t>
            </a:r>
          </a:p>
          <a:p>
            <a:endParaRPr lang="en-US" dirty="0" smtClean="0"/>
          </a:p>
          <a:p>
            <a:endParaRPr lang="en-IN" dirty="0"/>
          </a:p>
        </p:txBody>
      </p:sp>
    </p:spTree>
    <p:extLst>
      <p:ext uri="{BB962C8B-B14F-4D97-AF65-F5344CB8AC3E}">
        <p14:creationId xmlns:p14="http://schemas.microsoft.com/office/powerpoint/2010/main" val="474166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PROGRESSIVE METHODS OF TEACHING</a:t>
            </a:r>
            <a:endParaRPr lang="en-IN" dirty="0"/>
          </a:p>
        </p:txBody>
      </p:sp>
      <p:sp>
        <p:nvSpPr>
          <p:cNvPr id="3" name="Content Placeholder 2"/>
          <p:cNvSpPr>
            <a:spLocks noGrp="1"/>
          </p:cNvSpPr>
          <p:nvPr>
            <p:ph idx="1"/>
          </p:nvPr>
        </p:nvSpPr>
        <p:spPr>
          <a:xfrm>
            <a:off x="913794" y="2096064"/>
            <a:ext cx="10516205" cy="4422302"/>
          </a:xfrm>
        </p:spPr>
        <p:txBody>
          <a:bodyPr>
            <a:normAutofit fontScale="92500"/>
          </a:bodyPr>
          <a:lstStyle/>
          <a:p>
            <a:r>
              <a:rPr lang="en-US" dirty="0" smtClean="0"/>
              <a:t>The methods of teaching in schools should aim not merely at the imparting knowledge in an efficient manner, but also inculcating values and proper attitudes and habits of work.</a:t>
            </a:r>
          </a:p>
          <a:p>
            <a:r>
              <a:rPr lang="en-US" dirty="0" smtClean="0"/>
              <a:t>This method of teaching should shift from Verbalism and </a:t>
            </a:r>
            <a:r>
              <a:rPr lang="en-US" dirty="0" err="1" smtClean="0"/>
              <a:t>Memorisation</a:t>
            </a:r>
            <a:r>
              <a:rPr lang="en-US" dirty="0" smtClean="0"/>
              <a:t> to learning through purposeful, concrete &amp; realistic situations and for this purpose, the principle of ‘Activity method’ &amp; ‘Project Method’.</a:t>
            </a:r>
          </a:p>
          <a:p>
            <a:r>
              <a:rPr lang="en-US" dirty="0" smtClean="0"/>
              <a:t>Teaching should be focused on methods of acquiring knowledge through personal effort and initiative.</a:t>
            </a:r>
          </a:p>
          <a:p>
            <a:r>
              <a:rPr lang="en-US" dirty="0" smtClean="0"/>
              <a:t>Different methods of instruction, AVA, TECHNOLOGY Should be adopted for making the learning fruitful.</a:t>
            </a:r>
          </a:p>
          <a:p>
            <a:r>
              <a:rPr lang="en-US" dirty="0" smtClean="0"/>
              <a:t>Students should be given adequate opportunities to work in groups and to carry group projects and activities for developing group life and co-operative work.</a:t>
            </a:r>
            <a:endParaRPr lang="en-IN" dirty="0"/>
          </a:p>
        </p:txBody>
      </p:sp>
    </p:spTree>
    <p:extLst>
      <p:ext uri="{BB962C8B-B14F-4D97-AF65-F5344CB8AC3E}">
        <p14:creationId xmlns:p14="http://schemas.microsoft.com/office/powerpoint/2010/main" val="2292080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Facilitating Factors of  progressive method </a:t>
            </a:r>
            <a:endParaRPr lang="en-IN" sz="2800" dirty="0"/>
          </a:p>
        </p:txBody>
      </p:sp>
      <p:sp>
        <p:nvSpPr>
          <p:cNvPr id="3" name="Content Placeholder 2"/>
          <p:cNvSpPr>
            <a:spLocks noGrp="1"/>
          </p:cNvSpPr>
          <p:nvPr>
            <p:ph idx="1"/>
          </p:nvPr>
        </p:nvSpPr>
        <p:spPr/>
        <p:txBody>
          <a:bodyPr/>
          <a:lstStyle/>
          <a:p>
            <a:pPr algn="ctr"/>
            <a:r>
              <a:rPr lang="en-US" dirty="0" smtClean="0"/>
              <a:t>Feeling of reform in the air.</a:t>
            </a:r>
          </a:p>
          <a:p>
            <a:pPr algn="ctr"/>
            <a:r>
              <a:rPr lang="en-US" dirty="0" smtClean="0"/>
              <a:t>Eagerness of the inspectorate</a:t>
            </a:r>
          </a:p>
          <a:p>
            <a:pPr algn="ctr"/>
            <a:r>
              <a:rPr lang="en-US" dirty="0" smtClean="0"/>
              <a:t>General support of the profession to experimentation.</a:t>
            </a:r>
          </a:p>
          <a:p>
            <a:pPr algn="ctr"/>
            <a:r>
              <a:rPr lang="en-US" dirty="0" smtClean="0"/>
              <a:t>Mastery of the subject matter.</a:t>
            </a:r>
          </a:p>
          <a:p>
            <a:pPr algn="ctr"/>
            <a:r>
              <a:rPr lang="en-US" dirty="0" smtClean="0"/>
              <a:t>Provision for a good library and teaching-learning material</a:t>
            </a:r>
          </a:p>
          <a:p>
            <a:pPr algn="ctr"/>
            <a:r>
              <a:rPr lang="en-US" dirty="0" smtClean="0"/>
              <a:t>Co-operation with parents</a:t>
            </a:r>
          </a:p>
          <a:p>
            <a:pPr algn="ctr"/>
            <a:r>
              <a:rPr lang="en-US" dirty="0" smtClean="0"/>
              <a:t>Role of teacher’s training institutes.</a:t>
            </a:r>
          </a:p>
          <a:p>
            <a:pPr algn="ctr"/>
            <a:endParaRPr lang="en-IN" dirty="0"/>
          </a:p>
        </p:txBody>
      </p:sp>
    </p:spTree>
    <p:extLst>
      <p:ext uri="{BB962C8B-B14F-4D97-AF65-F5344CB8AC3E}">
        <p14:creationId xmlns:p14="http://schemas.microsoft.com/office/powerpoint/2010/main" val="810919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traditional method of teaching</a:t>
            </a:r>
            <a:endParaRPr lang="en-IN" dirty="0"/>
          </a:p>
        </p:txBody>
      </p:sp>
      <p:sp>
        <p:nvSpPr>
          <p:cNvPr id="3" name="Content Placeholder 2"/>
          <p:cNvSpPr>
            <a:spLocks noGrp="1"/>
          </p:cNvSpPr>
          <p:nvPr>
            <p:ph idx="1"/>
          </p:nvPr>
        </p:nvSpPr>
        <p:spPr/>
        <p:txBody>
          <a:bodyPr/>
          <a:lstStyle/>
          <a:p>
            <a:r>
              <a:rPr lang="en-US" dirty="0" smtClean="0"/>
              <a:t>Structured Learning</a:t>
            </a:r>
          </a:p>
          <a:p>
            <a:r>
              <a:rPr lang="en-US" dirty="0" smtClean="0"/>
              <a:t>Discipline and Routine</a:t>
            </a:r>
          </a:p>
          <a:p>
            <a:r>
              <a:rPr lang="en-US" dirty="0" smtClean="0"/>
              <a:t>Helps a teacher for completing more topic included in syllabus</a:t>
            </a:r>
          </a:p>
          <a:p>
            <a:r>
              <a:rPr lang="en-US" dirty="0" smtClean="0"/>
              <a:t>Transmission of knowledge and values</a:t>
            </a:r>
          </a:p>
          <a:p>
            <a:r>
              <a:rPr lang="en-US" dirty="0" smtClean="0"/>
              <a:t>Focus on basics literacy, numeracy, memorization and foundation skill</a:t>
            </a:r>
          </a:p>
          <a:p>
            <a:r>
              <a:rPr lang="en-US" dirty="0" smtClean="0"/>
              <a:t>Adapted in different cultural and social contexts.</a:t>
            </a:r>
          </a:p>
          <a:p>
            <a:r>
              <a:rPr lang="en-US" dirty="0" smtClean="0"/>
              <a:t>Develops communication ability, listening power.</a:t>
            </a:r>
          </a:p>
          <a:p>
            <a:pPr marL="0" indent="0">
              <a:buNone/>
            </a:pPr>
            <a:endParaRPr lang="en-IN" dirty="0"/>
          </a:p>
        </p:txBody>
      </p:sp>
    </p:spTree>
    <p:extLst>
      <p:ext uri="{BB962C8B-B14F-4D97-AF65-F5344CB8AC3E}">
        <p14:creationId xmlns:p14="http://schemas.microsoft.com/office/powerpoint/2010/main" val="2489480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modern/progressive  method of teaching</a:t>
            </a:r>
            <a:endParaRPr lang="en-IN" dirty="0"/>
          </a:p>
        </p:txBody>
      </p:sp>
      <p:sp>
        <p:nvSpPr>
          <p:cNvPr id="3" name="Content Placeholder 2"/>
          <p:cNvSpPr>
            <a:spLocks noGrp="1"/>
          </p:cNvSpPr>
          <p:nvPr>
            <p:ph idx="1"/>
          </p:nvPr>
        </p:nvSpPr>
        <p:spPr>
          <a:xfrm>
            <a:off x="913795" y="2096063"/>
            <a:ext cx="10353761" cy="4143371"/>
          </a:xfrm>
        </p:spPr>
        <p:txBody>
          <a:bodyPr>
            <a:normAutofit fontScale="92500" lnSpcReduction="10000"/>
          </a:bodyPr>
          <a:lstStyle/>
          <a:p>
            <a:r>
              <a:rPr lang="en-US" dirty="0" smtClean="0"/>
              <a:t>Encourage active participation instead of passive learning.</a:t>
            </a:r>
          </a:p>
          <a:p>
            <a:r>
              <a:rPr lang="en-US" dirty="0" smtClean="0"/>
              <a:t>Students become independent learner.</a:t>
            </a:r>
          </a:p>
          <a:p>
            <a:r>
              <a:rPr lang="en-US" dirty="0" smtClean="0"/>
              <a:t>Prepares learners to deal real life challenges.</a:t>
            </a:r>
          </a:p>
          <a:p>
            <a:r>
              <a:rPr lang="en-US" dirty="0" smtClean="0"/>
              <a:t>Encourages inquiry, exploration and creative expression.</a:t>
            </a:r>
          </a:p>
          <a:p>
            <a:r>
              <a:rPr lang="en-US" dirty="0" smtClean="0"/>
              <a:t>Practical  &amp; life oriented learning and ‘learning by doing’ encouraged here.</a:t>
            </a:r>
          </a:p>
          <a:p>
            <a:r>
              <a:rPr lang="en-US" dirty="0" smtClean="0"/>
              <a:t>Focuses on holistic development</a:t>
            </a:r>
          </a:p>
          <a:p>
            <a:r>
              <a:rPr lang="en-US" dirty="0" smtClean="0"/>
              <a:t>Use of technology(digital resources, multimedia and interactive methods).</a:t>
            </a:r>
          </a:p>
          <a:p>
            <a:r>
              <a:rPr lang="en-US" dirty="0" smtClean="0"/>
              <a:t>Democratic &amp; Collaborative environment.</a:t>
            </a:r>
          </a:p>
          <a:p>
            <a:r>
              <a:rPr lang="en-US" dirty="0" smtClean="0"/>
              <a:t>Prepares learners for the demands of globalized works.</a:t>
            </a:r>
          </a:p>
          <a:p>
            <a:pPr marL="0" indent="0">
              <a:buNone/>
            </a:pPr>
            <a:endParaRPr lang="en-IN" dirty="0"/>
          </a:p>
        </p:txBody>
      </p:sp>
    </p:spTree>
    <p:extLst>
      <p:ext uri="{BB962C8B-B14F-4D97-AF65-F5344CB8AC3E}">
        <p14:creationId xmlns:p14="http://schemas.microsoft.com/office/powerpoint/2010/main" val="3736404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OF TEACHING</a:t>
            </a:r>
            <a:endParaRPr lang="en-IN" dirty="0"/>
          </a:p>
        </p:txBody>
      </p:sp>
      <p:sp>
        <p:nvSpPr>
          <p:cNvPr id="3" name="Content Placeholder 2"/>
          <p:cNvSpPr>
            <a:spLocks noGrp="1"/>
          </p:cNvSpPr>
          <p:nvPr>
            <p:ph idx="1"/>
          </p:nvPr>
        </p:nvSpPr>
        <p:spPr/>
        <p:txBody>
          <a:bodyPr>
            <a:normAutofit fontScale="77500" lnSpcReduction="20000"/>
          </a:bodyPr>
          <a:lstStyle/>
          <a:p>
            <a:r>
              <a:rPr lang="en-US" dirty="0" smtClean="0"/>
              <a:t>Lecture Method</a:t>
            </a:r>
          </a:p>
          <a:p>
            <a:r>
              <a:rPr lang="en-US" dirty="0" smtClean="0"/>
              <a:t>Problem-solving Method</a:t>
            </a:r>
          </a:p>
          <a:p>
            <a:r>
              <a:rPr lang="en-US" dirty="0" smtClean="0"/>
              <a:t>Heuristic Method</a:t>
            </a:r>
          </a:p>
          <a:p>
            <a:r>
              <a:rPr lang="en-US" dirty="0" smtClean="0"/>
              <a:t>Play-way Method</a:t>
            </a:r>
          </a:p>
          <a:p>
            <a:r>
              <a:rPr lang="en-US" dirty="0" smtClean="0"/>
              <a:t>Assignment Method</a:t>
            </a:r>
          </a:p>
          <a:p>
            <a:r>
              <a:rPr lang="en-US" dirty="0" smtClean="0"/>
              <a:t>Questioning </a:t>
            </a:r>
          </a:p>
          <a:p>
            <a:r>
              <a:rPr lang="en-US" dirty="0" smtClean="0"/>
              <a:t>Storytelling </a:t>
            </a:r>
          </a:p>
          <a:p>
            <a:r>
              <a:rPr lang="en-US" dirty="0" smtClean="0"/>
              <a:t>Text book method </a:t>
            </a:r>
          </a:p>
          <a:p>
            <a:r>
              <a:rPr lang="en-US" dirty="0" smtClean="0"/>
              <a:t>Discussion </a:t>
            </a:r>
          </a:p>
          <a:p>
            <a:r>
              <a:rPr lang="en-US" dirty="0" smtClean="0"/>
              <a:t>Laboratory Method </a:t>
            </a:r>
            <a:endParaRPr lang="en-IN" dirty="0"/>
          </a:p>
        </p:txBody>
      </p:sp>
    </p:spTree>
    <p:extLst>
      <p:ext uri="{BB962C8B-B14F-4D97-AF65-F5344CB8AC3E}">
        <p14:creationId xmlns:p14="http://schemas.microsoft.com/office/powerpoint/2010/main" val="14252885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483" y="336175"/>
            <a:ext cx="10501074" cy="1008531"/>
          </a:xfrm>
        </p:spPr>
        <p:txBody>
          <a:bodyPr/>
          <a:lstStyle/>
          <a:p>
            <a:r>
              <a:rPr lang="en-US" dirty="0" smtClean="0"/>
              <a:t>Concept of Techniques in teaching</a:t>
            </a:r>
            <a:endParaRPr lang="en-IN" dirty="0"/>
          </a:p>
        </p:txBody>
      </p:sp>
      <p:sp>
        <p:nvSpPr>
          <p:cNvPr id="3" name="Content Placeholder 2"/>
          <p:cNvSpPr>
            <a:spLocks noGrp="1"/>
          </p:cNvSpPr>
          <p:nvPr>
            <p:ph idx="1"/>
          </p:nvPr>
        </p:nvSpPr>
        <p:spPr>
          <a:xfrm>
            <a:off x="927846" y="1748118"/>
            <a:ext cx="10339711" cy="4921622"/>
          </a:xfrm>
        </p:spPr>
        <p:txBody>
          <a:bodyPr>
            <a:noAutofit/>
          </a:bodyPr>
          <a:lstStyle/>
          <a:p>
            <a:pPr marL="0" indent="0" algn="just">
              <a:buNone/>
            </a:pPr>
            <a:r>
              <a:rPr lang="en-US" sz="2400" dirty="0"/>
              <a:t>In recent years </a:t>
            </a:r>
            <a:r>
              <a:rPr lang="en-US" sz="2400" dirty="0" smtClean="0"/>
              <a:t>there </a:t>
            </a:r>
            <a:r>
              <a:rPr lang="en-US" sz="2400" dirty="0"/>
              <a:t>has been an increased concern among practitioners and educational </a:t>
            </a:r>
            <a:r>
              <a:rPr lang="en-US" sz="2400" dirty="0" smtClean="0"/>
              <a:t>researcher </a:t>
            </a:r>
            <a:r>
              <a:rPr lang="en-US" sz="2400" dirty="0"/>
              <a:t>about the </a:t>
            </a:r>
            <a:r>
              <a:rPr lang="en-US" sz="2400" b="1" dirty="0">
                <a:solidFill>
                  <a:srgbClr val="FFFF00"/>
                </a:solidFill>
              </a:rPr>
              <a:t>practical side and effectiveness of teaching</a:t>
            </a:r>
            <a:r>
              <a:rPr lang="en-US" sz="2400" dirty="0"/>
              <a:t>. The </a:t>
            </a:r>
            <a:r>
              <a:rPr lang="en-US" sz="2400" b="1" i="1" u="sng" dirty="0">
                <a:solidFill>
                  <a:srgbClr val="FF0000"/>
                </a:solidFill>
              </a:rPr>
              <a:t>how</a:t>
            </a:r>
            <a:r>
              <a:rPr lang="en-US" sz="2400" dirty="0"/>
              <a:t> of teaching is now being  given as much important as the </a:t>
            </a:r>
            <a:r>
              <a:rPr lang="en-US" sz="2400" i="1" u="sng" dirty="0">
                <a:solidFill>
                  <a:srgbClr val="FF0000"/>
                </a:solidFill>
              </a:rPr>
              <a:t>what</a:t>
            </a:r>
            <a:r>
              <a:rPr lang="en-US" sz="2400" dirty="0"/>
              <a:t> and the </a:t>
            </a:r>
            <a:r>
              <a:rPr lang="en-US" sz="2400" b="1" i="1" u="sng" dirty="0">
                <a:solidFill>
                  <a:srgbClr val="FF0000"/>
                </a:solidFill>
              </a:rPr>
              <a:t>why</a:t>
            </a:r>
            <a:r>
              <a:rPr lang="en-US" sz="2400" dirty="0"/>
              <a:t> in academic circles</a:t>
            </a:r>
            <a:r>
              <a:rPr lang="en-US" sz="2400" dirty="0" smtClean="0"/>
              <a:t>. To teach successfully </a:t>
            </a:r>
            <a:r>
              <a:rPr lang="en-US" sz="2400" b="1" dirty="0" smtClean="0">
                <a:solidFill>
                  <a:srgbClr val="FFFF00"/>
                </a:solidFill>
              </a:rPr>
              <a:t>one have </a:t>
            </a:r>
            <a:r>
              <a:rPr lang="en-US" sz="2400" b="1" dirty="0">
                <a:solidFill>
                  <a:srgbClr val="FFFF00"/>
                </a:solidFill>
              </a:rPr>
              <a:t>plan successfully and successful planning</a:t>
            </a:r>
            <a:r>
              <a:rPr lang="en-US" sz="2400" dirty="0"/>
              <a:t> means knowing how to facilitate a positive learning experience for all </a:t>
            </a:r>
            <a:r>
              <a:rPr lang="en-US" sz="2400" dirty="0" smtClean="0"/>
              <a:t>students. </a:t>
            </a:r>
            <a:endParaRPr lang="en-IN" sz="2400" dirty="0"/>
          </a:p>
        </p:txBody>
      </p:sp>
    </p:spTree>
    <p:extLst>
      <p:ext uri="{BB962C8B-B14F-4D97-AF65-F5344CB8AC3E}">
        <p14:creationId xmlns:p14="http://schemas.microsoft.com/office/powerpoint/2010/main" val="1242330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OF TEACHING</a:t>
            </a:r>
            <a:endParaRPr lang="en-IN" dirty="0"/>
          </a:p>
        </p:txBody>
      </p:sp>
      <p:sp>
        <p:nvSpPr>
          <p:cNvPr id="3" name="Content Placeholder 2"/>
          <p:cNvSpPr>
            <a:spLocks noGrp="1"/>
          </p:cNvSpPr>
          <p:nvPr>
            <p:ph idx="1"/>
          </p:nvPr>
        </p:nvSpPr>
        <p:spPr/>
        <p:txBody>
          <a:bodyPr/>
          <a:lstStyle/>
          <a:p>
            <a:pPr algn="just"/>
            <a:r>
              <a:rPr lang="en-US" dirty="0" smtClean="0"/>
              <a:t>Teaching is more than standing before a class and applying a few specific techniques. It is </a:t>
            </a:r>
            <a:r>
              <a:rPr lang="en-US" dirty="0"/>
              <a:t>not merely presenting </a:t>
            </a:r>
            <a:r>
              <a:rPr lang="en-US" dirty="0" smtClean="0"/>
              <a:t>textbook information and then testing the student’s ability to repeat it: there is no magic formula for transforming knowledge from the teacher’s mind to align the pupil’s. Teaching is not a mechanical process. It is an intricate, exacting, challenging job.</a:t>
            </a:r>
          </a:p>
          <a:p>
            <a:pPr algn="just"/>
            <a:r>
              <a:rPr lang="en-US" dirty="0" smtClean="0"/>
              <a:t>Teaching is not just a monologue but a dialogue; a dialogue in which one partner is vocal, but the other partner may by simple expressions on the face by simple gesture or exclamations or by brief participation in the form of a query, participations in the dialogue.</a:t>
            </a:r>
            <a:endParaRPr lang="en-IN" dirty="0"/>
          </a:p>
        </p:txBody>
      </p:sp>
    </p:spTree>
    <p:extLst>
      <p:ext uri="{BB962C8B-B14F-4D97-AF65-F5344CB8AC3E}">
        <p14:creationId xmlns:p14="http://schemas.microsoft.com/office/powerpoint/2010/main" val="20707348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pPr algn="just"/>
            <a:r>
              <a:rPr lang="en-US" sz="2400" dirty="0"/>
              <a:t>The teacher uses his or her </a:t>
            </a:r>
            <a:r>
              <a:rPr lang="en-US" sz="2400" b="1" dirty="0">
                <a:solidFill>
                  <a:srgbClr val="FFFF00"/>
                </a:solidFill>
              </a:rPr>
              <a:t>professional judgement </a:t>
            </a:r>
            <a:r>
              <a:rPr lang="en-US" sz="2400" dirty="0"/>
              <a:t>to decide which method, strategy and technical work will best for a particular situation . It is hoped that the compendium will help classroom teachers with the even task of familiarizing themselves with a variety of  teaching method, strategies and techniques that in a way it is quick reference guide complete with over hundred techniques. Helpful suggestion regarding the how </a:t>
            </a:r>
            <a:r>
              <a:rPr lang="en-US" sz="2400" b="1" dirty="0">
                <a:solidFill>
                  <a:srgbClr val="FFFF00"/>
                </a:solidFill>
              </a:rPr>
              <a:t>the do’s and the don't of teaching </a:t>
            </a:r>
            <a:r>
              <a:rPr lang="en-US" sz="2400" dirty="0"/>
              <a:t>costing themselves variety of teaching method, strategies and techniques in your way.</a:t>
            </a:r>
            <a:endParaRPr lang="en-IN" sz="2400" dirty="0"/>
          </a:p>
          <a:p>
            <a:pPr algn="just"/>
            <a:endParaRPr lang="en-IN" sz="2400" dirty="0"/>
          </a:p>
        </p:txBody>
      </p:sp>
    </p:spTree>
    <p:extLst>
      <p:ext uri="{BB962C8B-B14F-4D97-AF65-F5344CB8AC3E}">
        <p14:creationId xmlns:p14="http://schemas.microsoft.com/office/powerpoint/2010/main" val="28402169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70647" y="712694"/>
            <a:ext cx="10796910" cy="5078506"/>
          </a:xfrm>
        </p:spPr>
        <p:txBody>
          <a:bodyPr>
            <a:noAutofit/>
          </a:bodyPr>
          <a:lstStyle/>
          <a:p>
            <a:pPr algn="just"/>
            <a:r>
              <a:rPr lang="en-US" sz="2400" dirty="0"/>
              <a:t>To some considerable degree teachers control their instructional effectiveness in the </a:t>
            </a:r>
            <a:r>
              <a:rPr lang="en-US" sz="2400" dirty="0" smtClean="0"/>
              <a:t>classroom. The Passive </a:t>
            </a:r>
            <a:r>
              <a:rPr lang="en-US" sz="2400" dirty="0"/>
              <a:t>teachers simply realize on the </a:t>
            </a:r>
            <a:r>
              <a:rPr lang="en-US" sz="2400" b="1" dirty="0">
                <a:solidFill>
                  <a:srgbClr val="FFFF00"/>
                </a:solidFill>
              </a:rPr>
              <a:t>old teaching techniques </a:t>
            </a:r>
            <a:r>
              <a:rPr lang="en-US" sz="2400" dirty="0" smtClean="0"/>
              <a:t>day </a:t>
            </a:r>
            <a:r>
              <a:rPr lang="en-US" sz="2400" dirty="0"/>
              <a:t>after </a:t>
            </a:r>
            <a:r>
              <a:rPr lang="en-US" sz="2400" dirty="0" smtClean="0"/>
              <a:t>day. However </a:t>
            </a:r>
            <a:r>
              <a:rPr lang="en-US" sz="2400" dirty="0"/>
              <a:t>the active </a:t>
            </a:r>
            <a:r>
              <a:rPr lang="en-US" sz="2400" dirty="0" smtClean="0"/>
              <a:t>teacher </a:t>
            </a:r>
            <a:r>
              <a:rPr lang="en-US" sz="2400" dirty="0"/>
              <a:t>who had </a:t>
            </a:r>
            <a:r>
              <a:rPr lang="en-US" sz="2400" dirty="0" smtClean="0"/>
              <a:t>his/his day </a:t>
            </a:r>
            <a:r>
              <a:rPr lang="en-US" sz="2400" dirty="0"/>
              <a:t>planning different teaching strategies and techniques team to achieve more success in </a:t>
            </a:r>
            <a:r>
              <a:rPr lang="en-US" sz="2400" dirty="0" smtClean="0"/>
              <a:t>teaching. Not </a:t>
            </a:r>
            <a:r>
              <a:rPr lang="en-US" sz="2400" dirty="0"/>
              <a:t>only practice of different teaching techniques provide change for the teacher it also serve as a motivation for </a:t>
            </a:r>
            <a:r>
              <a:rPr lang="en-US" sz="2400" dirty="0" smtClean="0"/>
              <a:t>student.</a:t>
            </a:r>
          </a:p>
          <a:p>
            <a:pPr algn="just"/>
            <a:r>
              <a:rPr lang="en-US" sz="2400" dirty="0"/>
              <a:t>There is a </a:t>
            </a:r>
            <a:r>
              <a:rPr lang="en-US" sz="2400" b="1" dirty="0">
                <a:solidFill>
                  <a:srgbClr val="FFFF00"/>
                </a:solidFill>
              </a:rPr>
              <a:t>tremendous semantic confusion </a:t>
            </a:r>
            <a:r>
              <a:rPr lang="en-US" sz="2400" dirty="0"/>
              <a:t>in the use of such a word as methods strategies and techniques because they are used interchangeably in the educational literature. Techniques of Teaching are the day to day activities which the teacher may design for a particular lesson . They may include </a:t>
            </a:r>
            <a:r>
              <a:rPr lang="en-US" sz="2400" b="1" dirty="0">
                <a:solidFill>
                  <a:srgbClr val="FFFF00"/>
                </a:solidFill>
              </a:rPr>
              <a:t>group discussions , project,  the use of textbook strategy or field trip.</a:t>
            </a:r>
            <a:endParaRPr lang="en-IN" sz="2400" b="1" dirty="0">
              <a:solidFill>
                <a:srgbClr val="FFFF00"/>
              </a:solidFill>
            </a:endParaRPr>
          </a:p>
        </p:txBody>
      </p:sp>
    </p:spTree>
    <p:extLst>
      <p:ext uri="{BB962C8B-B14F-4D97-AF65-F5344CB8AC3E}">
        <p14:creationId xmlns:p14="http://schemas.microsoft.com/office/powerpoint/2010/main" val="169082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88259"/>
            <a:ext cx="10353761" cy="1264024"/>
          </a:xfrm>
        </p:spPr>
        <p:txBody>
          <a:bodyPr/>
          <a:lstStyle/>
          <a:p>
            <a:r>
              <a:rPr lang="en-US" dirty="0" smtClean="0"/>
              <a:t>Nature of techniques of teaching</a:t>
            </a:r>
            <a:endParaRPr lang="en-IN" dirty="0"/>
          </a:p>
        </p:txBody>
      </p:sp>
      <p:sp>
        <p:nvSpPr>
          <p:cNvPr id="3" name="Content Placeholder 2"/>
          <p:cNvSpPr>
            <a:spLocks noGrp="1"/>
          </p:cNvSpPr>
          <p:nvPr>
            <p:ph idx="1"/>
          </p:nvPr>
        </p:nvSpPr>
        <p:spPr>
          <a:xfrm>
            <a:off x="389965" y="1317812"/>
            <a:ext cx="11134164" cy="5056094"/>
          </a:xfrm>
        </p:spPr>
        <p:txBody>
          <a:bodyPr>
            <a:normAutofit/>
          </a:bodyPr>
          <a:lstStyle/>
          <a:p>
            <a:r>
              <a:rPr lang="en-US" dirty="0"/>
              <a:t>There are many factors which can determine the success or failure of the any technique. The teacher must be a lot to the appropriate of the technique to the topic. For instance that technique should be such that is </a:t>
            </a:r>
            <a:r>
              <a:rPr lang="en-US" b="1" dirty="0">
                <a:solidFill>
                  <a:srgbClr val="FFFF00"/>
                </a:solidFill>
              </a:rPr>
              <a:t>makes best use of the students time</a:t>
            </a:r>
            <a:r>
              <a:rPr lang="en-US" dirty="0"/>
              <a:t>. To a large extent,  everything that happens in the learning situation should relate to the objective of the lesson But at the same time that technique should be </a:t>
            </a:r>
            <a:r>
              <a:rPr lang="en-US" b="1" dirty="0">
                <a:solidFill>
                  <a:srgbClr val="FFFF00"/>
                </a:solidFill>
              </a:rPr>
              <a:t>flexible enough to accommodate </a:t>
            </a:r>
            <a:r>
              <a:rPr lang="en-US" dirty="0"/>
              <a:t>and related </a:t>
            </a:r>
            <a:r>
              <a:rPr lang="en-US" b="1" dirty="0">
                <a:solidFill>
                  <a:srgbClr val="FFFF00"/>
                </a:solidFill>
              </a:rPr>
              <a:t>high interest topics </a:t>
            </a:r>
            <a:r>
              <a:rPr lang="en-US" dirty="0"/>
              <a:t>at the time of the lesson</a:t>
            </a:r>
            <a:r>
              <a:rPr lang="en-US" dirty="0" smtClean="0"/>
              <a:t>.</a:t>
            </a:r>
          </a:p>
          <a:p>
            <a:r>
              <a:rPr lang="en-US" dirty="0"/>
              <a:t>With virtually and unlimited supply of techniques from which to choose the teacher should establish the criteria on which to base his or her choices for using specific techniques. For instance the teacher should </a:t>
            </a:r>
            <a:r>
              <a:rPr lang="en-US" b="1" dirty="0">
                <a:solidFill>
                  <a:srgbClr val="FFFF00"/>
                </a:solidFill>
              </a:rPr>
              <a:t>have a specific purpose in mind</a:t>
            </a:r>
            <a:r>
              <a:rPr lang="en-US" dirty="0"/>
              <a:t>. The techniques to be used must have the potential to enhance and enrich the learning experience. Since specific techniques are suited for a specific purpose, the teacher should be </a:t>
            </a:r>
            <a:r>
              <a:rPr lang="en-US" b="1" dirty="0">
                <a:solidFill>
                  <a:srgbClr val="FFFF00"/>
                </a:solidFill>
              </a:rPr>
              <a:t>familiar with a variety of techniques.</a:t>
            </a:r>
            <a:endParaRPr lang="en-IN" b="1" dirty="0">
              <a:solidFill>
                <a:srgbClr val="FFFF00"/>
              </a:solidFill>
            </a:endParaRPr>
          </a:p>
        </p:txBody>
      </p:sp>
    </p:spTree>
    <p:extLst>
      <p:ext uri="{BB962C8B-B14F-4D97-AF65-F5344CB8AC3E}">
        <p14:creationId xmlns:p14="http://schemas.microsoft.com/office/powerpoint/2010/main" val="2836088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913795" y="609600"/>
            <a:ext cx="10353762" cy="5181600"/>
          </a:xfrm>
        </p:spPr>
        <p:txBody>
          <a:bodyPr>
            <a:noAutofit/>
          </a:bodyPr>
          <a:lstStyle/>
          <a:p>
            <a:pPr algn="just"/>
            <a:r>
              <a:rPr lang="en-US" sz="2400" dirty="0"/>
              <a:t>It may be possible for a teacher to be successful in using the techniques of role playing and simulation </a:t>
            </a:r>
            <a:r>
              <a:rPr lang="en-US" sz="2400" dirty="0" err="1"/>
              <a:t>exclusively.However</a:t>
            </a:r>
            <a:r>
              <a:rPr lang="en-US" sz="2400" dirty="0"/>
              <a:t> most teachers may find, with experience , that there is no one single technique that always seems to work. It is necessary to use a variety of techniques to </a:t>
            </a:r>
            <a:r>
              <a:rPr lang="en-US" sz="2400" b="1" dirty="0">
                <a:solidFill>
                  <a:srgbClr val="FFFF00"/>
                </a:solidFill>
              </a:rPr>
              <a:t>avoid boredom </a:t>
            </a:r>
            <a:r>
              <a:rPr lang="en-US" sz="2400" dirty="0"/>
              <a:t>in the classroom. Some techniques however, seem to be more suitable to at the particular objective in a particular class at a particular time. Moreover, learning to think is the major process goal of teaching of school subject but it can be hardly satisfied by reserved into a simple mode of teaching learning process. Undoubtedly it's </a:t>
            </a:r>
            <a:r>
              <a:rPr lang="en-US" sz="2400" dirty="0" smtClean="0"/>
              <a:t>realization </a:t>
            </a:r>
            <a:r>
              <a:rPr lang="en-US" sz="2400" b="1" dirty="0">
                <a:solidFill>
                  <a:srgbClr val="FFFF00"/>
                </a:solidFill>
              </a:rPr>
              <a:t>requires a commitment and variety to the selection</a:t>
            </a:r>
            <a:r>
              <a:rPr lang="en-US" sz="2400" dirty="0"/>
              <a:t> of the method to the objective and other variables of the teaching learning </a:t>
            </a:r>
            <a:r>
              <a:rPr lang="en-US" sz="2400" dirty="0" smtClean="0"/>
              <a:t>situation.</a:t>
            </a:r>
            <a:endParaRPr lang="en-IN" sz="2400" dirty="0"/>
          </a:p>
        </p:txBody>
      </p:sp>
    </p:spTree>
    <p:extLst>
      <p:ext uri="{BB962C8B-B14F-4D97-AF65-F5344CB8AC3E}">
        <p14:creationId xmlns:p14="http://schemas.microsoft.com/office/powerpoint/2010/main" val="362817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smtClean="0">
                <a:solidFill>
                  <a:srgbClr val="FFFF00"/>
                </a:solidFill>
              </a:rPr>
              <a:t>Co-operative learning</a:t>
            </a:r>
          </a:p>
          <a:p>
            <a:r>
              <a:rPr lang="en-US" b="1" dirty="0" smtClean="0">
                <a:solidFill>
                  <a:srgbClr val="FFFF00"/>
                </a:solidFill>
              </a:rPr>
              <a:t>Conflict /debate</a:t>
            </a:r>
          </a:p>
          <a:p>
            <a:r>
              <a:rPr lang="en-US" b="1" dirty="0" smtClean="0">
                <a:solidFill>
                  <a:srgbClr val="FFFF00"/>
                </a:solidFill>
              </a:rPr>
              <a:t>Brainstorming</a:t>
            </a:r>
          </a:p>
          <a:p>
            <a:r>
              <a:rPr lang="en-US" b="1" dirty="0" smtClean="0">
                <a:solidFill>
                  <a:srgbClr val="FFFF00"/>
                </a:solidFill>
              </a:rPr>
              <a:t>Group project/presentation</a:t>
            </a:r>
          </a:p>
          <a:p>
            <a:endParaRPr lang="en-US" dirty="0" smtClean="0"/>
          </a:p>
        </p:txBody>
      </p:sp>
    </p:spTree>
    <p:extLst>
      <p:ext uri="{BB962C8B-B14F-4D97-AF65-F5344CB8AC3E}">
        <p14:creationId xmlns:p14="http://schemas.microsoft.com/office/powerpoint/2010/main" val="802534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techniques of teaching</a:t>
            </a:r>
            <a:endParaRPr lang="en-IN" dirty="0"/>
          </a:p>
        </p:txBody>
      </p:sp>
      <p:sp>
        <p:nvSpPr>
          <p:cNvPr id="3" name="Content Placeholder 2"/>
          <p:cNvSpPr>
            <a:spLocks noGrp="1"/>
          </p:cNvSpPr>
          <p:nvPr>
            <p:ph idx="1"/>
          </p:nvPr>
        </p:nvSpPr>
        <p:spPr/>
        <p:txBody>
          <a:bodyPr>
            <a:normAutofit/>
          </a:bodyPr>
          <a:lstStyle/>
          <a:p>
            <a:r>
              <a:rPr lang="en-US" dirty="0" smtClean="0"/>
              <a:t>Facilitate Effective Learning			</a:t>
            </a:r>
          </a:p>
          <a:p>
            <a:r>
              <a:rPr lang="en-US" dirty="0" smtClean="0"/>
              <a:t>Ensure </a:t>
            </a:r>
            <a:r>
              <a:rPr lang="en-US" dirty="0"/>
              <a:t>Student Engagement</a:t>
            </a:r>
          </a:p>
          <a:p>
            <a:r>
              <a:rPr lang="en-US" dirty="0"/>
              <a:t>Promote Critical thinking &amp; Creativity</a:t>
            </a:r>
          </a:p>
          <a:p>
            <a:r>
              <a:rPr lang="en-US" dirty="0"/>
              <a:t>Support classroom management</a:t>
            </a:r>
          </a:p>
          <a:p>
            <a:r>
              <a:rPr lang="en-US" dirty="0"/>
              <a:t>Encourage active participation</a:t>
            </a:r>
          </a:p>
          <a:p>
            <a:r>
              <a:rPr lang="en-US" dirty="0"/>
              <a:t>Ensure Better Retention</a:t>
            </a:r>
          </a:p>
          <a:p>
            <a:endParaRPr lang="en-US" dirty="0" smtClean="0"/>
          </a:p>
          <a:p>
            <a:pPr marL="0" indent="0">
              <a:buNone/>
            </a:pPr>
            <a:endParaRPr lang="en-US" dirty="0" smtClean="0"/>
          </a:p>
          <a:p>
            <a:pPr marL="0" indent="0">
              <a:buNone/>
            </a:pPr>
            <a:endParaRPr lang="en-IN" dirty="0"/>
          </a:p>
        </p:txBody>
      </p:sp>
    </p:spTree>
    <p:extLst>
      <p:ext uri="{BB962C8B-B14F-4D97-AF65-F5344CB8AC3E}">
        <p14:creationId xmlns:p14="http://schemas.microsoft.com/office/powerpoint/2010/main" val="1722823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Physical organization of classroom.</a:t>
            </a:r>
          </a:p>
          <a:p>
            <a:r>
              <a:rPr lang="en-US" dirty="0"/>
              <a:t>Success of an activity.</a:t>
            </a:r>
          </a:p>
          <a:p>
            <a:r>
              <a:rPr lang="en-US" dirty="0"/>
              <a:t>Understanding adaptability, flexibility , objectives.</a:t>
            </a:r>
          </a:p>
          <a:p>
            <a:r>
              <a:rPr lang="en-US" dirty="0"/>
              <a:t>Teacher’s competencies, resourcefulness.</a:t>
            </a:r>
          </a:p>
          <a:p>
            <a:r>
              <a:rPr lang="en-US" dirty="0"/>
              <a:t>Determine the effectiveness of techniques as per level like higher </a:t>
            </a:r>
            <a:r>
              <a:rPr lang="en-US" dirty="0" smtClean="0"/>
              <a:t>level</a:t>
            </a:r>
            <a:endParaRPr lang="en-US" dirty="0"/>
          </a:p>
        </p:txBody>
      </p:sp>
    </p:spTree>
    <p:extLst>
      <p:ext uri="{BB962C8B-B14F-4D97-AF65-F5344CB8AC3E}">
        <p14:creationId xmlns:p14="http://schemas.microsoft.com/office/powerpoint/2010/main" val="2352938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4829691" y="2442755"/>
            <a:ext cx="2812082" cy="2756212"/>
          </a:xfrm>
          <a:prstGeom prst="rect">
            <a:avLst/>
          </a:prstGeom>
        </p:spPr>
      </p:pic>
    </p:spTree>
    <p:extLst>
      <p:ext uri="{BB962C8B-B14F-4D97-AF65-F5344CB8AC3E}">
        <p14:creationId xmlns:p14="http://schemas.microsoft.com/office/powerpoint/2010/main" val="42516019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3867285" y="2343149"/>
            <a:ext cx="4871630" cy="3247753"/>
          </a:xfrm>
          <a:prstGeom prst="rect">
            <a:avLst/>
          </a:prstGeom>
        </p:spPr>
      </p:pic>
    </p:spTree>
    <p:extLst>
      <p:ext uri="{BB962C8B-B14F-4D97-AF65-F5344CB8AC3E}">
        <p14:creationId xmlns:p14="http://schemas.microsoft.com/office/powerpoint/2010/main" val="272877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r>
              <a:rPr lang="en-US" dirty="0" smtClean="0"/>
              <a:t>Most of the other profession who deal with children can afford some amount of specialization : physician’s attention is given to the diseased body : the psychiatrist is concerned largely with the disordered personality – the teacher must pay attention to the entire complex organism. He is concerned with the development of whole child –intellectually, emotionally, socially, spiritually and in some degree, physically.</a:t>
            </a:r>
          </a:p>
          <a:p>
            <a:r>
              <a:rPr lang="en-US" dirty="0" smtClean="0"/>
              <a:t>So. We can say that Teaching is an essential part of education . Its special function is to impart knowledge, develop understanding and skills. It is usually associated with the imparting of knowledge of 3R’s- Reading, Writing and Representing various school -subjects. Education on the other hand, has a wider connotation. It implies  7R’s –Reading, Writing, Representing, Rights, Responsibilities, Relationships and Recreation.</a:t>
            </a:r>
            <a:endParaRPr lang="en-IN" dirty="0"/>
          </a:p>
        </p:txBody>
      </p:sp>
    </p:spTree>
    <p:extLst>
      <p:ext uri="{BB962C8B-B14F-4D97-AF65-F5344CB8AC3E}">
        <p14:creationId xmlns:p14="http://schemas.microsoft.com/office/powerpoint/2010/main" val="2616125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788126"/>
          </a:xfrm>
        </p:spPr>
        <p:txBody>
          <a:bodyPr/>
          <a:lstStyle/>
          <a:p>
            <a:r>
              <a:rPr lang="en-US" dirty="0" smtClean="0"/>
              <a:t>MEANING OF TEACHING</a:t>
            </a:r>
            <a:endParaRPr lang="en-IN" dirty="0"/>
          </a:p>
        </p:txBody>
      </p:sp>
      <p:sp>
        <p:nvSpPr>
          <p:cNvPr id="3" name="Content Placeholder 2"/>
          <p:cNvSpPr>
            <a:spLocks noGrp="1"/>
          </p:cNvSpPr>
          <p:nvPr>
            <p:ph idx="1"/>
          </p:nvPr>
        </p:nvSpPr>
        <p:spPr>
          <a:xfrm>
            <a:off x="913795" y="1724297"/>
            <a:ext cx="10353761" cy="4428309"/>
          </a:xfrm>
        </p:spPr>
        <p:txBody>
          <a:bodyPr>
            <a:normAutofit lnSpcReduction="10000"/>
          </a:bodyPr>
          <a:lstStyle/>
          <a:p>
            <a:r>
              <a:rPr lang="en-US" dirty="0" smtClean="0"/>
              <a:t>Albert Einstein (A </a:t>
            </a:r>
            <a:r>
              <a:rPr lang="en-US" dirty="0" err="1" smtClean="0"/>
              <a:t>swiss</a:t>
            </a:r>
            <a:r>
              <a:rPr lang="en-US" dirty="0" smtClean="0"/>
              <a:t> Physicist 1879-1950) – ‘The supreme art of teaching is to awaken joy in creative expression and knowledge.</a:t>
            </a:r>
          </a:p>
          <a:p>
            <a:r>
              <a:rPr lang="en-US" dirty="0" err="1" smtClean="0"/>
              <a:t>H.C.Morrison</a:t>
            </a:r>
            <a:r>
              <a:rPr lang="en-US" dirty="0" smtClean="0"/>
              <a:t>(1934)– Teaching is an intimate contact between a more mature personality and less mature one which is designed to further the education of the later.</a:t>
            </a:r>
          </a:p>
          <a:p>
            <a:r>
              <a:rPr lang="en-US" dirty="0" smtClean="0"/>
              <a:t>American Educational Research Association Commission in  ‘ Handbook of Research on Teaching’ (1962)– Teaching is a form of interpersonal influence aimed at changing the behavior potential of another person.</a:t>
            </a:r>
          </a:p>
          <a:p>
            <a:r>
              <a:rPr lang="en-US" dirty="0" err="1" smtClean="0"/>
              <a:t>Yoakin</a:t>
            </a:r>
            <a:r>
              <a:rPr lang="en-US" dirty="0" smtClean="0"/>
              <a:t> and Simpson: Teaching is a means whereby society trains the young in a selected environment as quickly as possible to adjust themselves to the world in which they live.</a:t>
            </a:r>
            <a:endParaRPr lang="en-IN" dirty="0"/>
          </a:p>
        </p:txBody>
      </p:sp>
    </p:spTree>
    <p:extLst>
      <p:ext uri="{BB962C8B-B14F-4D97-AF65-F5344CB8AC3E}">
        <p14:creationId xmlns:p14="http://schemas.microsoft.com/office/powerpoint/2010/main" val="1543962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In the type of teaching as mentioned by Morrison, teaching is reduced to what the teacher does. There is interaction but the flow of instruction is from the teacher. </a:t>
            </a:r>
            <a:endParaRPr lang="en-US" dirty="0"/>
          </a:p>
          <a:p>
            <a:r>
              <a:rPr lang="en-US" dirty="0" smtClean="0"/>
              <a:t>We can say that ‘teaching’ profession following three elements---</a:t>
            </a:r>
          </a:p>
          <a:p>
            <a:r>
              <a:rPr lang="en-US" dirty="0"/>
              <a:t>A</a:t>
            </a:r>
            <a:r>
              <a:rPr lang="en-US" dirty="0" smtClean="0"/>
              <a:t>. Teaching is a system of action </a:t>
            </a:r>
          </a:p>
          <a:p>
            <a:r>
              <a:rPr lang="en-US" dirty="0" smtClean="0"/>
              <a:t>B. Teaching is goal oriented action.</a:t>
            </a:r>
          </a:p>
          <a:p>
            <a:r>
              <a:rPr lang="en-US" dirty="0" smtClean="0"/>
              <a:t>C. Teaching takes place in a situation comprising the controllable and uncontrollable set of factors.</a:t>
            </a:r>
            <a:endParaRPr lang="en-IN" dirty="0"/>
          </a:p>
        </p:txBody>
      </p:sp>
    </p:spTree>
    <p:extLst>
      <p:ext uri="{BB962C8B-B14F-4D97-AF65-F5344CB8AC3E}">
        <p14:creationId xmlns:p14="http://schemas.microsoft.com/office/powerpoint/2010/main" val="2867156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Whom, </a:t>
            </a:r>
            <a:r>
              <a:rPr lang="en-US" dirty="0" err="1" smtClean="0"/>
              <a:t>Why,where,what,how</a:t>
            </a:r>
            <a:r>
              <a:rPr lang="en-US" dirty="0" smtClean="0"/>
              <a:t> and WHEN  OF TEACHING</a:t>
            </a:r>
            <a:endParaRPr lang="en-IN"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Who is to teach: The teacher is to teach and he/she must understand himself/herself thoroughly—(weakness &amp; strengths) and strive to be good model  before the students.</a:t>
            </a:r>
          </a:p>
          <a:p>
            <a:pPr marL="0" indent="0">
              <a:buNone/>
            </a:pPr>
            <a:r>
              <a:rPr lang="en-US" dirty="0" smtClean="0"/>
              <a:t>Whom to teach: The child/student to be taught. A teacher should understand the students accordingly ---abilities, aptitudes, attitudes, manners and temperaments and accordingly cater to the individual difference of students.</a:t>
            </a:r>
          </a:p>
          <a:p>
            <a:pPr marL="0" indent="0">
              <a:buNone/>
            </a:pPr>
            <a:r>
              <a:rPr lang="en-US" dirty="0" smtClean="0"/>
              <a:t>Why to teach: The teacher should always keep in view that the aim of education is to develop harmonious personality, who are culturally refined, emotionally stable, ethically sound, mentally alert, morally upright, physically strong, socially efficient and spiritually enlightened. </a:t>
            </a:r>
          </a:p>
          <a:p>
            <a:pPr marL="0" indent="0">
              <a:buNone/>
            </a:pPr>
            <a:r>
              <a:rPr lang="en-US" dirty="0" smtClean="0"/>
              <a:t>Where to teach: In school where human of tomorrow are trained to take their place as enlightened citizens in the society and contribute to the national development.</a:t>
            </a:r>
          </a:p>
          <a:p>
            <a:pPr marL="0" indent="0">
              <a:buNone/>
            </a:pPr>
            <a:endParaRPr lang="en-US" dirty="0" smtClean="0"/>
          </a:p>
          <a:p>
            <a:pPr marL="0" indent="0">
              <a:buNone/>
            </a:pPr>
            <a:endParaRPr lang="en-IN" dirty="0"/>
          </a:p>
        </p:txBody>
      </p:sp>
    </p:spTree>
    <p:extLst>
      <p:ext uri="{BB962C8B-B14F-4D97-AF65-F5344CB8AC3E}">
        <p14:creationId xmlns:p14="http://schemas.microsoft.com/office/powerpoint/2010/main" val="4138335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US" dirty="0"/>
              <a:t>What to teach</a:t>
            </a:r>
            <a:r>
              <a:rPr lang="en-US" dirty="0" smtClean="0"/>
              <a:t>: The teacher must have the mastery over the subject .</a:t>
            </a:r>
            <a:endParaRPr lang="en-US" dirty="0"/>
          </a:p>
          <a:p>
            <a:pPr marL="0" indent="0">
              <a:buNone/>
            </a:pPr>
            <a:r>
              <a:rPr lang="en-US" dirty="0"/>
              <a:t>How to teach</a:t>
            </a:r>
            <a:r>
              <a:rPr lang="en-US" dirty="0" smtClean="0"/>
              <a:t>: The teacher must use new teaching-learning technology to make his teaching effective and inspirational.</a:t>
            </a:r>
            <a:endParaRPr lang="en-US" dirty="0"/>
          </a:p>
          <a:p>
            <a:pPr marL="0" indent="0">
              <a:buNone/>
            </a:pPr>
            <a:r>
              <a:rPr lang="en-US" dirty="0"/>
              <a:t>When to </a:t>
            </a:r>
            <a:r>
              <a:rPr lang="en-US" dirty="0" smtClean="0"/>
              <a:t>teach : Appropriates steps need to be taken by the teacher to develop motivation of the student in the entire work.</a:t>
            </a:r>
            <a:endParaRPr lang="en-IN" dirty="0"/>
          </a:p>
        </p:txBody>
      </p:sp>
    </p:spTree>
    <p:extLst>
      <p:ext uri="{BB962C8B-B14F-4D97-AF65-F5344CB8AC3E}">
        <p14:creationId xmlns:p14="http://schemas.microsoft.com/office/powerpoint/2010/main" val="1002138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TEACHING</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Teaching is giving information.</a:t>
            </a:r>
          </a:p>
          <a:p>
            <a:r>
              <a:rPr lang="en-US" dirty="0" smtClean="0"/>
              <a:t>Teaching is causing to learn.</a:t>
            </a:r>
          </a:p>
          <a:p>
            <a:r>
              <a:rPr lang="en-US" dirty="0" smtClean="0"/>
              <a:t>Teaching is matter of helping the child to respond to his/her  Environment in an effective manner.</a:t>
            </a:r>
          </a:p>
          <a:p>
            <a:r>
              <a:rPr lang="en-US" dirty="0" smtClean="0"/>
              <a:t>Teaching is helping a child to adjust himself/herself to his/her environment.</a:t>
            </a:r>
          </a:p>
          <a:p>
            <a:r>
              <a:rPr lang="en-US" dirty="0" smtClean="0"/>
              <a:t>Teaching is stimulation and encouragement</a:t>
            </a:r>
          </a:p>
          <a:p>
            <a:r>
              <a:rPr lang="en-US" dirty="0" smtClean="0"/>
              <a:t>Teaching is guidance.</a:t>
            </a:r>
          </a:p>
          <a:p>
            <a:r>
              <a:rPr lang="en-US" dirty="0" smtClean="0"/>
              <a:t>Teaching is training the emotions of child.</a:t>
            </a:r>
          </a:p>
          <a:p>
            <a:r>
              <a:rPr lang="en-US" dirty="0" smtClean="0"/>
              <a:t>Teaching is </a:t>
            </a:r>
            <a:r>
              <a:rPr lang="en-US" dirty="0"/>
              <a:t>b</a:t>
            </a:r>
            <a:r>
              <a:rPr lang="en-US" dirty="0" smtClean="0"/>
              <a:t>oth a conscious and unconscious process</a:t>
            </a:r>
            <a:endParaRPr lang="en-IN" dirty="0"/>
          </a:p>
        </p:txBody>
      </p:sp>
    </p:spTree>
    <p:extLst>
      <p:ext uri="{BB962C8B-B14F-4D97-AF65-F5344CB8AC3E}">
        <p14:creationId xmlns:p14="http://schemas.microsoft.com/office/powerpoint/2010/main" val="2989111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&amp; meaning of METHODS OF TEACHING</a:t>
            </a:r>
            <a:endParaRPr lang="en-IN" dirty="0"/>
          </a:p>
        </p:txBody>
      </p:sp>
      <p:sp>
        <p:nvSpPr>
          <p:cNvPr id="3" name="Content Placeholder 2"/>
          <p:cNvSpPr>
            <a:spLocks noGrp="1"/>
          </p:cNvSpPr>
          <p:nvPr>
            <p:ph idx="1"/>
          </p:nvPr>
        </p:nvSpPr>
        <p:spPr/>
        <p:txBody>
          <a:bodyPr>
            <a:normAutofit fontScale="92500"/>
          </a:bodyPr>
          <a:lstStyle/>
          <a:p>
            <a:r>
              <a:rPr lang="en-US" dirty="0" smtClean="0"/>
              <a:t>Methods of teaching in schools should aim not merely at imparting of knowledge in an efficient manner, but </a:t>
            </a:r>
            <a:r>
              <a:rPr lang="en-US" smtClean="0"/>
              <a:t>also </a:t>
            </a:r>
            <a:r>
              <a:rPr lang="en-US" smtClean="0"/>
              <a:t>inculcating </a:t>
            </a:r>
            <a:r>
              <a:rPr lang="en-US" dirty="0" smtClean="0"/>
              <a:t>desirable values and proper attitudes and habits of work in the students.</a:t>
            </a:r>
          </a:p>
          <a:p>
            <a:r>
              <a:rPr lang="en-US" dirty="0"/>
              <a:t>Traditional Method: This method is kind  of ‘Chalk and Talk’ method. They do not train the students in the ‘art of the study’. They encourage learning from notes and summaries rather than textbooks. They do not make adequate use of audio-visual aids.</a:t>
            </a:r>
          </a:p>
          <a:p>
            <a:r>
              <a:rPr lang="en-US" dirty="0" smtClean="0"/>
              <a:t>Modern/Progressive </a:t>
            </a:r>
            <a:r>
              <a:rPr lang="en-US" dirty="0"/>
              <a:t>Method: </a:t>
            </a:r>
            <a:r>
              <a:rPr lang="en-US" dirty="0" smtClean="0"/>
              <a:t>This method says that teaching should shift from verbalism and memorization to learning through purposeful, concrete and realistic situations.</a:t>
            </a:r>
            <a:endParaRPr lang="en-US" dirty="0"/>
          </a:p>
          <a:p>
            <a:endParaRPr lang="en-IN" dirty="0"/>
          </a:p>
        </p:txBody>
      </p:sp>
    </p:spTree>
    <p:extLst>
      <p:ext uri="{BB962C8B-B14F-4D97-AF65-F5344CB8AC3E}">
        <p14:creationId xmlns:p14="http://schemas.microsoft.com/office/powerpoint/2010/main" val="1505881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732</TotalTime>
  <Words>2138</Words>
  <Application>Microsoft Office PowerPoint</Application>
  <PresentationFormat>Widescreen</PresentationFormat>
  <Paragraphs>140</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Bookman Old Style</vt:lpstr>
      <vt:lpstr>Rockwell</vt:lpstr>
      <vt:lpstr>Damask</vt:lpstr>
      <vt:lpstr>Unit-ii Methods and techniques of teaching</vt:lpstr>
      <vt:lpstr>CONCEPT OF TEACHING</vt:lpstr>
      <vt:lpstr>PowerPoint Presentation</vt:lpstr>
      <vt:lpstr>MEANING OF TEACHING</vt:lpstr>
      <vt:lpstr>PowerPoint Presentation</vt:lpstr>
      <vt:lpstr>who, Whom, Why,where,what,how and WHEN  OF TEACHING</vt:lpstr>
      <vt:lpstr>PowerPoint Presentation</vt:lpstr>
      <vt:lpstr>NATURE OF TEACHING</vt:lpstr>
      <vt:lpstr>Concept &amp; meaning of METHODS OF TEACHING</vt:lpstr>
      <vt:lpstr>Nature of methods of teaching</vt:lpstr>
      <vt:lpstr>Objectives of Methods of Teaching </vt:lpstr>
      <vt:lpstr>SIGNIFICANCE OF method’s of TEACHING</vt:lpstr>
      <vt:lpstr>CHARACTERISTICS OF TRADITIONAL TEACHING</vt:lpstr>
      <vt:lpstr>CHARACTERISTICS OF PROGRESSIVE METHODS OF TEACHING</vt:lpstr>
      <vt:lpstr>Facilitating Factors of  progressive method </vt:lpstr>
      <vt:lpstr>Significance of traditional method of teaching</vt:lpstr>
      <vt:lpstr>Significance of modern/progressive  method of teaching</vt:lpstr>
      <vt:lpstr>METHODS OF TEACHING</vt:lpstr>
      <vt:lpstr>Concept of Techniques in teaching</vt:lpstr>
      <vt:lpstr>PowerPoint Presentation</vt:lpstr>
      <vt:lpstr>PowerPoint Presentation</vt:lpstr>
      <vt:lpstr>Nature of techniques of teaching</vt:lpstr>
      <vt:lpstr>PowerPoint Presentation</vt:lpstr>
      <vt:lpstr>PowerPoint Presentation</vt:lpstr>
      <vt:lpstr>Significance of techniques of teaching</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Unit-ii Methods and techniques of teaching</dc:title>
  <dc:creator>USER</dc:creator>
  <cp:lastModifiedBy>USER</cp:lastModifiedBy>
  <cp:revision>68</cp:revision>
  <dcterms:created xsi:type="dcterms:W3CDTF">2025-08-23T08:49:10Z</dcterms:created>
  <dcterms:modified xsi:type="dcterms:W3CDTF">2025-10-09T05:06:43Z</dcterms:modified>
</cp:coreProperties>
</file>