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1E50962-D8BD-4FF5-BD6E-371F30DA06C2}" type="datetimeFigureOut">
              <a:rPr lang="en-IN" smtClean="0"/>
              <a:t>24-09-2025</a:t>
            </a:fld>
            <a:endParaRPr lang="en-IN"/>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IN"/>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0FFA80D-8BE5-402C-84EE-58B83BFB9643}" type="slidenum">
              <a:rPr lang="en-IN" smtClean="0"/>
              <a:t>‹#›</a:t>
            </a:fld>
            <a:endParaRPr lang="en-IN"/>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E50962-D8BD-4FF5-BD6E-371F30DA06C2}" type="datetimeFigureOut">
              <a:rPr lang="en-IN" smtClean="0"/>
              <a:t>24-09-2025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E50962-D8BD-4FF5-BD6E-371F30DA06C2}" type="datetimeFigureOut">
              <a:rPr lang="en-IN" smtClean="0"/>
              <a:t>24-09-2025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E50962-D8BD-4FF5-BD6E-371F30DA06C2}" type="datetimeFigureOut">
              <a:rPr lang="en-IN" smtClean="0"/>
              <a:t>24-09-2025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E50962-D8BD-4FF5-BD6E-371F30DA06C2}" type="datetimeFigureOut">
              <a:rPr lang="en-IN" smtClean="0"/>
              <a:t>24-09-2025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1E50962-D8BD-4FF5-BD6E-371F30DA06C2}" type="datetimeFigureOut">
              <a:rPr lang="en-IN" smtClean="0"/>
              <a:t>24-09-2025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0FFA80D-8BE5-402C-84EE-58B83BFB9643}" type="slidenum">
              <a:rPr lang="en-IN" smtClean="0"/>
              <a:t>‹#›</a:t>
            </a:fld>
            <a:endParaRPr lang="en-IN"/>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E50962-D8BD-4FF5-BD6E-371F30DA06C2}" type="datetimeFigureOut">
              <a:rPr lang="en-IN" smtClean="0"/>
              <a:t>24-09-2025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E50962-D8BD-4FF5-BD6E-371F30DA06C2}" type="datetimeFigureOut">
              <a:rPr lang="en-IN" smtClean="0"/>
              <a:t>24-09-2025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50962-D8BD-4FF5-BD6E-371F30DA06C2}" type="datetimeFigureOut">
              <a:rPr lang="en-IN" smtClean="0"/>
              <a:t>24-09-2025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1E50962-D8BD-4FF5-BD6E-371F30DA06C2}" type="datetimeFigureOut">
              <a:rPr lang="en-IN" smtClean="0"/>
              <a:t>24-09-2025</a:t>
            </a:fld>
            <a:endParaRPr lang="en-IN"/>
          </a:p>
        </p:txBody>
      </p:sp>
      <p:sp>
        <p:nvSpPr>
          <p:cNvPr id="7" name="Slide Number Placeholder 6"/>
          <p:cNvSpPr>
            <a:spLocks noGrp="1"/>
          </p:cNvSpPr>
          <p:nvPr>
            <p:ph type="sldNum" sz="quarter" idx="12"/>
          </p:nvPr>
        </p:nvSpPr>
        <p:spPr/>
        <p:txBody>
          <a:bodyPr/>
          <a:lstStyle/>
          <a:p>
            <a:fld id="{50FFA80D-8BE5-402C-84EE-58B83BFB9643}" type="slidenum">
              <a:rPr lang="en-IN" smtClean="0"/>
              <a:t>‹#›</a:t>
            </a:fld>
            <a:endParaRPr lang="en-IN"/>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E50962-D8BD-4FF5-BD6E-371F30DA06C2}" type="datetimeFigureOut">
              <a:rPr lang="en-IN" smtClean="0"/>
              <a:t>24-09-2025</a:t>
            </a:fld>
            <a:endParaRPr lang="en-IN"/>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7" name="Slide Number Placeholder 6"/>
          <p:cNvSpPr>
            <a:spLocks noGrp="1"/>
          </p:cNvSpPr>
          <p:nvPr>
            <p:ph type="sldNum" sz="quarter" idx="12"/>
          </p:nvPr>
        </p:nvSpPr>
        <p:spPr/>
        <p:txBody>
          <a:bodyPr/>
          <a:lstStyle/>
          <a:p>
            <a:fld id="{50FFA80D-8BE5-402C-84EE-58B83BFB964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1E50962-D8BD-4FF5-BD6E-371F30DA06C2}" type="datetimeFigureOut">
              <a:rPr lang="en-IN" smtClean="0"/>
              <a:t>24-09-2025</a:t>
            </a:fld>
            <a:endParaRPr lang="en-IN"/>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0FFA80D-8BE5-402C-84EE-58B83BFB964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708476"/>
            <a:ext cx="3511043" cy="1702160"/>
          </a:xfrm>
        </p:spPr>
        <p:txBody>
          <a:bodyPr>
            <a:normAutofit fontScale="90000"/>
          </a:bodyPr>
          <a:lstStyle/>
          <a:p>
            <a:r>
              <a:rPr lang="en-IN" dirty="0"/>
              <a:t>Changing  Aims of Education in the Context of Globalization </a:t>
            </a:r>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32329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dirty="0"/>
              <a:t>Changing  Aims of Education in the Context of Globalization </a:t>
            </a:r>
          </a:p>
        </p:txBody>
      </p:sp>
      <p:sp>
        <p:nvSpPr>
          <p:cNvPr id="3" name="Content Placeholder 2"/>
          <p:cNvSpPr>
            <a:spLocks noGrp="1"/>
          </p:cNvSpPr>
          <p:nvPr>
            <p:ph idx="1"/>
          </p:nvPr>
        </p:nvSpPr>
        <p:spPr/>
        <p:txBody>
          <a:bodyPr>
            <a:normAutofit fontScale="85000" lnSpcReduction="10000"/>
          </a:bodyPr>
          <a:lstStyle/>
          <a:p>
            <a:pPr marL="68580" indent="0" algn="ctr">
              <a:buNone/>
            </a:pPr>
            <a:r>
              <a:rPr lang="en-US" dirty="0"/>
              <a:t>With the rise of globalization, the world is now more closely connected than ever before. This transformation has not only influenced economies and cultures but has also redefined the very goals of education. What were once traditional objectives have now broadened to include global awareness, digital literacy, and the ability to adapt in a rapidly changing environment. In this presentation, we’ll explore how globalization has reshaped the aims of education, the key forces behind these changes, and what they mean for both teachers and students.</a:t>
            </a:r>
            <a:endParaRPr lang="en-IN" dirty="0"/>
          </a:p>
          <a:p>
            <a:endParaRPr lang="en-IN" dirty="0"/>
          </a:p>
        </p:txBody>
      </p:sp>
    </p:spTree>
    <p:extLst>
      <p:ext uri="{BB962C8B-B14F-4D97-AF65-F5344CB8AC3E}">
        <p14:creationId xmlns:p14="http://schemas.microsoft.com/office/powerpoint/2010/main" val="2651104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Traditional Aims of Education </a:t>
            </a:r>
          </a:p>
        </p:txBody>
      </p:sp>
      <p:sp>
        <p:nvSpPr>
          <p:cNvPr id="3" name="Content Placeholder 2"/>
          <p:cNvSpPr>
            <a:spLocks noGrp="1"/>
          </p:cNvSpPr>
          <p:nvPr>
            <p:ph idx="1"/>
          </p:nvPr>
        </p:nvSpPr>
        <p:spPr/>
        <p:txBody>
          <a:bodyPr>
            <a:normAutofit fontScale="92500"/>
          </a:bodyPr>
          <a:lstStyle/>
          <a:p>
            <a:pPr marL="68580" indent="0">
              <a:buNone/>
            </a:pPr>
            <a:r>
              <a:rPr lang="en-US" dirty="0"/>
              <a:t>Before globalization gained momentum, education primarily focused on:</a:t>
            </a:r>
          </a:p>
          <a:p>
            <a:pPr marL="68580" indent="0">
              <a:buNone/>
            </a:pPr>
            <a:endParaRPr lang="en-US" dirty="0"/>
          </a:p>
          <a:p>
            <a:r>
              <a:rPr lang="en-US" b="1" dirty="0"/>
              <a:t>Character Building: </a:t>
            </a:r>
            <a:r>
              <a:rPr lang="en-US" dirty="0"/>
              <a:t>Emphasizing moral and ethical values.</a:t>
            </a:r>
          </a:p>
          <a:p>
            <a:r>
              <a:rPr lang="en-US" b="1" dirty="0"/>
              <a:t>National Development: </a:t>
            </a:r>
            <a:r>
              <a:rPr lang="en-US" dirty="0"/>
              <a:t>Preparing citizens to contribute to the local economy and society.</a:t>
            </a:r>
          </a:p>
          <a:p>
            <a:r>
              <a:rPr lang="en-US" b="1" dirty="0"/>
              <a:t>Cultural Preservation: </a:t>
            </a:r>
            <a:r>
              <a:rPr lang="en-US" dirty="0"/>
              <a:t>Transmitting cultural traditions and heritage to future generations</a:t>
            </a:r>
            <a:endParaRPr lang="en-IN" dirty="0"/>
          </a:p>
        </p:txBody>
      </p:sp>
    </p:spTree>
    <p:extLst>
      <p:ext uri="{BB962C8B-B14F-4D97-AF65-F5344CB8AC3E}">
        <p14:creationId xmlns:p14="http://schemas.microsoft.com/office/powerpoint/2010/main" val="288218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Globalization has Changes the Aims of Education </a:t>
            </a:r>
          </a:p>
        </p:txBody>
      </p:sp>
      <p:sp>
        <p:nvSpPr>
          <p:cNvPr id="3" name="Content Placeholder 2"/>
          <p:cNvSpPr>
            <a:spLocks noGrp="1"/>
          </p:cNvSpPr>
          <p:nvPr>
            <p:ph idx="1"/>
          </p:nvPr>
        </p:nvSpPr>
        <p:spPr/>
        <p:txBody>
          <a:bodyPr/>
          <a:lstStyle/>
          <a:p>
            <a:pPr marL="525780" indent="-457200">
              <a:buAutoNum type="arabicPeriod"/>
            </a:pPr>
            <a:r>
              <a:rPr lang="en-IN" dirty="0"/>
              <a:t>Emphasis on Global Citizenship. </a:t>
            </a:r>
          </a:p>
          <a:p>
            <a:pPr marL="525780" indent="-457200">
              <a:buAutoNum type="arabicPeriod"/>
            </a:pPr>
            <a:r>
              <a:rPr lang="en-IN" dirty="0"/>
              <a:t>Shift Towards Digital Literacy.</a:t>
            </a:r>
          </a:p>
          <a:p>
            <a:pPr marL="525780" indent="-457200">
              <a:buAutoNum type="arabicPeriod"/>
            </a:pPr>
            <a:r>
              <a:rPr lang="en-IN" dirty="0"/>
              <a:t>Focus on 21</a:t>
            </a:r>
            <a:r>
              <a:rPr lang="en-IN" baseline="30000" dirty="0"/>
              <a:t>st</a:t>
            </a:r>
            <a:r>
              <a:rPr lang="en-IN" dirty="0"/>
              <a:t> Century Skills.</a:t>
            </a:r>
          </a:p>
          <a:p>
            <a:pPr marL="525780" indent="-457200">
              <a:buAutoNum type="arabicPeriod"/>
            </a:pPr>
            <a:r>
              <a:rPr lang="en-IN" dirty="0"/>
              <a:t>Integration of Multiculturalism.</a:t>
            </a:r>
          </a:p>
          <a:p>
            <a:pPr marL="525780" indent="-457200">
              <a:buAutoNum type="arabicPeriod"/>
            </a:pPr>
            <a:r>
              <a:rPr lang="en-IN" dirty="0"/>
              <a:t>Preparation for Global Workforce. </a:t>
            </a:r>
          </a:p>
          <a:p>
            <a:pPr marL="525780" indent="-457200">
              <a:buAutoNum type="arabicPeriod"/>
            </a:pPr>
            <a:r>
              <a:rPr lang="en-IN" dirty="0"/>
              <a:t>Addressing Global Challenges</a:t>
            </a:r>
          </a:p>
        </p:txBody>
      </p:sp>
    </p:spTree>
    <p:extLst>
      <p:ext uri="{BB962C8B-B14F-4D97-AF65-F5344CB8AC3E}">
        <p14:creationId xmlns:p14="http://schemas.microsoft.com/office/powerpoint/2010/main" val="990866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Challenges in Adopting to the New aims of Education</a:t>
            </a:r>
          </a:p>
        </p:txBody>
      </p:sp>
      <p:sp>
        <p:nvSpPr>
          <p:cNvPr id="3" name="Content Placeholder 2"/>
          <p:cNvSpPr>
            <a:spLocks noGrp="1"/>
          </p:cNvSpPr>
          <p:nvPr>
            <p:ph idx="1"/>
          </p:nvPr>
        </p:nvSpPr>
        <p:spPr>
          <a:xfrm>
            <a:off x="1043608" y="2348880"/>
            <a:ext cx="6777317" cy="3508977"/>
          </a:xfrm>
        </p:spPr>
        <p:txBody>
          <a:bodyPr>
            <a:normAutofit fontScale="92500" lnSpcReduction="20000"/>
          </a:bodyPr>
          <a:lstStyle/>
          <a:p>
            <a:pPr marL="68580" indent="0">
              <a:buNone/>
            </a:pPr>
            <a:r>
              <a:rPr lang="en-US" dirty="0"/>
              <a:t>While the changing aims of education bring numerous benefits, they also pose challenges:</a:t>
            </a:r>
          </a:p>
          <a:p>
            <a:pPr marL="525780" indent="-457200">
              <a:buAutoNum type="arabicPeriod"/>
            </a:pPr>
            <a:r>
              <a:rPr lang="en-US" b="1" dirty="0"/>
              <a:t>Equity: </a:t>
            </a:r>
            <a:r>
              <a:rPr lang="en-US" dirty="0"/>
              <a:t>Access to globalized education remains unequal across regions and socio-economic groups.</a:t>
            </a:r>
          </a:p>
          <a:p>
            <a:pPr marL="525780" indent="-457200">
              <a:buAutoNum type="arabicPeriod"/>
            </a:pPr>
            <a:r>
              <a:rPr lang="en-US" b="1" dirty="0"/>
              <a:t>Cultural Erosion: </a:t>
            </a:r>
            <a:r>
              <a:rPr lang="en-US" dirty="0"/>
              <a:t>The focus on global integration can sometimes overshadow local traditions and values.</a:t>
            </a:r>
          </a:p>
          <a:p>
            <a:pPr marL="525780" indent="-457200">
              <a:buAutoNum type="arabicPeriod"/>
            </a:pPr>
            <a:r>
              <a:rPr lang="en-US" dirty="0"/>
              <a:t> </a:t>
            </a:r>
            <a:r>
              <a:rPr lang="en-US" b="1" dirty="0"/>
              <a:t>Technological Divide: </a:t>
            </a:r>
            <a:r>
              <a:rPr lang="en-US" dirty="0"/>
              <a:t>Not all students have equal access to digital tools and the internet, creating gaps in learning.</a:t>
            </a:r>
            <a:endParaRPr lang="en-IN" dirty="0"/>
          </a:p>
          <a:p>
            <a:pPr marL="68580" indent="0">
              <a:buNone/>
            </a:pPr>
            <a:endParaRPr lang="en-IN" dirty="0"/>
          </a:p>
        </p:txBody>
      </p:sp>
    </p:spTree>
    <p:extLst>
      <p:ext uri="{BB962C8B-B14F-4D97-AF65-F5344CB8AC3E}">
        <p14:creationId xmlns:p14="http://schemas.microsoft.com/office/powerpoint/2010/main" val="642024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Strategies for Educators</a:t>
            </a:r>
          </a:p>
        </p:txBody>
      </p:sp>
      <p:sp>
        <p:nvSpPr>
          <p:cNvPr id="3" name="Content Placeholder 2"/>
          <p:cNvSpPr>
            <a:spLocks noGrp="1"/>
          </p:cNvSpPr>
          <p:nvPr>
            <p:ph idx="1"/>
          </p:nvPr>
        </p:nvSpPr>
        <p:spPr/>
        <p:txBody>
          <a:bodyPr>
            <a:normAutofit fontScale="92500" lnSpcReduction="20000"/>
          </a:bodyPr>
          <a:lstStyle/>
          <a:p>
            <a:pPr marL="68580" indent="0">
              <a:buNone/>
            </a:pPr>
            <a:r>
              <a:rPr lang="en-US" dirty="0"/>
              <a:t>To align with the changing aims of education, educators must:</a:t>
            </a:r>
          </a:p>
          <a:p>
            <a:pPr marL="525780" indent="-457200">
              <a:buFont typeface="+mj-lt"/>
              <a:buAutoNum type="arabicPeriod"/>
            </a:pPr>
            <a:r>
              <a:rPr lang="en-US" b="1" dirty="0"/>
              <a:t>Adopt Global Curricula: </a:t>
            </a:r>
            <a:r>
              <a:rPr lang="en-US" dirty="0"/>
              <a:t>Incorporate global perspectives into lesson plans.</a:t>
            </a:r>
          </a:p>
          <a:p>
            <a:pPr marL="525780" indent="-457200">
              <a:buFont typeface="+mj-lt"/>
              <a:buAutoNum type="arabicPeriod"/>
            </a:pPr>
            <a:r>
              <a:rPr lang="en-US" dirty="0"/>
              <a:t> </a:t>
            </a:r>
            <a:r>
              <a:rPr lang="en-US" b="1" dirty="0"/>
              <a:t>Use Technology Effectively: </a:t>
            </a:r>
            <a:r>
              <a:rPr lang="en-US" dirty="0"/>
              <a:t>Leverage digital tools to enhance learning.</a:t>
            </a:r>
          </a:p>
          <a:p>
            <a:pPr marL="525780" indent="-457200">
              <a:buFont typeface="+mj-lt"/>
              <a:buAutoNum type="arabicPeriod"/>
            </a:pPr>
            <a:r>
              <a:rPr lang="en-US" dirty="0"/>
              <a:t> </a:t>
            </a:r>
            <a:r>
              <a:rPr lang="en-US" b="1" dirty="0"/>
              <a:t>Foster Critical Thinking: </a:t>
            </a:r>
            <a:r>
              <a:rPr lang="en-US" dirty="0"/>
              <a:t>Encourage students to analyze and solve real-world problems.</a:t>
            </a:r>
          </a:p>
          <a:p>
            <a:pPr marL="525780" indent="-457200">
              <a:buFont typeface="+mj-lt"/>
              <a:buAutoNum type="arabicPeriod"/>
            </a:pPr>
            <a:r>
              <a:rPr lang="en-US" dirty="0"/>
              <a:t> </a:t>
            </a:r>
            <a:r>
              <a:rPr lang="en-US" b="1" dirty="0"/>
              <a:t>Promote Intercultural Understanding: </a:t>
            </a:r>
            <a:r>
              <a:rPr lang="en-US" dirty="0"/>
              <a:t>Organize exchange programs activities and multicultural.</a:t>
            </a:r>
            <a:endParaRPr lang="en-IN" dirty="0"/>
          </a:p>
          <a:p>
            <a:endParaRPr lang="en-IN" dirty="0"/>
          </a:p>
        </p:txBody>
      </p:sp>
    </p:spTree>
    <p:extLst>
      <p:ext uri="{BB962C8B-B14F-4D97-AF65-F5344CB8AC3E}">
        <p14:creationId xmlns:p14="http://schemas.microsoft.com/office/powerpoint/2010/main" val="1220225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Thank You </a:t>
            </a:r>
            <a:endParaRPr lang="en-IN" dirty="0"/>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13934951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TotalTime>
  <Words>329</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Austin</vt:lpstr>
      <vt:lpstr>Changing  Aims of Education in the Context of Globalization </vt:lpstr>
      <vt:lpstr> Changing  Aims of Education in the Context of Globalization </vt:lpstr>
      <vt:lpstr>Traditional Aims of Education </vt:lpstr>
      <vt:lpstr>Globalization has Changes the Aims of Education </vt:lpstr>
      <vt:lpstr>Challenges in Adopting to the New aims of Education</vt:lpstr>
      <vt:lpstr>Strategies for Educators</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Aims of Education in the Context of Globalization </dc:title>
  <dc:creator>ky.mazumder@gmail.com</dc:creator>
  <cp:lastModifiedBy>ky.mazumder@gmail.com</cp:lastModifiedBy>
  <cp:revision>2</cp:revision>
  <dcterms:created xsi:type="dcterms:W3CDTF">2025-09-24T08:22:41Z</dcterms:created>
  <dcterms:modified xsi:type="dcterms:W3CDTF">2025-09-24T08:29:17Z</dcterms:modified>
</cp:coreProperties>
</file>