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72" r:id="rId6"/>
    <p:sldId id="260" r:id="rId7"/>
    <p:sldId id="261" r:id="rId8"/>
    <p:sldId id="262" r:id="rId9"/>
    <p:sldId id="263" r:id="rId10"/>
    <p:sldId id="265" r:id="rId11"/>
    <p:sldId id="266" r:id="rId12"/>
    <p:sldId id="267" r:id="rId13"/>
    <p:sldId id="270" r:id="rId14"/>
    <p:sldId id="268" r:id="rId15"/>
    <p:sldId id="269" r:id="rId16"/>
    <p:sldId id="273" r:id="rId17"/>
    <p:sldId id="274" r:id="rId18"/>
    <p:sldId id="275" r:id="rId19"/>
    <p:sldId id="276" r:id="rId20"/>
    <p:sldId id="277"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0FCE83-13A6-4937-B66D-46E11E81CC5A}"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IN"/>
        </a:p>
      </dgm:t>
    </dgm:pt>
    <dgm:pt modelId="{2930924E-B492-401B-B5B8-194605C7361A}">
      <dgm:prSet phldrT="[Text]" custT="1"/>
      <dgm:spPr/>
      <dgm:t>
        <a:bodyPr/>
        <a:lstStyle/>
        <a:p>
          <a:r>
            <a:rPr lang="en-IN" sz="2800" dirty="0" smtClean="0"/>
            <a:t>The Biologist View</a:t>
          </a:r>
          <a:endParaRPr lang="en-IN" sz="2800" dirty="0"/>
        </a:p>
      </dgm:t>
    </dgm:pt>
    <dgm:pt modelId="{201FF947-F283-41D9-9FD1-077B8AA3F155}" type="parTrans" cxnId="{69720A65-0097-4184-88A0-94288C80ADAC}">
      <dgm:prSet/>
      <dgm:spPr/>
      <dgm:t>
        <a:bodyPr/>
        <a:lstStyle/>
        <a:p>
          <a:endParaRPr lang="en-IN"/>
        </a:p>
      </dgm:t>
    </dgm:pt>
    <dgm:pt modelId="{2B6664CA-AD1A-46A5-ACD4-5FA47BC64448}" type="sibTrans" cxnId="{69720A65-0097-4184-88A0-94288C80ADAC}">
      <dgm:prSet/>
      <dgm:spPr/>
      <dgm:t>
        <a:bodyPr/>
        <a:lstStyle/>
        <a:p>
          <a:endParaRPr lang="en-IN"/>
        </a:p>
      </dgm:t>
    </dgm:pt>
    <dgm:pt modelId="{730B71DF-93B9-46D6-812F-2E2B95D0B6DE}">
      <dgm:prSet phldrT="[Text]" custT="1"/>
      <dgm:spPr/>
      <dgm:t>
        <a:bodyPr/>
        <a:lstStyle/>
        <a:p>
          <a:r>
            <a:rPr lang="en-US" sz="2000" dirty="0" smtClean="0"/>
            <a:t>Enable individual to survive and live out its complete life</a:t>
          </a:r>
          <a:endParaRPr lang="en-IN" sz="2000" dirty="0"/>
        </a:p>
      </dgm:t>
    </dgm:pt>
    <dgm:pt modelId="{FF9EC91F-C2D6-4A05-A161-45693BE28B39}" type="parTrans" cxnId="{EBA97722-BB39-4832-892C-F1764752FA6E}">
      <dgm:prSet/>
      <dgm:spPr/>
      <dgm:t>
        <a:bodyPr/>
        <a:lstStyle/>
        <a:p>
          <a:endParaRPr lang="en-IN"/>
        </a:p>
      </dgm:t>
    </dgm:pt>
    <dgm:pt modelId="{835F3D68-BBCA-4A04-B68F-18E54216BFD4}" type="sibTrans" cxnId="{EBA97722-BB39-4832-892C-F1764752FA6E}">
      <dgm:prSet/>
      <dgm:spPr/>
      <dgm:t>
        <a:bodyPr/>
        <a:lstStyle/>
        <a:p>
          <a:endParaRPr lang="en-IN"/>
        </a:p>
      </dgm:t>
    </dgm:pt>
    <dgm:pt modelId="{9B4C7F15-3CB3-4C7B-8257-7DF1AA53455A}">
      <dgm:prSet phldrT="[Text]" custT="1"/>
      <dgm:spPr/>
      <dgm:t>
        <a:bodyPr/>
        <a:lstStyle/>
        <a:p>
          <a:r>
            <a:rPr lang="en-IN" sz="2800" dirty="0" smtClean="0"/>
            <a:t>The Naturalistic View </a:t>
          </a:r>
          <a:endParaRPr lang="en-IN" sz="2800" dirty="0"/>
        </a:p>
      </dgm:t>
    </dgm:pt>
    <dgm:pt modelId="{869C51A9-AF3C-42E8-8EA9-36B8BEB02093}" type="parTrans" cxnId="{C5957248-5741-40C1-AA52-691558FE460F}">
      <dgm:prSet/>
      <dgm:spPr/>
      <dgm:t>
        <a:bodyPr/>
        <a:lstStyle/>
        <a:p>
          <a:endParaRPr lang="en-IN"/>
        </a:p>
      </dgm:t>
    </dgm:pt>
    <dgm:pt modelId="{3F74EB99-40A9-439E-83CB-8C0403BD4566}" type="sibTrans" cxnId="{C5957248-5741-40C1-AA52-691558FE460F}">
      <dgm:prSet/>
      <dgm:spPr/>
      <dgm:t>
        <a:bodyPr/>
        <a:lstStyle/>
        <a:p>
          <a:endParaRPr lang="en-IN"/>
        </a:p>
      </dgm:t>
    </dgm:pt>
    <dgm:pt modelId="{1328A908-FD87-471E-A9A3-B66A22BC44A4}">
      <dgm:prSet phldrT="[Text]" custT="1"/>
      <dgm:spPr/>
      <dgm:t>
        <a:bodyPr/>
        <a:lstStyle/>
        <a:p>
          <a:r>
            <a:rPr lang="en-IN" sz="2000" dirty="0" smtClean="0"/>
            <a:t>Autonomous development of individual</a:t>
          </a:r>
          <a:endParaRPr lang="en-IN" sz="2000" dirty="0"/>
        </a:p>
      </dgm:t>
    </dgm:pt>
    <dgm:pt modelId="{9D683C67-9D6E-4BCC-BC96-FD4954A4C668}" type="parTrans" cxnId="{756A9CC8-52D6-4B93-A8BF-4824C9473650}">
      <dgm:prSet/>
      <dgm:spPr/>
      <dgm:t>
        <a:bodyPr/>
        <a:lstStyle/>
        <a:p>
          <a:endParaRPr lang="en-IN"/>
        </a:p>
      </dgm:t>
    </dgm:pt>
    <dgm:pt modelId="{A28C474A-83FE-4162-8DCD-B6D677FA6F46}" type="sibTrans" cxnId="{756A9CC8-52D6-4B93-A8BF-4824C9473650}">
      <dgm:prSet/>
      <dgm:spPr/>
      <dgm:t>
        <a:bodyPr/>
        <a:lstStyle/>
        <a:p>
          <a:endParaRPr lang="en-IN"/>
        </a:p>
      </dgm:t>
    </dgm:pt>
    <dgm:pt modelId="{392BF37B-F8A7-40DC-9E8A-0950EFBFF9CD}">
      <dgm:prSet phldrT="[Text]" custT="1"/>
      <dgm:spPr/>
      <dgm:t>
        <a:bodyPr/>
        <a:lstStyle/>
        <a:p>
          <a:r>
            <a:rPr lang="en-IN" sz="2800" dirty="0" smtClean="0"/>
            <a:t>The Psychologist View </a:t>
          </a:r>
          <a:endParaRPr lang="en-IN" sz="2800" dirty="0"/>
        </a:p>
      </dgm:t>
    </dgm:pt>
    <dgm:pt modelId="{815DCCA8-E17B-4360-B70E-36443DE11052}" type="parTrans" cxnId="{D04CA9C8-46A1-4183-9034-9A932459A914}">
      <dgm:prSet/>
      <dgm:spPr/>
      <dgm:t>
        <a:bodyPr/>
        <a:lstStyle/>
        <a:p>
          <a:endParaRPr lang="en-IN"/>
        </a:p>
      </dgm:t>
    </dgm:pt>
    <dgm:pt modelId="{2365B7CA-E1AC-4CB4-8A9F-13431196CC23}" type="sibTrans" cxnId="{D04CA9C8-46A1-4183-9034-9A932459A914}">
      <dgm:prSet/>
      <dgm:spPr/>
      <dgm:t>
        <a:bodyPr/>
        <a:lstStyle/>
        <a:p>
          <a:endParaRPr lang="en-IN"/>
        </a:p>
      </dgm:t>
    </dgm:pt>
    <dgm:pt modelId="{5AEC088E-EA6F-4C32-A59B-C05D87974888}">
      <dgm:prSet phldrT="[Text]" custT="1"/>
      <dgm:spPr/>
      <dgm:t>
        <a:bodyPr/>
        <a:lstStyle/>
        <a:p>
          <a:r>
            <a:rPr lang="en-US" sz="2000" dirty="0" smtClean="0"/>
            <a:t>To develop innate powers of individual</a:t>
          </a:r>
          <a:endParaRPr lang="en-IN" sz="2000" dirty="0"/>
        </a:p>
      </dgm:t>
    </dgm:pt>
    <dgm:pt modelId="{879C6B49-B234-4C72-8C3B-FBDA5C381541}" type="parTrans" cxnId="{8E10D57D-2C7B-4346-BB7A-4AE49BAE266C}">
      <dgm:prSet/>
      <dgm:spPr/>
      <dgm:t>
        <a:bodyPr/>
        <a:lstStyle/>
        <a:p>
          <a:endParaRPr lang="en-IN"/>
        </a:p>
      </dgm:t>
    </dgm:pt>
    <dgm:pt modelId="{0490ECA6-F656-4226-9A75-D3A01614797E}" type="sibTrans" cxnId="{8E10D57D-2C7B-4346-BB7A-4AE49BAE266C}">
      <dgm:prSet/>
      <dgm:spPr/>
      <dgm:t>
        <a:bodyPr/>
        <a:lstStyle/>
        <a:p>
          <a:endParaRPr lang="en-IN"/>
        </a:p>
      </dgm:t>
    </dgm:pt>
    <dgm:pt modelId="{BE0F1733-0169-4420-8D57-693FB27644DB}" type="pres">
      <dgm:prSet presAssocID="{BE0FCE83-13A6-4937-B66D-46E11E81CC5A}" presName="Name0" presStyleCnt="0">
        <dgm:presLayoutVars>
          <dgm:chMax val="7"/>
          <dgm:dir/>
          <dgm:animLvl val="lvl"/>
          <dgm:resizeHandles val="exact"/>
        </dgm:presLayoutVars>
      </dgm:prSet>
      <dgm:spPr/>
      <dgm:t>
        <a:bodyPr/>
        <a:lstStyle/>
        <a:p>
          <a:endParaRPr lang="en-IN"/>
        </a:p>
      </dgm:t>
    </dgm:pt>
    <dgm:pt modelId="{890A0C28-E013-4B55-A795-E7957019CAFF}" type="pres">
      <dgm:prSet presAssocID="{2930924E-B492-401B-B5B8-194605C7361A}" presName="circle1" presStyleLbl="node1" presStyleIdx="0" presStyleCnt="3"/>
      <dgm:spPr/>
    </dgm:pt>
    <dgm:pt modelId="{BE4C88F0-7760-4EE8-82F7-E88346933272}" type="pres">
      <dgm:prSet presAssocID="{2930924E-B492-401B-B5B8-194605C7361A}" presName="space" presStyleCnt="0"/>
      <dgm:spPr/>
    </dgm:pt>
    <dgm:pt modelId="{3AA0CDAA-1B70-4004-93DA-8F634DB678B1}" type="pres">
      <dgm:prSet presAssocID="{2930924E-B492-401B-B5B8-194605C7361A}" presName="rect1" presStyleLbl="alignAcc1" presStyleIdx="0" presStyleCnt="3" custLinFactNeighborX="-251" custLinFactNeighborY="292"/>
      <dgm:spPr/>
      <dgm:t>
        <a:bodyPr/>
        <a:lstStyle/>
        <a:p>
          <a:endParaRPr lang="en-IN"/>
        </a:p>
      </dgm:t>
    </dgm:pt>
    <dgm:pt modelId="{94A7CE45-1FA0-4A0B-851E-5DC35F0DDFB0}" type="pres">
      <dgm:prSet presAssocID="{9B4C7F15-3CB3-4C7B-8257-7DF1AA53455A}" presName="vertSpace2" presStyleLbl="node1" presStyleIdx="0" presStyleCnt="3"/>
      <dgm:spPr/>
    </dgm:pt>
    <dgm:pt modelId="{2E4C579C-EE7A-4136-9EE9-A90190601ED0}" type="pres">
      <dgm:prSet presAssocID="{9B4C7F15-3CB3-4C7B-8257-7DF1AA53455A}" presName="circle2" presStyleLbl="node1" presStyleIdx="1" presStyleCnt="3"/>
      <dgm:spPr/>
    </dgm:pt>
    <dgm:pt modelId="{5C6A15BE-B0E3-4A75-8264-CCD9DC31F2E9}" type="pres">
      <dgm:prSet presAssocID="{9B4C7F15-3CB3-4C7B-8257-7DF1AA53455A}" presName="rect2" presStyleLbl="alignAcc1" presStyleIdx="1" presStyleCnt="3"/>
      <dgm:spPr/>
      <dgm:t>
        <a:bodyPr/>
        <a:lstStyle/>
        <a:p>
          <a:endParaRPr lang="en-IN"/>
        </a:p>
      </dgm:t>
    </dgm:pt>
    <dgm:pt modelId="{9BDDF3E7-22A9-46B3-BDBC-198681C10D06}" type="pres">
      <dgm:prSet presAssocID="{392BF37B-F8A7-40DC-9E8A-0950EFBFF9CD}" presName="vertSpace3" presStyleLbl="node1" presStyleIdx="1" presStyleCnt="3"/>
      <dgm:spPr/>
    </dgm:pt>
    <dgm:pt modelId="{EA53E502-B216-45A4-9449-2083B3E9229D}" type="pres">
      <dgm:prSet presAssocID="{392BF37B-F8A7-40DC-9E8A-0950EFBFF9CD}" presName="circle3" presStyleLbl="node1" presStyleIdx="2" presStyleCnt="3"/>
      <dgm:spPr/>
    </dgm:pt>
    <dgm:pt modelId="{E144AE48-402C-4ABB-B816-049648079794}" type="pres">
      <dgm:prSet presAssocID="{392BF37B-F8A7-40DC-9E8A-0950EFBFF9CD}" presName="rect3" presStyleLbl="alignAcc1" presStyleIdx="2" presStyleCnt="3"/>
      <dgm:spPr/>
      <dgm:t>
        <a:bodyPr/>
        <a:lstStyle/>
        <a:p>
          <a:endParaRPr lang="en-IN"/>
        </a:p>
      </dgm:t>
    </dgm:pt>
    <dgm:pt modelId="{9E8E4735-1C22-4DC0-8D6E-FF0321DCC689}" type="pres">
      <dgm:prSet presAssocID="{2930924E-B492-401B-B5B8-194605C7361A}" presName="rect1ParTx" presStyleLbl="alignAcc1" presStyleIdx="2" presStyleCnt="3">
        <dgm:presLayoutVars>
          <dgm:chMax val="1"/>
          <dgm:bulletEnabled val="1"/>
        </dgm:presLayoutVars>
      </dgm:prSet>
      <dgm:spPr/>
      <dgm:t>
        <a:bodyPr/>
        <a:lstStyle/>
        <a:p>
          <a:endParaRPr lang="en-IN"/>
        </a:p>
      </dgm:t>
    </dgm:pt>
    <dgm:pt modelId="{02E5E23B-425F-4DA4-9B97-8D1308CD57C9}" type="pres">
      <dgm:prSet presAssocID="{2930924E-B492-401B-B5B8-194605C7361A}" presName="rect1ChTx" presStyleLbl="alignAcc1" presStyleIdx="2" presStyleCnt="3" custScaleX="125564">
        <dgm:presLayoutVars>
          <dgm:bulletEnabled val="1"/>
        </dgm:presLayoutVars>
      </dgm:prSet>
      <dgm:spPr/>
      <dgm:t>
        <a:bodyPr/>
        <a:lstStyle/>
        <a:p>
          <a:endParaRPr lang="en-IN"/>
        </a:p>
      </dgm:t>
    </dgm:pt>
    <dgm:pt modelId="{AC7B99C9-D45A-486E-90F2-39F0C3A0A0E6}" type="pres">
      <dgm:prSet presAssocID="{9B4C7F15-3CB3-4C7B-8257-7DF1AA53455A}" presName="rect2ParTx" presStyleLbl="alignAcc1" presStyleIdx="2" presStyleCnt="3">
        <dgm:presLayoutVars>
          <dgm:chMax val="1"/>
          <dgm:bulletEnabled val="1"/>
        </dgm:presLayoutVars>
      </dgm:prSet>
      <dgm:spPr/>
      <dgm:t>
        <a:bodyPr/>
        <a:lstStyle/>
        <a:p>
          <a:endParaRPr lang="en-IN"/>
        </a:p>
      </dgm:t>
    </dgm:pt>
    <dgm:pt modelId="{BDF74956-72AC-4453-91B6-594264DC9C1E}" type="pres">
      <dgm:prSet presAssocID="{9B4C7F15-3CB3-4C7B-8257-7DF1AA53455A}" presName="rect2ChTx" presStyleLbl="alignAcc1" presStyleIdx="2" presStyleCnt="3">
        <dgm:presLayoutVars>
          <dgm:bulletEnabled val="1"/>
        </dgm:presLayoutVars>
      </dgm:prSet>
      <dgm:spPr/>
      <dgm:t>
        <a:bodyPr/>
        <a:lstStyle/>
        <a:p>
          <a:endParaRPr lang="en-IN"/>
        </a:p>
      </dgm:t>
    </dgm:pt>
    <dgm:pt modelId="{C710CE2E-8127-4EB5-A6E6-35D4841696C4}" type="pres">
      <dgm:prSet presAssocID="{392BF37B-F8A7-40DC-9E8A-0950EFBFF9CD}" presName="rect3ParTx" presStyleLbl="alignAcc1" presStyleIdx="2" presStyleCnt="3">
        <dgm:presLayoutVars>
          <dgm:chMax val="1"/>
          <dgm:bulletEnabled val="1"/>
        </dgm:presLayoutVars>
      </dgm:prSet>
      <dgm:spPr/>
      <dgm:t>
        <a:bodyPr/>
        <a:lstStyle/>
        <a:p>
          <a:endParaRPr lang="en-IN"/>
        </a:p>
      </dgm:t>
    </dgm:pt>
    <dgm:pt modelId="{1C332BB8-84D8-432A-880C-3ED92579ED6F}" type="pres">
      <dgm:prSet presAssocID="{392BF37B-F8A7-40DC-9E8A-0950EFBFF9CD}" presName="rect3ChTx" presStyleLbl="alignAcc1" presStyleIdx="2" presStyleCnt="3">
        <dgm:presLayoutVars>
          <dgm:bulletEnabled val="1"/>
        </dgm:presLayoutVars>
      </dgm:prSet>
      <dgm:spPr/>
      <dgm:t>
        <a:bodyPr/>
        <a:lstStyle/>
        <a:p>
          <a:endParaRPr lang="en-IN"/>
        </a:p>
      </dgm:t>
    </dgm:pt>
  </dgm:ptLst>
  <dgm:cxnLst>
    <dgm:cxn modelId="{DE17D52E-D059-479F-B071-B1848BBD7A01}" type="presOf" srcId="{392BF37B-F8A7-40DC-9E8A-0950EFBFF9CD}" destId="{C710CE2E-8127-4EB5-A6E6-35D4841696C4}" srcOrd="1" destOrd="0" presId="urn:microsoft.com/office/officeart/2005/8/layout/target3"/>
    <dgm:cxn modelId="{8E10D57D-2C7B-4346-BB7A-4AE49BAE266C}" srcId="{392BF37B-F8A7-40DC-9E8A-0950EFBFF9CD}" destId="{5AEC088E-EA6F-4C32-A59B-C05D87974888}" srcOrd="0" destOrd="0" parTransId="{879C6B49-B234-4C72-8C3B-FBDA5C381541}" sibTransId="{0490ECA6-F656-4226-9A75-D3A01614797E}"/>
    <dgm:cxn modelId="{3FB25184-4AD4-479C-AB20-D28EF68D58B8}" type="presOf" srcId="{9B4C7F15-3CB3-4C7B-8257-7DF1AA53455A}" destId="{5C6A15BE-B0E3-4A75-8264-CCD9DC31F2E9}" srcOrd="0" destOrd="0" presId="urn:microsoft.com/office/officeart/2005/8/layout/target3"/>
    <dgm:cxn modelId="{D04CA9C8-46A1-4183-9034-9A932459A914}" srcId="{BE0FCE83-13A6-4937-B66D-46E11E81CC5A}" destId="{392BF37B-F8A7-40DC-9E8A-0950EFBFF9CD}" srcOrd="2" destOrd="0" parTransId="{815DCCA8-E17B-4360-B70E-36443DE11052}" sibTransId="{2365B7CA-E1AC-4CB4-8A9F-13431196CC23}"/>
    <dgm:cxn modelId="{BFE6D866-9223-4C4B-844C-4926DEC045F6}" type="presOf" srcId="{1328A908-FD87-471E-A9A3-B66A22BC44A4}" destId="{BDF74956-72AC-4453-91B6-594264DC9C1E}" srcOrd="0" destOrd="0" presId="urn:microsoft.com/office/officeart/2005/8/layout/target3"/>
    <dgm:cxn modelId="{BD2F71E3-EF19-4F2E-8558-3C2E77571C1E}" type="presOf" srcId="{730B71DF-93B9-46D6-812F-2E2B95D0B6DE}" destId="{02E5E23B-425F-4DA4-9B97-8D1308CD57C9}" srcOrd="0" destOrd="0" presId="urn:microsoft.com/office/officeart/2005/8/layout/target3"/>
    <dgm:cxn modelId="{EBA97722-BB39-4832-892C-F1764752FA6E}" srcId="{2930924E-B492-401B-B5B8-194605C7361A}" destId="{730B71DF-93B9-46D6-812F-2E2B95D0B6DE}" srcOrd="0" destOrd="0" parTransId="{FF9EC91F-C2D6-4A05-A161-45693BE28B39}" sibTransId="{835F3D68-BBCA-4A04-B68F-18E54216BFD4}"/>
    <dgm:cxn modelId="{74A6EA11-481A-47C0-ADC7-5DC9C660D16D}" type="presOf" srcId="{9B4C7F15-3CB3-4C7B-8257-7DF1AA53455A}" destId="{AC7B99C9-D45A-486E-90F2-39F0C3A0A0E6}" srcOrd="1" destOrd="0" presId="urn:microsoft.com/office/officeart/2005/8/layout/target3"/>
    <dgm:cxn modelId="{07D903F4-68A5-4DBD-9BF9-F3AAB76540F5}" type="presOf" srcId="{2930924E-B492-401B-B5B8-194605C7361A}" destId="{9E8E4735-1C22-4DC0-8D6E-FF0321DCC689}" srcOrd="1" destOrd="0" presId="urn:microsoft.com/office/officeart/2005/8/layout/target3"/>
    <dgm:cxn modelId="{E96BBB6D-C4BF-4C81-87AF-2933BA3AE2AF}" type="presOf" srcId="{392BF37B-F8A7-40DC-9E8A-0950EFBFF9CD}" destId="{E144AE48-402C-4ABB-B816-049648079794}" srcOrd="0" destOrd="0" presId="urn:microsoft.com/office/officeart/2005/8/layout/target3"/>
    <dgm:cxn modelId="{756A9CC8-52D6-4B93-A8BF-4824C9473650}" srcId="{9B4C7F15-3CB3-4C7B-8257-7DF1AA53455A}" destId="{1328A908-FD87-471E-A9A3-B66A22BC44A4}" srcOrd="0" destOrd="0" parTransId="{9D683C67-9D6E-4BCC-BC96-FD4954A4C668}" sibTransId="{A28C474A-83FE-4162-8DCD-B6D677FA6F46}"/>
    <dgm:cxn modelId="{C5957248-5741-40C1-AA52-691558FE460F}" srcId="{BE0FCE83-13A6-4937-B66D-46E11E81CC5A}" destId="{9B4C7F15-3CB3-4C7B-8257-7DF1AA53455A}" srcOrd="1" destOrd="0" parTransId="{869C51A9-AF3C-42E8-8EA9-36B8BEB02093}" sibTransId="{3F74EB99-40A9-439E-83CB-8C0403BD4566}"/>
    <dgm:cxn modelId="{51F818D2-455F-467C-B458-95E67AE50A52}" type="presOf" srcId="{2930924E-B492-401B-B5B8-194605C7361A}" destId="{3AA0CDAA-1B70-4004-93DA-8F634DB678B1}" srcOrd="0" destOrd="0" presId="urn:microsoft.com/office/officeart/2005/8/layout/target3"/>
    <dgm:cxn modelId="{406A9DDF-92FC-428F-9D68-2C88F5430736}" type="presOf" srcId="{BE0FCE83-13A6-4937-B66D-46E11E81CC5A}" destId="{BE0F1733-0169-4420-8D57-693FB27644DB}" srcOrd="0" destOrd="0" presId="urn:microsoft.com/office/officeart/2005/8/layout/target3"/>
    <dgm:cxn modelId="{925F58E6-42B6-404C-9EF2-69DA8F85B7B7}" type="presOf" srcId="{5AEC088E-EA6F-4C32-A59B-C05D87974888}" destId="{1C332BB8-84D8-432A-880C-3ED92579ED6F}" srcOrd="0" destOrd="0" presId="urn:microsoft.com/office/officeart/2005/8/layout/target3"/>
    <dgm:cxn modelId="{69720A65-0097-4184-88A0-94288C80ADAC}" srcId="{BE0FCE83-13A6-4937-B66D-46E11E81CC5A}" destId="{2930924E-B492-401B-B5B8-194605C7361A}" srcOrd="0" destOrd="0" parTransId="{201FF947-F283-41D9-9FD1-077B8AA3F155}" sibTransId="{2B6664CA-AD1A-46A5-ACD4-5FA47BC64448}"/>
    <dgm:cxn modelId="{BA88155E-13D7-4C27-A9B3-9132AA66EC38}" type="presParOf" srcId="{BE0F1733-0169-4420-8D57-693FB27644DB}" destId="{890A0C28-E013-4B55-A795-E7957019CAFF}" srcOrd="0" destOrd="0" presId="urn:microsoft.com/office/officeart/2005/8/layout/target3"/>
    <dgm:cxn modelId="{8DC5493E-FF0E-4F99-9DCF-7CE31E8B6548}" type="presParOf" srcId="{BE0F1733-0169-4420-8D57-693FB27644DB}" destId="{BE4C88F0-7760-4EE8-82F7-E88346933272}" srcOrd="1" destOrd="0" presId="urn:microsoft.com/office/officeart/2005/8/layout/target3"/>
    <dgm:cxn modelId="{43811EF0-EA8A-4265-916D-8645EFFCFEC1}" type="presParOf" srcId="{BE0F1733-0169-4420-8D57-693FB27644DB}" destId="{3AA0CDAA-1B70-4004-93DA-8F634DB678B1}" srcOrd="2" destOrd="0" presId="urn:microsoft.com/office/officeart/2005/8/layout/target3"/>
    <dgm:cxn modelId="{0A777A8E-0FB3-4E97-82CC-A18DA1FD2BBF}" type="presParOf" srcId="{BE0F1733-0169-4420-8D57-693FB27644DB}" destId="{94A7CE45-1FA0-4A0B-851E-5DC35F0DDFB0}" srcOrd="3" destOrd="0" presId="urn:microsoft.com/office/officeart/2005/8/layout/target3"/>
    <dgm:cxn modelId="{2E542BBF-FB20-4D45-A3A9-2CAD7972908C}" type="presParOf" srcId="{BE0F1733-0169-4420-8D57-693FB27644DB}" destId="{2E4C579C-EE7A-4136-9EE9-A90190601ED0}" srcOrd="4" destOrd="0" presId="urn:microsoft.com/office/officeart/2005/8/layout/target3"/>
    <dgm:cxn modelId="{6FA52E8A-E324-4A5A-AC63-21ACF4FC4789}" type="presParOf" srcId="{BE0F1733-0169-4420-8D57-693FB27644DB}" destId="{5C6A15BE-B0E3-4A75-8264-CCD9DC31F2E9}" srcOrd="5" destOrd="0" presId="urn:microsoft.com/office/officeart/2005/8/layout/target3"/>
    <dgm:cxn modelId="{73B41047-27EB-4A4E-8826-C93F184934C9}" type="presParOf" srcId="{BE0F1733-0169-4420-8D57-693FB27644DB}" destId="{9BDDF3E7-22A9-46B3-BDBC-198681C10D06}" srcOrd="6" destOrd="0" presId="urn:microsoft.com/office/officeart/2005/8/layout/target3"/>
    <dgm:cxn modelId="{B4AAE1C8-4375-4CC3-9ECC-1D38A0985E01}" type="presParOf" srcId="{BE0F1733-0169-4420-8D57-693FB27644DB}" destId="{EA53E502-B216-45A4-9449-2083B3E9229D}" srcOrd="7" destOrd="0" presId="urn:microsoft.com/office/officeart/2005/8/layout/target3"/>
    <dgm:cxn modelId="{F1708FC5-81F4-4C12-8B58-08D1B64CBEFA}" type="presParOf" srcId="{BE0F1733-0169-4420-8D57-693FB27644DB}" destId="{E144AE48-402C-4ABB-B816-049648079794}" srcOrd="8" destOrd="0" presId="urn:microsoft.com/office/officeart/2005/8/layout/target3"/>
    <dgm:cxn modelId="{279FA401-3BC2-49F2-95DB-EF11E4A6C5E1}" type="presParOf" srcId="{BE0F1733-0169-4420-8D57-693FB27644DB}" destId="{9E8E4735-1C22-4DC0-8D6E-FF0321DCC689}" srcOrd="9" destOrd="0" presId="urn:microsoft.com/office/officeart/2005/8/layout/target3"/>
    <dgm:cxn modelId="{F1EB6658-F802-47B6-BFD7-7A24AFA84232}" type="presParOf" srcId="{BE0F1733-0169-4420-8D57-693FB27644DB}" destId="{02E5E23B-425F-4DA4-9B97-8D1308CD57C9}" srcOrd="10" destOrd="0" presId="urn:microsoft.com/office/officeart/2005/8/layout/target3"/>
    <dgm:cxn modelId="{47DAF0E3-22FA-4C30-9A7D-8DE472800796}" type="presParOf" srcId="{BE0F1733-0169-4420-8D57-693FB27644DB}" destId="{AC7B99C9-D45A-486E-90F2-39F0C3A0A0E6}" srcOrd="11" destOrd="0" presId="urn:microsoft.com/office/officeart/2005/8/layout/target3"/>
    <dgm:cxn modelId="{4AF66205-AC5D-4F27-83B4-C9AF1EC87D1D}" type="presParOf" srcId="{BE0F1733-0169-4420-8D57-693FB27644DB}" destId="{BDF74956-72AC-4453-91B6-594264DC9C1E}" srcOrd="12" destOrd="0" presId="urn:microsoft.com/office/officeart/2005/8/layout/target3"/>
    <dgm:cxn modelId="{91EF1024-4491-4F8A-9AF8-964BDBE80554}" type="presParOf" srcId="{BE0F1733-0169-4420-8D57-693FB27644DB}" destId="{C710CE2E-8127-4EB5-A6E6-35D4841696C4}" srcOrd="13" destOrd="0" presId="urn:microsoft.com/office/officeart/2005/8/layout/target3"/>
    <dgm:cxn modelId="{C52CE9D6-4D1A-47B7-8DC5-C59FF95BC2F8}" type="presParOf" srcId="{BE0F1733-0169-4420-8D57-693FB27644DB}" destId="{1C332BB8-84D8-432A-880C-3ED92579ED6F}"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A0C28-E013-4B55-A795-E7957019CAFF}">
      <dsp:nvSpPr>
        <dsp:cNvPr id="0" name=""/>
        <dsp:cNvSpPr/>
      </dsp:nvSpPr>
      <dsp:spPr>
        <a:xfrm>
          <a:off x="-183621" y="561662"/>
          <a:ext cx="4925347" cy="4925347"/>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A0CDAA-1B70-4004-93DA-8F634DB678B1}">
      <dsp:nvSpPr>
        <dsp:cNvPr id="0" name=""/>
        <dsp:cNvSpPr/>
      </dsp:nvSpPr>
      <dsp:spPr>
        <a:xfrm>
          <a:off x="2264629" y="576044"/>
          <a:ext cx="5746238" cy="492534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dirty="0" smtClean="0"/>
            <a:t>The Biologist View</a:t>
          </a:r>
          <a:endParaRPr lang="en-IN" sz="2800" kern="1200" dirty="0"/>
        </a:p>
      </dsp:txBody>
      <dsp:txXfrm>
        <a:off x="2264629" y="576044"/>
        <a:ext cx="2873119" cy="1477607"/>
      </dsp:txXfrm>
    </dsp:sp>
    <dsp:sp modelId="{2E4C579C-EE7A-4136-9EE9-A90190601ED0}">
      <dsp:nvSpPr>
        <dsp:cNvPr id="0" name=""/>
        <dsp:cNvSpPr/>
      </dsp:nvSpPr>
      <dsp:spPr>
        <a:xfrm>
          <a:off x="678316" y="2039269"/>
          <a:ext cx="3201472" cy="3201472"/>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6A15BE-B0E3-4A75-8264-CCD9DC31F2E9}">
      <dsp:nvSpPr>
        <dsp:cNvPr id="0" name=""/>
        <dsp:cNvSpPr/>
      </dsp:nvSpPr>
      <dsp:spPr>
        <a:xfrm>
          <a:off x="2279052" y="2039269"/>
          <a:ext cx="5746238" cy="3201472"/>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dirty="0" smtClean="0"/>
            <a:t>The Naturalistic View </a:t>
          </a:r>
          <a:endParaRPr lang="en-IN" sz="2800" kern="1200" dirty="0"/>
        </a:p>
      </dsp:txBody>
      <dsp:txXfrm>
        <a:off x="2279052" y="2039269"/>
        <a:ext cx="2873119" cy="1477602"/>
      </dsp:txXfrm>
    </dsp:sp>
    <dsp:sp modelId="{EA53E502-B216-45A4-9449-2083B3E9229D}">
      <dsp:nvSpPr>
        <dsp:cNvPr id="0" name=""/>
        <dsp:cNvSpPr/>
      </dsp:nvSpPr>
      <dsp:spPr>
        <a:xfrm>
          <a:off x="1540251" y="3516872"/>
          <a:ext cx="1477602" cy="1477602"/>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44AE48-402C-4ABB-B816-049648079794}">
      <dsp:nvSpPr>
        <dsp:cNvPr id="0" name=""/>
        <dsp:cNvSpPr/>
      </dsp:nvSpPr>
      <dsp:spPr>
        <a:xfrm>
          <a:off x="2279052" y="3516872"/>
          <a:ext cx="5746238" cy="1477602"/>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dirty="0" smtClean="0"/>
            <a:t>The Psychologist View </a:t>
          </a:r>
          <a:endParaRPr lang="en-IN" sz="2800" kern="1200" dirty="0"/>
        </a:p>
      </dsp:txBody>
      <dsp:txXfrm>
        <a:off x="2279052" y="3516872"/>
        <a:ext cx="2873119" cy="1477602"/>
      </dsp:txXfrm>
    </dsp:sp>
    <dsp:sp modelId="{02E5E23B-425F-4DA4-9B97-8D1308CD57C9}">
      <dsp:nvSpPr>
        <dsp:cNvPr id="0" name=""/>
        <dsp:cNvSpPr/>
      </dsp:nvSpPr>
      <dsp:spPr>
        <a:xfrm>
          <a:off x="4784929" y="561662"/>
          <a:ext cx="3607603" cy="1477607"/>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Enable individual to survive and live out its complete life</a:t>
          </a:r>
          <a:endParaRPr lang="en-IN" sz="2000" kern="1200" dirty="0"/>
        </a:p>
      </dsp:txBody>
      <dsp:txXfrm>
        <a:off x="4784929" y="561662"/>
        <a:ext cx="3607603" cy="1477607"/>
      </dsp:txXfrm>
    </dsp:sp>
    <dsp:sp modelId="{BDF74956-72AC-4453-91B6-594264DC9C1E}">
      <dsp:nvSpPr>
        <dsp:cNvPr id="0" name=""/>
        <dsp:cNvSpPr/>
      </dsp:nvSpPr>
      <dsp:spPr>
        <a:xfrm>
          <a:off x="5152171" y="2039269"/>
          <a:ext cx="2873119" cy="147760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IN" sz="2000" kern="1200" dirty="0" smtClean="0"/>
            <a:t>Autonomous development of individual</a:t>
          </a:r>
          <a:endParaRPr lang="en-IN" sz="2000" kern="1200" dirty="0"/>
        </a:p>
      </dsp:txBody>
      <dsp:txXfrm>
        <a:off x="5152171" y="2039269"/>
        <a:ext cx="2873119" cy="1477602"/>
      </dsp:txXfrm>
    </dsp:sp>
    <dsp:sp modelId="{1C332BB8-84D8-432A-880C-3ED92579ED6F}">
      <dsp:nvSpPr>
        <dsp:cNvPr id="0" name=""/>
        <dsp:cNvSpPr/>
      </dsp:nvSpPr>
      <dsp:spPr>
        <a:xfrm>
          <a:off x="5152171" y="3516872"/>
          <a:ext cx="2873119" cy="147760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To develop innate powers of individual</a:t>
          </a:r>
          <a:endParaRPr lang="en-IN" sz="2000" kern="1200" dirty="0"/>
        </a:p>
      </dsp:txBody>
      <dsp:txXfrm>
        <a:off x="5152171" y="3516872"/>
        <a:ext cx="2873119" cy="1477602"/>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CC5DCA7-28E8-4645-9F47-148960E42645}" type="datetimeFigureOut">
              <a:rPr lang="en-IN" smtClean="0"/>
              <a:t>26-09-2025</a:t>
            </a:fld>
            <a:endParaRPr lang="en-IN"/>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IN"/>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5C23EDE-5E22-4231-A8CF-DF564C453785}" type="slidenum">
              <a:rPr lang="en-IN" smtClean="0"/>
              <a:t>‹#›</a:t>
            </a:fld>
            <a:endParaRPr lang="en-IN"/>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C5DCA7-28E8-4645-9F47-148960E42645}"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C5DCA7-28E8-4645-9F47-148960E42645}"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C5DCA7-28E8-4645-9F47-148960E42645}"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C5DCA7-28E8-4645-9F47-148960E42645}"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CC5DCA7-28E8-4645-9F47-148960E42645}"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5C23EDE-5E22-4231-A8CF-DF564C453785}" type="slidenum">
              <a:rPr lang="en-IN" smtClean="0"/>
              <a:t>‹#›</a:t>
            </a:fld>
            <a:endParaRPr lang="en-IN"/>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C5DCA7-28E8-4645-9F47-148960E42645}" type="datetimeFigureOut">
              <a:rPr lang="en-IN" smtClean="0"/>
              <a:t>26-09-2025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C5DCA7-28E8-4645-9F47-148960E42645}" type="datetimeFigureOut">
              <a:rPr lang="en-IN" smtClean="0"/>
              <a:t>26-09-2025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5DCA7-28E8-4645-9F47-148960E42645}" type="datetimeFigureOut">
              <a:rPr lang="en-IN" smtClean="0"/>
              <a:t>26-09-2025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CC5DCA7-28E8-4645-9F47-148960E42645}" type="datetimeFigureOut">
              <a:rPr lang="en-IN" smtClean="0"/>
              <a:t>26-09-2025</a:t>
            </a:fld>
            <a:endParaRPr lang="en-IN"/>
          </a:p>
        </p:txBody>
      </p:sp>
      <p:sp>
        <p:nvSpPr>
          <p:cNvPr id="7" name="Slide Number Placeholder 6"/>
          <p:cNvSpPr>
            <a:spLocks noGrp="1"/>
          </p:cNvSpPr>
          <p:nvPr>
            <p:ph type="sldNum" sz="quarter" idx="12"/>
          </p:nvPr>
        </p:nvSpPr>
        <p:spPr/>
        <p:txBody>
          <a:bodyPr/>
          <a:lstStyle/>
          <a:p>
            <a:fld id="{95C23EDE-5E22-4231-A8CF-DF564C453785}" type="slidenum">
              <a:rPr lang="en-IN" smtClean="0"/>
              <a:t>‹#›</a:t>
            </a:fld>
            <a:endParaRPr lang="en-IN"/>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C5DCA7-28E8-4645-9F47-148960E42645}" type="datetimeFigureOut">
              <a:rPr lang="en-IN" smtClean="0"/>
              <a:t>26-09-2025</a:t>
            </a:fld>
            <a:endParaRPr lang="en-IN"/>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7" name="Slide Number Placeholder 6"/>
          <p:cNvSpPr>
            <a:spLocks noGrp="1"/>
          </p:cNvSpPr>
          <p:nvPr>
            <p:ph type="sldNum" sz="quarter" idx="12"/>
          </p:nvPr>
        </p:nvSpPr>
        <p:spPr/>
        <p:txBody>
          <a:bodyPr/>
          <a:lstStyle/>
          <a:p>
            <a:fld id="{95C23EDE-5E22-4231-A8CF-DF564C453785}"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CC5DCA7-28E8-4645-9F47-148960E42645}" type="datetimeFigureOut">
              <a:rPr lang="en-IN" smtClean="0"/>
              <a:t>26-09-2025</a:t>
            </a:fld>
            <a:endParaRPr lang="en-IN"/>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5C23EDE-5E22-4231-A8CF-DF564C453785}"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AIM OF EDUCATION </a:t>
            </a:r>
            <a:endParaRPr lang="en-IN"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53116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Social Aim, </a:t>
            </a:r>
            <a:endParaRPr lang="en-IN" dirty="0"/>
          </a:p>
        </p:txBody>
      </p:sp>
      <p:sp>
        <p:nvSpPr>
          <p:cNvPr id="3" name="Content Placeholder 2"/>
          <p:cNvSpPr>
            <a:spLocks noGrp="1"/>
          </p:cNvSpPr>
          <p:nvPr>
            <p:ph idx="1"/>
          </p:nvPr>
        </p:nvSpPr>
        <p:spPr/>
        <p:txBody>
          <a:bodyPr/>
          <a:lstStyle/>
          <a:p>
            <a:pPr marL="68580" indent="0">
              <a:buNone/>
            </a:pPr>
            <a:endParaRPr lang="en-US" dirty="0" smtClean="0"/>
          </a:p>
          <a:p>
            <a:pPr marL="68580" indent="0">
              <a:buNone/>
            </a:pPr>
            <a:r>
              <a:rPr lang="en-US" dirty="0"/>
              <a:t>	</a:t>
            </a:r>
            <a:r>
              <a:rPr lang="en-US" dirty="0" smtClean="0"/>
              <a:t>Man </a:t>
            </a:r>
            <a:r>
              <a:rPr lang="en-US" dirty="0"/>
              <a:t>is a social </a:t>
            </a:r>
            <a:r>
              <a:rPr lang="en-US" dirty="0" smtClean="0"/>
              <a:t>being. No </a:t>
            </a:r>
            <a:r>
              <a:rPr lang="en-US" dirty="0"/>
              <a:t>one is able to live without the cooperation of the society</a:t>
            </a:r>
            <a:r>
              <a:rPr lang="en-US" dirty="0" smtClean="0"/>
              <a:t>. Education </a:t>
            </a:r>
            <a:r>
              <a:rPr lang="en-US" dirty="0"/>
              <a:t>helps the child to fit into the society and to satisfy the social needs.</a:t>
            </a:r>
            <a:endParaRPr lang="en-IN" dirty="0"/>
          </a:p>
        </p:txBody>
      </p:sp>
    </p:spTree>
    <p:extLst>
      <p:ext uri="{BB962C8B-B14F-4D97-AF65-F5344CB8AC3E}">
        <p14:creationId xmlns:p14="http://schemas.microsoft.com/office/powerpoint/2010/main" val="3106245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Social Aim means social efficiency</a:t>
            </a:r>
            <a:r>
              <a:rPr lang="en-US" dirty="0" smtClean="0"/>
              <a:t>.</a:t>
            </a:r>
          </a:p>
          <a:p>
            <a:endParaRPr lang="en-US" dirty="0"/>
          </a:p>
          <a:p>
            <a:r>
              <a:rPr lang="en-US" dirty="0" smtClean="0"/>
              <a:t>Takes </a:t>
            </a:r>
            <a:r>
              <a:rPr lang="en-US" dirty="0"/>
              <a:t>into consideration the needs of society</a:t>
            </a:r>
            <a:r>
              <a:rPr lang="en-US" dirty="0" smtClean="0"/>
              <a:t>.</a:t>
            </a:r>
          </a:p>
          <a:p>
            <a:endParaRPr lang="en-US" dirty="0"/>
          </a:p>
          <a:p>
            <a:r>
              <a:rPr lang="en-US" dirty="0" smtClean="0"/>
              <a:t>Progress </a:t>
            </a:r>
            <a:r>
              <a:rPr lang="en-US" dirty="0"/>
              <a:t>of the society is the aim of education</a:t>
            </a:r>
            <a:r>
              <a:rPr lang="en-US" dirty="0" smtClean="0"/>
              <a:t>.</a:t>
            </a:r>
          </a:p>
        </p:txBody>
      </p:sp>
    </p:spTree>
    <p:extLst>
      <p:ext uri="{BB962C8B-B14F-4D97-AF65-F5344CB8AC3E}">
        <p14:creationId xmlns:p14="http://schemas.microsoft.com/office/powerpoint/2010/main" val="3493544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Co-operation and harmony among the people of the society</a:t>
            </a:r>
            <a:r>
              <a:rPr lang="en-US" dirty="0" smtClean="0"/>
              <a:t>.</a:t>
            </a:r>
          </a:p>
          <a:p>
            <a:endParaRPr lang="en-US" dirty="0"/>
          </a:p>
          <a:p>
            <a:r>
              <a:rPr lang="en-US" dirty="0" smtClean="0"/>
              <a:t>Be </a:t>
            </a:r>
            <a:r>
              <a:rPr lang="en-US" dirty="0"/>
              <a:t>familiar with social traditions, manners, morals, customs</a:t>
            </a:r>
            <a:endParaRPr lang="en-IN" dirty="0"/>
          </a:p>
          <a:p>
            <a:endParaRPr lang="en-IN" dirty="0"/>
          </a:p>
        </p:txBody>
      </p:sp>
    </p:spTree>
    <p:extLst>
      <p:ext uri="{BB962C8B-B14F-4D97-AF65-F5344CB8AC3E}">
        <p14:creationId xmlns:p14="http://schemas.microsoft.com/office/powerpoint/2010/main" val="980510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Cultural aim </a:t>
            </a:r>
            <a:endParaRPr lang="en-IN" dirty="0"/>
          </a:p>
        </p:txBody>
      </p:sp>
      <p:sp>
        <p:nvSpPr>
          <p:cNvPr id="3" name="Content Placeholder 2"/>
          <p:cNvSpPr>
            <a:spLocks noGrp="1"/>
          </p:cNvSpPr>
          <p:nvPr>
            <p:ph idx="1"/>
          </p:nvPr>
        </p:nvSpPr>
        <p:spPr/>
        <p:txBody>
          <a:bodyPr/>
          <a:lstStyle/>
          <a:p>
            <a:pPr marL="68580" indent="0">
              <a:buNone/>
            </a:pPr>
            <a:r>
              <a:rPr lang="en-US" dirty="0"/>
              <a:t>Culture is the foundation, the primary thing. It should show itself in the smallest details of your conduct and personality </a:t>
            </a:r>
            <a:r>
              <a:rPr lang="en-US" dirty="0" err="1"/>
              <a:t>behaviour</a:t>
            </a:r>
            <a:r>
              <a:rPr lang="en-US" dirty="0"/>
              <a:t> how you sit, how you walk, how you dress etc. Inner culture must be reflected in your speech, the way in which you treat visitors and guests, and behave towards one another and towards your teacher and elders</a:t>
            </a:r>
            <a:r>
              <a:rPr lang="en-US" dirty="0" smtClean="0"/>
              <a:t>. – Mahatma Gandhi. </a:t>
            </a:r>
            <a:endParaRPr lang="en-IN" dirty="0"/>
          </a:p>
        </p:txBody>
      </p:sp>
    </p:spTree>
    <p:extLst>
      <p:ext uri="{BB962C8B-B14F-4D97-AF65-F5344CB8AC3E}">
        <p14:creationId xmlns:p14="http://schemas.microsoft.com/office/powerpoint/2010/main" val="173098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Cultural Aim</a:t>
            </a:r>
            <a:endParaRPr lang="en-IN" dirty="0"/>
          </a:p>
        </p:txBody>
      </p:sp>
      <p:sp>
        <p:nvSpPr>
          <p:cNvPr id="3" name="Content Placeholder 2"/>
          <p:cNvSpPr>
            <a:spLocks noGrp="1"/>
          </p:cNvSpPr>
          <p:nvPr>
            <p:ph idx="1"/>
          </p:nvPr>
        </p:nvSpPr>
        <p:spPr/>
        <p:txBody>
          <a:bodyPr/>
          <a:lstStyle/>
          <a:p>
            <a:r>
              <a:rPr lang="en-US" dirty="0"/>
              <a:t>Culture is an important part of society, and it can affect the behavior of the individuals</a:t>
            </a:r>
            <a:r>
              <a:rPr lang="en-US" dirty="0" smtClean="0"/>
              <a:t>.</a:t>
            </a:r>
          </a:p>
          <a:p>
            <a:endParaRPr lang="en-US" dirty="0"/>
          </a:p>
          <a:p>
            <a:r>
              <a:rPr lang="en-US" dirty="0"/>
              <a:t>Education helps to preserve culture as well as to reform it in a new acceptable manner.</a:t>
            </a:r>
            <a:endParaRPr lang="en-IN" dirty="0"/>
          </a:p>
        </p:txBody>
      </p:sp>
    </p:spTree>
    <p:extLst>
      <p:ext uri="{BB962C8B-B14F-4D97-AF65-F5344CB8AC3E}">
        <p14:creationId xmlns:p14="http://schemas.microsoft.com/office/powerpoint/2010/main" val="765505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Cultural Aim </a:t>
            </a:r>
            <a:endParaRPr lang="en-IN" dirty="0"/>
          </a:p>
        </p:txBody>
      </p:sp>
      <p:sp>
        <p:nvSpPr>
          <p:cNvPr id="3" name="Content Placeholder 2"/>
          <p:cNvSpPr>
            <a:spLocks noGrp="1"/>
          </p:cNvSpPr>
          <p:nvPr>
            <p:ph idx="1"/>
          </p:nvPr>
        </p:nvSpPr>
        <p:spPr/>
        <p:txBody>
          <a:bodyPr/>
          <a:lstStyle/>
          <a:p>
            <a:pPr marL="68580" indent="0">
              <a:buNone/>
            </a:pPr>
            <a:r>
              <a:rPr lang="en-US" dirty="0" smtClean="0"/>
              <a:t>“Culture </a:t>
            </a:r>
            <a:r>
              <a:rPr lang="en-US" dirty="0"/>
              <a:t>is the complex whole which includes knowledge, belief, art, moral laws, customs and any other capabilities and habits acquired by man as a member of society."</a:t>
            </a:r>
            <a:endParaRPr lang="en-IN" dirty="0"/>
          </a:p>
        </p:txBody>
      </p:sp>
    </p:spTree>
    <p:extLst>
      <p:ext uri="{BB962C8B-B14F-4D97-AF65-F5344CB8AC3E}">
        <p14:creationId xmlns:p14="http://schemas.microsoft.com/office/powerpoint/2010/main" val="507246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Cultural Preservation.</a:t>
            </a:r>
          </a:p>
          <a:p>
            <a:r>
              <a:rPr lang="en-IN" dirty="0" smtClean="0"/>
              <a:t>Cultural Enrichment.</a:t>
            </a:r>
          </a:p>
          <a:p>
            <a:r>
              <a:rPr lang="en-IN" dirty="0" smtClean="0"/>
              <a:t>Promoting Cultural Diversity.</a:t>
            </a:r>
          </a:p>
          <a:p>
            <a:r>
              <a:rPr lang="en-IN" dirty="0" smtClean="0"/>
              <a:t>Fostering Global Citizenship.</a:t>
            </a:r>
          </a:p>
          <a:p>
            <a:r>
              <a:rPr lang="en-IN" dirty="0" smtClean="0"/>
              <a:t>Encouraging Social Harmony.</a:t>
            </a:r>
          </a:p>
          <a:p>
            <a:r>
              <a:rPr lang="en-IN" dirty="0" smtClean="0"/>
              <a:t>Cultivating an aesthetic Sense. </a:t>
            </a:r>
          </a:p>
          <a:p>
            <a:endParaRPr lang="en-IN" dirty="0" smtClean="0"/>
          </a:p>
          <a:p>
            <a:endParaRPr lang="en-IN" dirty="0"/>
          </a:p>
        </p:txBody>
      </p:sp>
    </p:spTree>
    <p:extLst>
      <p:ext uri="{BB962C8B-B14F-4D97-AF65-F5344CB8AC3E}">
        <p14:creationId xmlns:p14="http://schemas.microsoft.com/office/powerpoint/2010/main" val="3472983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Vocational Aim </a:t>
            </a:r>
            <a:endParaRPr lang="en-IN" dirty="0"/>
          </a:p>
        </p:txBody>
      </p:sp>
      <p:sp>
        <p:nvSpPr>
          <p:cNvPr id="3" name="Content Placeholder 2"/>
          <p:cNvSpPr>
            <a:spLocks noGrp="1"/>
          </p:cNvSpPr>
          <p:nvPr>
            <p:ph idx="1"/>
          </p:nvPr>
        </p:nvSpPr>
        <p:spPr/>
        <p:txBody>
          <a:bodyPr/>
          <a:lstStyle/>
          <a:p>
            <a:r>
              <a:rPr lang="en-US" dirty="0"/>
              <a:t>It is a modern aim of education</a:t>
            </a:r>
            <a:r>
              <a:rPr lang="en-US" dirty="0" smtClean="0"/>
              <a:t>. Education </a:t>
            </a:r>
            <a:r>
              <a:rPr lang="en-US" dirty="0"/>
              <a:t>helps to achieve vocation to satisfy </a:t>
            </a:r>
            <a:r>
              <a:rPr lang="en-US" dirty="0" smtClean="0"/>
              <a:t>the primary </a:t>
            </a:r>
            <a:r>
              <a:rPr lang="en-US" dirty="0"/>
              <a:t>needs of a man (food, shelter and clothing). Vocational education enables an individual to earn his livelihood comfortably.</a:t>
            </a:r>
            <a:endParaRPr lang="en-IN" dirty="0"/>
          </a:p>
        </p:txBody>
      </p:sp>
    </p:spTree>
    <p:extLst>
      <p:ext uri="{BB962C8B-B14F-4D97-AF65-F5344CB8AC3E}">
        <p14:creationId xmlns:p14="http://schemas.microsoft.com/office/powerpoint/2010/main" val="1631993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Vocational Aim </a:t>
            </a:r>
            <a:endParaRPr lang="en-IN" dirty="0"/>
          </a:p>
        </p:txBody>
      </p:sp>
      <p:sp>
        <p:nvSpPr>
          <p:cNvPr id="3" name="Content Placeholder 2"/>
          <p:cNvSpPr>
            <a:spLocks noGrp="1"/>
          </p:cNvSpPr>
          <p:nvPr>
            <p:ph idx="1"/>
          </p:nvPr>
        </p:nvSpPr>
        <p:spPr/>
        <p:txBody>
          <a:bodyPr>
            <a:normAutofit/>
          </a:bodyPr>
          <a:lstStyle/>
          <a:p>
            <a:r>
              <a:rPr lang="en-US" dirty="0"/>
              <a:t>Enable self dependency</a:t>
            </a:r>
            <a:r>
              <a:rPr lang="en-US" dirty="0" smtClean="0"/>
              <a:t>.</a:t>
            </a:r>
          </a:p>
          <a:p>
            <a:r>
              <a:rPr lang="en-US" dirty="0" smtClean="0"/>
              <a:t>Ensure </a:t>
            </a:r>
            <a:r>
              <a:rPr lang="en-US" dirty="0"/>
              <a:t>hope for learners with low intelligence</a:t>
            </a:r>
            <a:r>
              <a:rPr lang="en-US" dirty="0" smtClean="0"/>
              <a:t>.</a:t>
            </a:r>
          </a:p>
          <a:p>
            <a:r>
              <a:rPr lang="en-US" dirty="0" smtClean="0"/>
              <a:t>Bridge </a:t>
            </a:r>
            <a:r>
              <a:rPr lang="en-US" dirty="0"/>
              <a:t>the economic gap in the society</a:t>
            </a:r>
            <a:r>
              <a:rPr lang="en-US" dirty="0" smtClean="0"/>
              <a:t>.</a:t>
            </a:r>
          </a:p>
          <a:p>
            <a:r>
              <a:rPr lang="en-US" dirty="0" smtClean="0"/>
              <a:t>Make </a:t>
            </a:r>
            <a:r>
              <a:rPr lang="en-US" dirty="0"/>
              <a:t>education a purposeful activity</a:t>
            </a:r>
            <a:r>
              <a:rPr lang="en-US" dirty="0" smtClean="0"/>
              <a:t>.</a:t>
            </a:r>
          </a:p>
          <a:p>
            <a:r>
              <a:rPr lang="en-US" dirty="0" smtClean="0"/>
              <a:t>Skills Development.</a:t>
            </a:r>
          </a:p>
          <a:p>
            <a:r>
              <a:rPr lang="en-US" dirty="0" smtClean="0"/>
              <a:t>Career Preparation. </a:t>
            </a:r>
          </a:p>
          <a:p>
            <a:endParaRPr lang="en-IN" dirty="0"/>
          </a:p>
        </p:txBody>
      </p:sp>
    </p:spTree>
    <p:extLst>
      <p:ext uri="{BB962C8B-B14F-4D97-AF65-F5344CB8AC3E}">
        <p14:creationId xmlns:p14="http://schemas.microsoft.com/office/powerpoint/2010/main" val="488414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Liberal Aim</a:t>
            </a:r>
            <a:endParaRPr lang="en-IN" dirty="0"/>
          </a:p>
        </p:txBody>
      </p:sp>
      <p:sp>
        <p:nvSpPr>
          <p:cNvPr id="3" name="Content Placeholder 2"/>
          <p:cNvSpPr>
            <a:spLocks noGrp="1"/>
          </p:cNvSpPr>
          <p:nvPr>
            <p:ph idx="1"/>
          </p:nvPr>
        </p:nvSpPr>
        <p:spPr/>
        <p:txBody>
          <a:bodyPr/>
          <a:lstStyle/>
          <a:p>
            <a:r>
              <a:rPr lang="en-IN" dirty="0" smtClean="0"/>
              <a:t>Liberal aim of education is essentially an intellectual pursuit which aims at cultivation of </a:t>
            </a:r>
            <a:r>
              <a:rPr lang="en-IN" smtClean="0"/>
              <a:t>human </a:t>
            </a:r>
            <a:r>
              <a:rPr lang="en-IN" smtClean="0"/>
              <a:t>mind. </a:t>
            </a:r>
            <a:r>
              <a:rPr lang="en-IN" dirty="0" smtClean="0"/>
              <a:t>It is the education that liberates, freeze the mind from the constrains of particular moment and set of circumstances.  </a:t>
            </a:r>
            <a:endParaRPr lang="en-IN" dirty="0"/>
          </a:p>
        </p:txBody>
      </p:sp>
    </p:spTree>
    <p:extLst>
      <p:ext uri="{BB962C8B-B14F-4D97-AF65-F5344CB8AC3E}">
        <p14:creationId xmlns:p14="http://schemas.microsoft.com/office/powerpoint/2010/main" val="1178219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of Aim </a:t>
            </a:r>
            <a:endParaRPr lang="en-IN" dirty="0"/>
          </a:p>
        </p:txBody>
      </p:sp>
      <p:sp>
        <p:nvSpPr>
          <p:cNvPr id="3" name="Content Placeholder 2"/>
          <p:cNvSpPr>
            <a:spLocks noGrp="1"/>
          </p:cNvSpPr>
          <p:nvPr>
            <p:ph idx="1"/>
          </p:nvPr>
        </p:nvSpPr>
        <p:spPr/>
        <p:txBody>
          <a:bodyPr/>
          <a:lstStyle/>
          <a:p>
            <a:r>
              <a:rPr lang="en-US" dirty="0"/>
              <a:t>A general statement, written in broad terms, explaining what is intended to achieve, is called aim. It is the overall purpose or the desired outcome, of the entity, which indicates what and where you expect to be, at the end.</a:t>
            </a:r>
            <a:endParaRPr lang="en-IN" dirty="0"/>
          </a:p>
        </p:txBody>
      </p:sp>
    </p:spTree>
    <p:extLst>
      <p:ext uri="{BB962C8B-B14F-4D97-AF65-F5344CB8AC3E}">
        <p14:creationId xmlns:p14="http://schemas.microsoft.com/office/powerpoint/2010/main" val="2429251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Liberal Aim</a:t>
            </a:r>
            <a:endParaRPr lang="en-IN" dirty="0"/>
          </a:p>
        </p:txBody>
      </p:sp>
      <p:sp>
        <p:nvSpPr>
          <p:cNvPr id="3" name="Content Placeholder 2"/>
          <p:cNvSpPr>
            <a:spLocks noGrp="1"/>
          </p:cNvSpPr>
          <p:nvPr>
            <p:ph idx="1"/>
          </p:nvPr>
        </p:nvSpPr>
        <p:spPr/>
        <p:txBody>
          <a:bodyPr/>
          <a:lstStyle/>
          <a:p>
            <a:r>
              <a:rPr lang="en-IN" dirty="0" smtClean="0"/>
              <a:t>Develop Intellectual Capacity.</a:t>
            </a:r>
          </a:p>
          <a:p>
            <a:r>
              <a:rPr lang="en-IN" dirty="0" smtClean="0"/>
              <a:t>Cultivate Personal and Moral Growth.</a:t>
            </a:r>
          </a:p>
          <a:p>
            <a:r>
              <a:rPr lang="en-IN" dirty="0" smtClean="0"/>
              <a:t>Enhance Communication Skills.</a:t>
            </a:r>
          </a:p>
          <a:p>
            <a:r>
              <a:rPr lang="en-IN" dirty="0" smtClean="0"/>
              <a:t>Promote Adaptability and Problem Solving.</a:t>
            </a:r>
          </a:p>
          <a:p>
            <a:r>
              <a:rPr lang="en-IN" dirty="0" smtClean="0"/>
              <a:t>Encourage Civic Engagement.</a:t>
            </a:r>
          </a:p>
          <a:p>
            <a:r>
              <a:rPr lang="en-IN" dirty="0" smtClean="0"/>
              <a:t>Cultivate Creativity and Curiosity.</a:t>
            </a:r>
          </a:p>
          <a:p>
            <a:endParaRPr lang="en-IN" dirty="0"/>
          </a:p>
        </p:txBody>
      </p:sp>
    </p:spTree>
    <p:extLst>
      <p:ext uri="{BB962C8B-B14F-4D97-AF65-F5344CB8AC3E}">
        <p14:creationId xmlns:p14="http://schemas.microsoft.com/office/powerpoint/2010/main" val="3549754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996952"/>
            <a:ext cx="7024744" cy="1143000"/>
          </a:xfrm>
        </p:spPr>
        <p:txBody>
          <a:bodyPr/>
          <a:lstStyle/>
          <a:p>
            <a:r>
              <a:rPr lang="en-IN" dirty="0" smtClean="0"/>
              <a:t>Thank You</a:t>
            </a:r>
            <a:endParaRPr lang="en-IN" dirty="0"/>
          </a:p>
        </p:txBody>
      </p:sp>
      <p:sp>
        <p:nvSpPr>
          <p:cNvPr id="3" name="Content Placeholder 2"/>
          <p:cNvSpPr>
            <a:spLocks noGrp="1"/>
          </p:cNvSpPr>
          <p:nvPr>
            <p:ph idx="1"/>
          </p:nvPr>
        </p:nvSpPr>
        <p:spPr/>
        <p:txBody>
          <a:bodyPr/>
          <a:lstStyle/>
          <a:p>
            <a:endParaRPr lang="en-IN" dirty="0"/>
          </a:p>
        </p:txBody>
      </p:sp>
    </p:spTree>
    <p:extLst>
      <p:ext uri="{BB962C8B-B14F-4D97-AF65-F5344CB8AC3E}">
        <p14:creationId xmlns:p14="http://schemas.microsoft.com/office/powerpoint/2010/main" val="363561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Individual AIM </a:t>
            </a:r>
            <a:endParaRPr lang="en-IN" dirty="0"/>
          </a:p>
        </p:txBody>
      </p:sp>
      <p:sp>
        <p:nvSpPr>
          <p:cNvPr id="3" name="Content Placeholder 2"/>
          <p:cNvSpPr>
            <a:spLocks noGrp="1"/>
          </p:cNvSpPr>
          <p:nvPr>
            <p:ph idx="1"/>
          </p:nvPr>
        </p:nvSpPr>
        <p:spPr/>
        <p:txBody>
          <a:bodyPr>
            <a:normAutofit/>
          </a:bodyPr>
          <a:lstStyle/>
          <a:p>
            <a:pPr marL="68580" indent="0">
              <a:buNone/>
            </a:pPr>
            <a:endParaRPr lang="en-US" dirty="0"/>
          </a:p>
          <a:p>
            <a:r>
              <a:rPr lang="en-US" dirty="0"/>
              <a:t> </a:t>
            </a:r>
            <a:r>
              <a:rPr lang="en-US" dirty="0" smtClean="0"/>
              <a:t>Individual </a:t>
            </a:r>
            <a:r>
              <a:rPr lang="en-US" dirty="0"/>
              <a:t>aim of education emphasizes self-expression or natural development of the child so that after receiving education according to his interests, inclinations, capacities and needs, the child is able to choose a vocation according to his nature.</a:t>
            </a:r>
            <a:endParaRPr lang="en-US" dirty="0" smtClean="0"/>
          </a:p>
        </p:txBody>
      </p:sp>
    </p:spTree>
    <p:extLst>
      <p:ext uri="{BB962C8B-B14F-4D97-AF65-F5344CB8AC3E}">
        <p14:creationId xmlns:p14="http://schemas.microsoft.com/office/powerpoint/2010/main" val="3514607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Individual Aim </a:t>
            </a:r>
            <a:endParaRPr lang="en-IN" dirty="0"/>
          </a:p>
        </p:txBody>
      </p:sp>
      <p:sp>
        <p:nvSpPr>
          <p:cNvPr id="3" name="Content Placeholder 2"/>
          <p:cNvSpPr>
            <a:spLocks noGrp="1"/>
          </p:cNvSpPr>
          <p:nvPr>
            <p:ph idx="1"/>
          </p:nvPr>
        </p:nvSpPr>
        <p:spPr/>
        <p:txBody>
          <a:bodyPr/>
          <a:lstStyle/>
          <a:p>
            <a:r>
              <a:rPr lang="en-US" dirty="0"/>
              <a:t>Sir Percy Nunn observes, </a:t>
            </a:r>
            <a:r>
              <a:rPr lang="en-US" dirty="0" smtClean="0"/>
              <a:t>“Nothing </a:t>
            </a:r>
            <a:r>
              <a:rPr lang="en-US" dirty="0"/>
              <a:t>goods enters into the human world except in and through the free activities of individual men and women and that educational practice must be shaped the individual. Education should give scope to develop the inborn potentialities through maximum freedom</a:t>
            </a:r>
            <a:r>
              <a:rPr lang="en-US" dirty="0" smtClean="0"/>
              <a:t>.” </a:t>
            </a:r>
            <a:endParaRPr lang="en-IN" dirty="0"/>
          </a:p>
        </p:txBody>
      </p:sp>
    </p:spTree>
    <p:extLst>
      <p:ext uri="{BB962C8B-B14F-4D97-AF65-F5344CB8AC3E}">
        <p14:creationId xmlns:p14="http://schemas.microsoft.com/office/powerpoint/2010/main" val="3314464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28781537"/>
              </p:ext>
            </p:extLst>
          </p:nvPr>
        </p:nvGraphicFramePr>
        <p:xfrm>
          <a:off x="467544" y="404664"/>
          <a:ext cx="8208912"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9544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Individual Aim </a:t>
            </a:r>
            <a:endParaRPr lang="en-IN" dirty="0"/>
          </a:p>
        </p:txBody>
      </p:sp>
      <p:sp>
        <p:nvSpPr>
          <p:cNvPr id="3" name="Content Placeholder 2"/>
          <p:cNvSpPr>
            <a:spLocks noGrp="1"/>
          </p:cNvSpPr>
          <p:nvPr>
            <p:ph idx="1"/>
          </p:nvPr>
        </p:nvSpPr>
        <p:spPr/>
        <p:txBody>
          <a:bodyPr/>
          <a:lstStyle/>
          <a:p>
            <a:pPr marL="68580" indent="0">
              <a:buNone/>
            </a:pPr>
            <a:r>
              <a:rPr lang="en-US" dirty="0"/>
              <a:t>1. Biologists believe that every individual is different from others. Every child is a new and unique product and a new experiment with life. Thompson says, 'Education is for the individual'. Individual should be the center of all educational efforts and activities.</a:t>
            </a:r>
            <a:endParaRPr lang="en-IN" dirty="0"/>
          </a:p>
        </p:txBody>
      </p:sp>
    </p:spTree>
    <p:extLst>
      <p:ext uri="{BB962C8B-B14F-4D97-AF65-F5344CB8AC3E}">
        <p14:creationId xmlns:p14="http://schemas.microsoft.com/office/powerpoint/2010/main" val="45824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Individual Aim </a:t>
            </a:r>
            <a:endParaRPr lang="en-IN" dirty="0"/>
          </a:p>
        </p:txBody>
      </p:sp>
      <p:sp>
        <p:nvSpPr>
          <p:cNvPr id="3" name="Content Placeholder 2"/>
          <p:cNvSpPr>
            <a:spLocks noGrp="1"/>
          </p:cNvSpPr>
          <p:nvPr>
            <p:ph idx="1"/>
          </p:nvPr>
        </p:nvSpPr>
        <p:spPr/>
        <p:txBody>
          <a:bodyPr/>
          <a:lstStyle/>
          <a:p>
            <a:pPr marL="68580" indent="0">
              <a:buNone/>
            </a:pPr>
            <a:r>
              <a:rPr lang="en-US" dirty="0" smtClean="0"/>
              <a:t>2. Naturalists </a:t>
            </a:r>
            <a:r>
              <a:rPr lang="en-US" dirty="0"/>
              <a:t>believe that central aim of education is the autonomous development of the individual. Rousseau said, 'Everything is good as it comes from the hands of the Author of Nature, but everything degenerates in the hands of man.' God makes all things good, man meddles with them and they become evil.</a:t>
            </a:r>
            <a:endParaRPr lang="en-IN" dirty="0"/>
          </a:p>
        </p:txBody>
      </p:sp>
    </p:spTree>
    <p:extLst>
      <p:ext uri="{BB962C8B-B14F-4D97-AF65-F5344CB8AC3E}">
        <p14:creationId xmlns:p14="http://schemas.microsoft.com/office/powerpoint/2010/main" val="107641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Individual View</a:t>
            </a:r>
            <a:endParaRPr lang="en-IN" dirty="0"/>
          </a:p>
        </p:txBody>
      </p:sp>
      <p:sp>
        <p:nvSpPr>
          <p:cNvPr id="3" name="Content Placeholder 2"/>
          <p:cNvSpPr>
            <a:spLocks noGrp="1"/>
          </p:cNvSpPr>
          <p:nvPr>
            <p:ph idx="1"/>
          </p:nvPr>
        </p:nvSpPr>
        <p:spPr/>
        <p:txBody>
          <a:bodyPr/>
          <a:lstStyle/>
          <a:p>
            <a:pPr marL="68580" indent="0">
              <a:buNone/>
            </a:pPr>
            <a:r>
              <a:rPr lang="en-US" dirty="0" smtClean="0"/>
              <a:t>3. Psychologists </a:t>
            </a:r>
            <a:r>
              <a:rPr lang="en-US" dirty="0"/>
              <a:t>believe that education is an individual process because of individual differences. No two individuals are alike. So education should be according to the interest of the individual.</a:t>
            </a:r>
            <a:endParaRPr lang="en-IN" dirty="0"/>
          </a:p>
        </p:txBody>
      </p:sp>
    </p:spTree>
    <p:extLst>
      <p:ext uri="{BB962C8B-B14F-4D97-AF65-F5344CB8AC3E}">
        <p14:creationId xmlns:p14="http://schemas.microsoft.com/office/powerpoint/2010/main" val="715652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Individual Aim </a:t>
            </a:r>
            <a:endParaRPr lang="en-IN" dirty="0"/>
          </a:p>
        </p:txBody>
      </p:sp>
      <p:sp>
        <p:nvSpPr>
          <p:cNvPr id="3" name="Content Placeholder 2"/>
          <p:cNvSpPr>
            <a:spLocks noGrp="1"/>
          </p:cNvSpPr>
          <p:nvPr>
            <p:ph idx="1"/>
          </p:nvPr>
        </p:nvSpPr>
        <p:spPr/>
        <p:txBody>
          <a:bodyPr/>
          <a:lstStyle/>
          <a:p>
            <a:r>
              <a:rPr lang="en-US" dirty="0"/>
              <a:t>Individual aim emphasizes the development of the individuality of the learner according to his natural tendencies</a:t>
            </a:r>
            <a:r>
              <a:rPr lang="en-US" dirty="0" smtClean="0"/>
              <a:t>.</a:t>
            </a:r>
          </a:p>
          <a:p>
            <a:endParaRPr lang="en-US" dirty="0"/>
          </a:p>
          <a:p>
            <a:r>
              <a:rPr lang="en-US" dirty="0"/>
              <a:t>Holds the central notion that individual should be in the forefront of the educational process.</a:t>
            </a:r>
            <a:endParaRPr lang="en-IN" dirty="0"/>
          </a:p>
        </p:txBody>
      </p:sp>
    </p:spTree>
    <p:extLst>
      <p:ext uri="{BB962C8B-B14F-4D97-AF65-F5344CB8AC3E}">
        <p14:creationId xmlns:p14="http://schemas.microsoft.com/office/powerpoint/2010/main" val="752824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174</TotalTime>
  <Words>723</Words>
  <Application>Microsoft Office PowerPoint</Application>
  <PresentationFormat>On-screen Show (4:3)</PresentationFormat>
  <Paragraphs>68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Austin</vt:lpstr>
      <vt:lpstr>AIM OF EDUCATION </vt:lpstr>
      <vt:lpstr>Meaning of Aim </vt:lpstr>
      <vt:lpstr>Meaning Individual AIM </vt:lpstr>
      <vt:lpstr>Individual Aim </vt:lpstr>
      <vt:lpstr>PowerPoint Presentation</vt:lpstr>
      <vt:lpstr>Individual Aim </vt:lpstr>
      <vt:lpstr>Individual Aim </vt:lpstr>
      <vt:lpstr>Individual View</vt:lpstr>
      <vt:lpstr>Individual Aim </vt:lpstr>
      <vt:lpstr>Social Aim, </vt:lpstr>
      <vt:lpstr>PowerPoint Presentation</vt:lpstr>
      <vt:lpstr>PowerPoint Presentation</vt:lpstr>
      <vt:lpstr>Cultural aim </vt:lpstr>
      <vt:lpstr>Cultural Aim</vt:lpstr>
      <vt:lpstr>Cultural Aim </vt:lpstr>
      <vt:lpstr>PowerPoint Presentation</vt:lpstr>
      <vt:lpstr>Vocational Aim </vt:lpstr>
      <vt:lpstr>Vocational Aim </vt:lpstr>
      <vt:lpstr>Liberal Aim</vt:lpstr>
      <vt:lpstr>Liberal Aim</vt:lpstr>
      <vt:lpstr>Thank You</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AIM OF EDUCATION</dc:title>
  <dc:creator>ky.mazumder@gmail.com</dc:creator>
  <cp:lastModifiedBy>ky.mazumder@gmail.com</cp:lastModifiedBy>
  <cp:revision>25</cp:revision>
  <dcterms:created xsi:type="dcterms:W3CDTF">2025-09-06T01:29:10Z</dcterms:created>
  <dcterms:modified xsi:type="dcterms:W3CDTF">2025-09-26T06:45:55Z</dcterms:modified>
</cp:coreProperties>
</file>