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24"/>
  </p:notesMasterIdLst>
  <p:sldIdLst>
    <p:sldId id="256" r:id="rId5"/>
    <p:sldId id="259" r:id="rId6"/>
    <p:sldId id="258" r:id="rId7"/>
    <p:sldId id="260" r:id="rId8"/>
    <p:sldId id="261" r:id="rId9"/>
    <p:sldId id="262" r:id="rId10"/>
    <p:sldId id="263" r:id="rId11"/>
    <p:sldId id="264" r:id="rId12"/>
    <p:sldId id="265" r:id="rId13"/>
    <p:sldId id="275" r:id="rId14"/>
    <p:sldId id="266" r:id="rId15"/>
    <p:sldId id="267" r:id="rId16"/>
    <p:sldId id="268" r:id="rId17"/>
    <p:sldId id="269" r:id="rId18"/>
    <p:sldId id="270" r:id="rId19"/>
    <p:sldId id="271" r:id="rId20"/>
    <p:sldId id="273" r:id="rId21"/>
    <p:sldId id="272"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EB7BC-E7B7-4575-9112-6E1F8FFB069E}" type="datetimeFigureOut">
              <a:rPr lang="en-US" smtClean="0"/>
              <a:t>5/10/2025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563E5-3F3B-4F78-9C71-DC2608869805}" type="slidenum">
              <a:rPr lang="en-US" smtClean="0"/>
              <a:t>‹#›</a:t>
            </a:fld>
            <a:endParaRPr lang="en-US" dirty="0"/>
          </a:p>
        </p:txBody>
      </p:sp>
    </p:spTree>
    <p:extLst>
      <p:ext uri="{BB962C8B-B14F-4D97-AF65-F5344CB8AC3E}">
        <p14:creationId xmlns:p14="http://schemas.microsoft.com/office/powerpoint/2010/main" val="3303684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244793A9-7C6C-4D08-92F6-F1F92C238736}" type="datetime1">
              <a:rPr lang="en-US" smtClean="0"/>
              <a:t>5/10/2025</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272F62-41D9-41B4-A742-F07D327A573D}" type="datetime1">
              <a:rPr lang="en-US" smtClean="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EF911B4-2B8A-4B9C-8112-6F5C986D46F7}" type="datetime1">
              <a:rPr lang="en-US" smtClean="0"/>
              <a:t>5/10/2025</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E782438-B4B8-4A3B-81C9-F825F3AAC376}" type="datetime1">
              <a:rPr lang="en-US" smtClean="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00E4997B-1FE4-47A8-9028-DEF54467F1A4}" type="datetime1">
              <a:rPr lang="en-US" smtClean="0"/>
              <a:t>5/10/2025</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D33E2A4-FC2B-4C62-99D1-22A122804089}" type="datetime1">
              <a:rPr lang="en-US" smtClean="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B178FDE-D23B-4B1F-9C84-7727D2CE25D7}" type="datetime1">
              <a:rPr lang="en-US" smtClean="0"/>
              <a:t>5/10/2025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B1E6DC1-AD37-4838-9FEB-59E5E9793810}" type="datetime1">
              <a:rPr lang="en-US" smtClean="0"/>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1D4326B5-3923-4825-B39D-26824402D2D6}" type="datetime1">
              <a:rPr lang="en-US" smtClean="0"/>
              <a:t>5/10/2025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smtClean="0"/>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7F77A073-F441-4A2C-AEED-DA5AB371EE5F}" type="datetime1">
              <a:rPr lang="en-US" smtClean="0"/>
              <a:t>5/10/2025</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D59920AA-4634-43CD-9C1A-EA35C3EB9627}" type="datetime1">
              <a:rPr lang="en-US" smtClean="0"/>
              <a:t>5/10/2025</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A5D330AF-CDB6-4B06-9433-B8653C157AA0}" type="datetime1">
              <a:rPr lang="en-US" smtClean="0"/>
              <a:t>5/10/2025</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1" name="Rectangle 50">
            <a:extLst>
              <a:ext uri="{FF2B5EF4-FFF2-40B4-BE49-F238E27FC236}">
                <a16:creationId xmlns:a16="http://schemas.microsoft.com/office/drawing/2014/main"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53" name="Group 52">
            <a:extLst>
              <a:ext uri="{FF2B5EF4-FFF2-40B4-BE49-F238E27FC236}">
                <a16:creationId xmlns:a16="http://schemas.microsoft.com/office/drawing/2014/main" id="{C1D78633-7222-4BD8-9B43-C5A3FE3FB16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75"/>
            <a:ext cx="12198350" cy="6875463"/>
            <a:chOff x="0" y="3175"/>
            <a:chExt cx="12198350" cy="6875463"/>
          </a:xfrm>
        </p:grpSpPr>
        <p:sp>
          <p:nvSpPr>
            <p:cNvPr id="54" name="Freeform 5">
              <a:extLst>
                <a:ext uri="{FF2B5EF4-FFF2-40B4-BE49-F238E27FC236}">
                  <a16:creationId xmlns:a16="http://schemas.microsoft.com/office/drawing/2014/main" id="{64A62ED5-69F8-4A9A-959F-BDFA4CB00620}"/>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55" name="Freeform 9">
              <a:extLst>
                <a:ext uri="{FF2B5EF4-FFF2-40B4-BE49-F238E27FC236}">
                  <a16:creationId xmlns:a16="http://schemas.microsoft.com/office/drawing/2014/main" id="{1E1E0581-3B45-45FA-909D-956C5BA8C38D}"/>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56" name="Freeform 13">
              <a:extLst>
                <a:ext uri="{FF2B5EF4-FFF2-40B4-BE49-F238E27FC236}">
                  <a16:creationId xmlns:a16="http://schemas.microsoft.com/office/drawing/2014/main" id="{05474103-4A93-4198-B2FA-45EC74FD528A}"/>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grpSp>
        <p:nvGrpSpPr>
          <p:cNvPr id="58" name="Group 57">
            <a:extLst>
              <a:ext uri="{FF2B5EF4-FFF2-40B4-BE49-F238E27FC236}">
                <a16:creationId xmlns:a16="http://schemas.microsoft.com/office/drawing/2014/main" id="{AD746CED-0567-4DF8-AB5A-955539059A38}"/>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452688" y="1262063"/>
            <a:ext cx="7286625" cy="4333875"/>
            <a:chOff x="2452688" y="1262063"/>
            <a:chExt cx="7286625" cy="4333875"/>
          </a:xfrm>
        </p:grpSpPr>
        <p:sp useBgFill="1">
          <p:nvSpPr>
            <p:cNvPr id="59" name="Freeform 159">
              <a:extLst>
                <a:ext uri="{FF2B5EF4-FFF2-40B4-BE49-F238E27FC236}">
                  <a16:creationId xmlns:a16="http://schemas.microsoft.com/office/drawing/2014/main" id="{ADA5E076-A7C5-4275-A6C5-D0949C89B1B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ln w="0">
              <a:noFill/>
              <a:prstDash val="solid"/>
              <a:round/>
              <a:headEnd/>
              <a:tailEnd/>
            </a:ln>
          </p:spPr>
        </p:sp>
        <p:sp>
          <p:nvSpPr>
            <p:cNvPr id="60" name="Freeform 164">
              <a:extLst>
                <a:ext uri="{FF2B5EF4-FFF2-40B4-BE49-F238E27FC236}">
                  <a16:creationId xmlns:a16="http://schemas.microsoft.com/office/drawing/2014/main" id="{8DA0B687-0059-4D26-A341-3533C07D86DA}"/>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tx2">
                <a:lumMod val="75000"/>
                <a:lumOff val="25000"/>
              </a:schemeClr>
            </a:solidFill>
            <a:ln w="0">
              <a:noFill/>
              <a:prstDash val="solid"/>
              <a:round/>
              <a:headEnd/>
              <a:tailEnd/>
            </a:ln>
          </p:spPr>
        </p:sp>
        <p:cxnSp>
          <p:nvCxnSpPr>
            <p:cNvPr id="61" name="Straight Connector 60">
              <a:extLst>
                <a:ext uri="{FF2B5EF4-FFF2-40B4-BE49-F238E27FC236}">
                  <a16:creationId xmlns:a16="http://schemas.microsoft.com/office/drawing/2014/main" id="{B3CFF822-5B88-4257-86DB-464E3C755FE2}"/>
                </a:ext>
                <a:ext uri="{C183D7F6-B498-43B3-948B-1728B52AA6E4}">
                  <adec:decorative xmlns:adec="http://schemas.microsoft.com/office/drawing/2017/decorative" xmlns="" val="1"/>
                </a:ext>
              </a:extLst>
            </p:cNvPr>
            <p:cNvCxnSpPr/>
            <p:nvPr>
              <p:extLst>
                <p:ext uri="{386F3935-93C4-4BCD-93E2-E3B085C9AB24}">
                  <p16:designElem xmlns:p16="http://schemas.microsoft.com/office/powerpoint/2015/main" val="1"/>
                </p:ext>
              </p:extLst>
            </p:nvPr>
          </p:nvCxnSpPr>
          <p:spPr>
            <a:xfrm>
              <a:off x="5410200" y="3862794"/>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465AC2A1-33AB-498F-9481-456EE428A8BA}"/>
              </a:ext>
            </a:extLst>
          </p:cNvPr>
          <p:cNvSpPr>
            <a:spLocks noGrp="1"/>
          </p:cNvSpPr>
          <p:nvPr>
            <p:ph type="ctrTitle"/>
          </p:nvPr>
        </p:nvSpPr>
        <p:spPr>
          <a:xfrm>
            <a:off x="3162301" y="1830579"/>
            <a:ext cx="5860821" cy="1829015"/>
          </a:xfrm>
        </p:spPr>
        <p:txBody>
          <a:bodyPr anchor="ctr">
            <a:normAutofit fontScale="90000"/>
          </a:bodyPr>
          <a:lstStyle/>
          <a:p>
            <a:pPr algn="ctr"/>
            <a:r>
              <a:rPr lang="en-US" dirty="0" smtClean="0">
                <a:solidFill>
                  <a:schemeClr val="tx2">
                    <a:lumMod val="75000"/>
                    <a:lumOff val="25000"/>
                  </a:schemeClr>
                </a:solidFill>
              </a:rPr>
              <a:t>Adult Literacy &amp; Mass Literacy Programme Targeting Women</a:t>
            </a:r>
            <a:endParaRPr lang="en-US" dirty="0">
              <a:solidFill>
                <a:schemeClr val="tx2">
                  <a:lumMod val="75000"/>
                  <a:lumOff val="25000"/>
                </a:schemeClr>
              </a:solidFill>
            </a:endParaRPr>
          </a:p>
        </p:txBody>
      </p:sp>
      <p:sp>
        <p:nvSpPr>
          <p:cNvPr id="3" name="Subtitle 2">
            <a:extLst>
              <a:ext uri="{FF2B5EF4-FFF2-40B4-BE49-F238E27FC236}">
                <a16:creationId xmlns:a16="http://schemas.microsoft.com/office/drawing/2014/main" id="{244B152B-31E5-418B-BA48-A3361253FE01}"/>
              </a:ext>
            </a:extLst>
          </p:cNvPr>
          <p:cNvSpPr>
            <a:spLocks noGrp="1"/>
          </p:cNvSpPr>
          <p:nvPr>
            <p:ph type="subTitle" idx="1"/>
          </p:nvPr>
        </p:nvSpPr>
        <p:spPr>
          <a:xfrm>
            <a:off x="3162301" y="4176130"/>
            <a:ext cx="5860821" cy="926103"/>
          </a:xfrm>
        </p:spPr>
        <p:txBody>
          <a:bodyPr>
            <a:normAutofit fontScale="92500" lnSpcReduction="10000"/>
          </a:bodyPr>
          <a:lstStyle/>
          <a:p>
            <a:pPr algn="ctr"/>
            <a:r>
              <a:rPr lang="en-US" dirty="0" smtClean="0">
                <a:solidFill>
                  <a:schemeClr val="tx2">
                    <a:lumMod val="75000"/>
                    <a:lumOff val="25000"/>
                  </a:schemeClr>
                </a:solidFill>
              </a:rPr>
              <a:t>By </a:t>
            </a:r>
            <a:r>
              <a:rPr lang="en-US" dirty="0" err="1" smtClean="0">
                <a:solidFill>
                  <a:schemeClr val="tx2">
                    <a:lumMod val="75000"/>
                    <a:lumOff val="25000"/>
                  </a:schemeClr>
                </a:solidFill>
              </a:rPr>
              <a:t>Anuradha</a:t>
            </a:r>
            <a:r>
              <a:rPr lang="en-US" dirty="0" smtClean="0">
                <a:solidFill>
                  <a:schemeClr val="tx2">
                    <a:lumMod val="75000"/>
                    <a:lumOff val="25000"/>
                  </a:schemeClr>
                </a:solidFill>
              </a:rPr>
              <a:t> Roy</a:t>
            </a:r>
          </a:p>
          <a:p>
            <a:pPr algn="ctr"/>
            <a:r>
              <a:rPr lang="en-US" dirty="0" smtClean="0">
                <a:solidFill>
                  <a:schemeClr val="tx2">
                    <a:lumMod val="75000"/>
                    <a:lumOff val="25000"/>
                  </a:schemeClr>
                </a:solidFill>
              </a:rPr>
              <a:t>Assistant </a:t>
            </a:r>
            <a:r>
              <a:rPr lang="en-US" dirty="0" err="1" smtClean="0">
                <a:solidFill>
                  <a:schemeClr val="tx2">
                    <a:lumMod val="75000"/>
                    <a:lumOff val="25000"/>
                  </a:schemeClr>
                </a:solidFill>
              </a:rPr>
              <a:t>Professor,NAMCE</a:t>
            </a:r>
            <a:r>
              <a:rPr lang="en-US" dirty="0" smtClean="0">
                <a:solidFill>
                  <a:schemeClr val="tx2">
                    <a:lumMod val="75000"/>
                    <a:lumOff val="25000"/>
                  </a:schemeClr>
                </a:solidFill>
              </a:rPr>
              <a:t>(</a:t>
            </a:r>
            <a:r>
              <a:rPr lang="en-US" dirty="0" err="1" smtClean="0">
                <a:solidFill>
                  <a:schemeClr val="tx2">
                    <a:lumMod val="75000"/>
                    <a:lumOff val="25000"/>
                  </a:schemeClr>
                </a:solidFill>
              </a:rPr>
              <a:t>B.Ed</a:t>
            </a:r>
            <a:r>
              <a:rPr lang="en-US" dirty="0" smtClean="0">
                <a:solidFill>
                  <a:schemeClr val="tx2">
                    <a:lumMod val="75000"/>
                    <a:lumOff val="25000"/>
                  </a:schemeClr>
                </a:solidFill>
              </a:rPr>
              <a:t>)</a:t>
            </a:r>
            <a:endParaRPr lang="en-US" dirty="0">
              <a:solidFill>
                <a:schemeClr val="tx2">
                  <a:lumMod val="75000"/>
                  <a:lumOff val="25000"/>
                </a:schemeClr>
              </a:solidFill>
            </a:endParaRPr>
          </a:p>
        </p:txBody>
      </p:sp>
    </p:spTree>
    <p:extLst>
      <p:ext uri="{BB962C8B-B14F-4D97-AF65-F5344CB8AC3E}">
        <p14:creationId xmlns:p14="http://schemas.microsoft.com/office/powerpoint/2010/main" val="10743605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795452" y="1436914"/>
            <a:ext cx="8908820" cy="4652990"/>
          </a:xfrm>
        </p:spPr>
        <p:txBody>
          <a:bodyPr>
            <a:normAutofit fontScale="92500" lnSpcReduction="10000"/>
          </a:bodyPr>
          <a:lstStyle/>
          <a:p>
            <a:r>
              <a:rPr lang="en-US" dirty="0"/>
              <a:t>The literacy campaigns have contributed significantly in the promotion of female literacy and empowerment of women in the following ways:</a:t>
            </a:r>
          </a:p>
          <a:p>
            <a:r>
              <a:rPr lang="en-US" dirty="0"/>
              <a:t>(</a:t>
            </a:r>
            <a:r>
              <a:rPr lang="en-US" dirty="0" err="1"/>
              <a:t>i</a:t>
            </a:r>
            <a:r>
              <a:rPr lang="en-US" dirty="0"/>
              <a:t>) Heightened social awareness among women</a:t>
            </a:r>
          </a:p>
          <a:p>
            <a:r>
              <a:rPr lang="en-US" dirty="0"/>
              <a:t>(ii) Increased rate of school enrolment of girls.</a:t>
            </a:r>
          </a:p>
          <a:p>
            <a:r>
              <a:rPr lang="en-US" dirty="0"/>
              <a:t>(iii) Self confidence and personality development to a great extent</a:t>
            </a:r>
          </a:p>
          <a:p>
            <a:r>
              <a:rPr lang="en-US" dirty="0"/>
              <a:t>(iv) Gender equity and empowerment of women promoted</a:t>
            </a:r>
          </a:p>
          <a:p>
            <a:r>
              <a:rPr lang="en-US" dirty="0"/>
              <a:t>(v) Status of women improved in the family</a:t>
            </a:r>
          </a:p>
          <a:p>
            <a:r>
              <a:rPr lang="en-US" dirty="0"/>
              <a:t>(vi) Reduced gender gap in literacy level </a:t>
            </a:r>
            <a:r>
              <a:rPr lang="en-US" dirty="0" smtClean="0"/>
              <a:t>gradually </a:t>
            </a:r>
            <a:r>
              <a:rPr lang="en-US" dirty="0"/>
              <a:t>promoting educational equity.</a:t>
            </a:r>
          </a:p>
          <a:p>
            <a:r>
              <a:rPr lang="en-US" dirty="0"/>
              <a:t>(vii) Women encouraged to take up </a:t>
            </a:r>
            <a:r>
              <a:rPr lang="en-US" dirty="0" err="1"/>
              <a:t>enterpreneurship</a:t>
            </a:r>
            <a:r>
              <a:rPr lang="en-US" dirty="0"/>
              <a:t>.</a:t>
            </a:r>
          </a:p>
          <a:p>
            <a:r>
              <a:rPr lang="en-US" dirty="0"/>
              <a:t>(viii) Increased household savings and access to credit.</a:t>
            </a:r>
          </a:p>
          <a:p>
            <a:r>
              <a:rPr lang="en-US" dirty="0"/>
              <a:t>(ix) Awareness increased about health and hygiene</a:t>
            </a:r>
          </a:p>
          <a:p>
            <a:endParaRPr lang="en-IN" dirty="0"/>
          </a:p>
        </p:txBody>
      </p:sp>
    </p:spTree>
    <p:extLst>
      <p:ext uri="{BB962C8B-B14F-4D97-AF65-F5344CB8AC3E}">
        <p14:creationId xmlns:p14="http://schemas.microsoft.com/office/powerpoint/2010/main" val="20171585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782390" y="1123406"/>
            <a:ext cx="8921882" cy="4966498"/>
          </a:xfrm>
        </p:spPr>
        <p:txBody>
          <a:bodyPr>
            <a:normAutofit fontScale="85000" lnSpcReduction="10000"/>
          </a:bodyPr>
          <a:lstStyle/>
          <a:p>
            <a:r>
              <a:rPr lang="en-US" b="1" dirty="0" err="1"/>
              <a:t>Sarva</a:t>
            </a:r>
            <a:r>
              <a:rPr lang="en-US" b="1" dirty="0"/>
              <a:t> </a:t>
            </a:r>
            <a:r>
              <a:rPr lang="en-US" b="1" dirty="0" err="1"/>
              <a:t>Shiksha</a:t>
            </a:r>
            <a:r>
              <a:rPr lang="en-US" b="1" dirty="0"/>
              <a:t> </a:t>
            </a:r>
            <a:r>
              <a:rPr lang="en-US" b="1" dirty="0" err="1"/>
              <a:t>Abhiyan</a:t>
            </a:r>
            <a:r>
              <a:rPr lang="en-US" b="1" dirty="0"/>
              <a:t> (SSA): </a:t>
            </a:r>
            <a:r>
              <a:rPr lang="en-US" dirty="0"/>
              <a:t>Launched in November 2000, SSA is a comprehensive </a:t>
            </a:r>
            <a:r>
              <a:rPr lang="en-US" dirty="0" err="1"/>
              <a:t>programme</a:t>
            </a:r>
            <a:r>
              <a:rPr lang="en-US" dirty="0"/>
              <a:t> and the main vehicle for providing elementary education to all children. The goals of SSA are the following</a:t>
            </a:r>
            <a:r>
              <a:rPr lang="en-US" dirty="0" smtClean="0"/>
              <a:t>.</a:t>
            </a:r>
          </a:p>
          <a:p>
            <a:endParaRPr lang="en-US" dirty="0"/>
          </a:p>
          <a:p>
            <a:r>
              <a:rPr lang="en-US" dirty="0"/>
              <a:t>1. All children in School, Education Guarantee Centre, Alternate School, </a:t>
            </a:r>
            <a:r>
              <a:rPr lang="en-US" dirty="0" err="1"/>
              <a:t>Backto</a:t>
            </a:r>
            <a:r>
              <a:rPr lang="en-US" dirty="0"/>
              <a:t>-School camp by 205</a:t>
            </a:r>
            <a:r>
              <a:rPr lang="en-US" dirty="0" smtClean="0"/>
              <a:t>.</a:t>
            </a:r>
            <a:endParaRPr lang="en-US" dirty="0"/>
          </a:p>
          <a:p>
            <a:r>
              <a:rPr lang="en-US" dirty="0"/>
              <a:t>2. Bridge all gender and social category gaps at the primary stage by 2007 and at elementary education level by 2010</a:t>
            </a:r>
            <a:r>
              <a:rPr lang="en-US" dirty="0" smtClean="0"/>
              <a:t>.</a:t>
            </a:r>
            <a:endParaRPr lang="en-US" dirty="0"/>
          </a:p>
          <a:p>
            <a:r>
              <a:rPr lang="en-US" dirty="0"/>
              <a:t>3. Universal retention by 2010</a:t>
            </a:r>
            <a:r>
              <a:rPr lang="en-US" dirty="0" smtClean="0"/>
              <a:t>.</a:t>
            </a:r>
            <a:endParaRPr lang="en-US" dirty="0"/>
          </a:p>
          <a:p>
            <a:r>
              <a:rPr lang="en-US" dirty="0"/>
              <a:t>4. Focus on elementary education of satisfactory quality with emphasis on education for life</a:t>
            </a:r>
            <a:r>
              <a:rPr lang="en-US" dirty="0" smtClean="0"/>
              <a:t>.</a:t>
            </a:r>
            <a:endParaRPr lang="en-US" dirty="0"/>
          </a:p>
          <a:p>
            <a:r>
              <a:rPr lang="en-US" dirty="0"/>
              <a:t>SSA is the culmination of all previous </a:t>
            </a:r>
            <a:r>
              <a:rPr lang="en-US" dirty="0" err="1"/>
              <a:t>endevours</a:t>
            </a:r>
            <a:r>
              <a:rPr lang="en-US" dirty="0"/>
              <a:t> and experiences in implementing various education </a:t>
            </a:r>
            <a:r>
              <a:rPr lang="en-US" dirty="0" err="1"/>
              <a:t>programmes</a:t>
            </a:r>
            <a:r>
              <a:rPr lang="en-US" dirty="0"/>
              <a:t>. SSA has been the single largest holistic </a:t>
            </a:r>
            <a:r>
              <a:rPr lang="en-US" dirty="0" err="1"/>
              <a:t>programme</a:t>
            </a:r>
            <a:r>
              <a:rPr lang="en-US" dirty="0"/>
              <a:t> addressing all aspects of elementary education </a:t>
            </a:r>
            <a:r>
              <a:rPr lang="en-US" dirty="0" err="1"/>
              <a:t>convering</a:t>
            </a:r>
            <a:r>
              <a:rPr lang="en-US" dirty="0"/>
              <a:t> over one million elementary schools SSA has brought primary education to the doorstep of millions of children and enrolled them, including first generation learners, through successive fast track initiatives in hitherto unnerved and underserved habitations.</a:t>
            </a:r>
            <a:endParaRPr lang="en-IN" dirty="0"/>
          </a:p>
        </p:txBody>
      </p:sp>
    </p:spTree>
    <p:extLst>
      <p:ext uri="{BB962C8B-B14F-4D97-AF65-F5344CB8AC3E}">
        <p14:creationId xmlns:p14="http://schemas.microsoft.com/office/powerpoint/2010/main" val="24749698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933700" y="2312125"/>
            <a:ext cx="8888186" cy="4349931"/>
          </a:xfrm>
        </p:spPr>
        <p:txBody>
          <a:bodyPr>
            <a:normAutofit fontScale="92500" lnSpcReduction="10000"/>
          </a:bodyPr>
          <a:lstStyle/>
          <a:p>
            <a:r>
              <a:rPr lang="en-US" b="1" dirty="0"/>
              <a:t>Kasturba Gandhi </a:t>
            </a:r>
            <a:r>
              <a:rPr lang="en-US" b="1" dirty="0" err="1"/>
              <a:t>Balika</a:t>
            </a:r>
            <a:r>
              <a:rPr lang="en-US" b="1" dirty="0"/>
              <a:t> </a:t>
            </a:r>
            <a:r>
              <a:rPr lang="en-US" b="1" dirty="0" err="1"/>
              <a:t>Vidyalaya</a:t>
            </a:r>
            <a:r>
              <a:rPr lang="en-US" b="1" dirty="0"/>
              <a:t> Scheme (KGBV) </a:t>
            </a:r>
            <a:r>
              <a:rPr lang="en-US" dirty="0"/>
              <a:t>– This scheme was initiated in July 2004. The main objective of this scheme is to make provision of primary education to the girls. It is primarily for the underprivileged sections of the society and rural communities, where the literacy rate among women is low. The schools that were established have 100 percent reservation. For the backward sections of the society, it is 75 percent and 25 percent for the females, who are below poverty line (BPL). </a:t>
            </a:r>
            <a:endParaRPr lang="en-US" dirty="0" smtClean="0"/>
          </a:p>
          <a:p>
            <a:r>
              <a:rPr lang="en-US" b="1" dirty="0" err="1"/>
              <a:t>Mahila</a:t>
            </a:r>
            <a:r>
              <a:rPr lang="en-US" b="1" dirty="0"/>
              <a:t> Samkhya Program – </a:t>
            </a:r>
            <a:r>
              <a:rPr lang="en-US" dirty="0" err="1"/>
              <a:t>Mahila</a:t>
            </a:r>
            <a:r>
              <a:rPr lang="en-US" dirty="0"/>
              <a:t> Samkhya Program is the program that has been launched in 1988. It is the result of the new education policy of 1968. The primary objective of this program is to create empowerment opportunities for the women, belonging to rural communities and </a:t>
            </a:r>
            <a:r>
              <a:rPr lang="en-US" dirty="0" err="1"/>
              <a:t>marginalised</a:t>
            </a:r>
            <a:r>
              <a:rPr lang="en-US" dirty="0"/>
              <a:t> groups. When the SSA was formed, it initially set up a committee to look into this program. The functioning of this program was taken to account and recommendations were made to promote changes. </a:t>
            </a:r>
            <a:endParaRPr lang="en-IN" dirty="0"/>
          </a:p>
        </p:txBody>
      </p:sp>
    </p:spTree>
    <p:extLst>
      <p:ext uri="{BB962C8B-B14F-4D97-AF65-F5344CB8AC3E}">
        <p14:creationId xmlns:p14="http://schemas.microsoft.com/office/powerpoint/2010/main" val="3134743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b="1" dirty="0" smtClean="0"/>
              <a:t>District </a:t>
            </a:r>
            <a:r>
              <a:rPr lang="en-US" b="1" dirty="0" err="1" smtClean="0"/>
              <a:t>Priamry</a:t>
            </a:r>
            <a:r>
              <a:rPr lang="en-US" b="1" dirty="0" smtClean="0"/>
              <a:t> </a:t>
            </a:r>
            <a:r>
              <a:rPr lang="en-US" b="1" dirty="0" err="1" smtClean="0"/>
              <a:t>Educatin</a:t>
            </a:r>
            <a:r>
              <a:rPr lang="en-US" b="1" dirty="0" smtClean="0"/>
              <a:t> Programme (DPEP): </a:t>
            </a:r>
            <a:r>
              <a:rPr lang="en-US" dirty="0" smtClean="0"/>
              <a:t>Started in 1994,DPEP, and externally aided project, aimed at the holistic development of primary </a:t>
            </a:r>
            <a:r>
              <a:rPr lang="en-US" dirty="0" err="1" smtClean="0"/>
              <a:t>educatin</a:t>
            </a:r>
            <a:r>
              <a:rPr lang="en-US" dirty="0" smtClean="0"/>
              <a:t> covering Classes I to V. It had specific objectives of reducing the dropout rate to less than 10 percent, reducing disparities among gender and social groups in the enrolment to less than 5 percent and improving the level of learning achievement compared to the baseline surveys. However, these ambitious targets could not be achieved. Still, DPEP has brought a sea change in the implementation of school education </a:t>
            </a:r>
            <a:r>
              <a:rPr lang="en-US" dirty="0" err="1" smtClean="0"/>
              <a:t>programme</a:t>
            </a:r>
            <a:r>
              <a:rPr lang="en-US" dirty="0" smtClean="0"/>
              <a:t> with its decentralized approach and focus on community participation. its peak, DPEP covered 273 districts in 17 States.</a:t>
            </a:r>
          </a:p>
          <a:p>
            <a:endParaRPr lang="en-US" dirty="0" smtClean="0"/>
          </a:p>
          <a:p>
            <a:endParaRPr lang="en-US" dirty="0" smtClean="0"/>
          </a:p>
          <a:p>
            <a:endParaRPr lang="en-IN" dirty="0"/>
          </a:p>
        </p:txBody>
      </p:sp>
    </p:spTree>
    <p:extLst>
      <p:ext uri="{BB962C8B-B14F-4D97-AF65-F5344CB8AC3E}">
        <p14:creationId xmlns:p14="http://schemas.microsoft.com/office/powerpoint/2010/main" val="38433466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20000"/>
          </a:bodyPr>
          <a:lstStyle/>
          <a:p>
            <a:r>
              <a:rPr lang="en-US" b="1" dirty="0"/>
              <a:t>National Programme of Nutritional Support to Primary Education: </a:t>
            </a:r>
            <a:r>
              <a:rPr lang="en-US" dirty="0"/>
              <a:t>Launched on August 15, 1995 with the objective to boost the </a:t>
            </a:r>
            <a:r>
              <a:rPr lang="en-US" dirty="0" err="1"/>
              <a:t>Universalisation</a:t>
            </a:r>
            <a:r>
              <a:rPr lang="en-US" dirty="0"/>
              <a:t> of primary Education by impacting upon enrolment, attendance, retention and nutritional needs of children studying in class I-V. Under this </a:t>
            </a:r>
            <a:r>
              <a:rPr lang="en-US" dirty="0" err="1"/>
              <a:t>programme</a:t>
            </a:r>
            <a:r>
              <a:rPr lang="en-US" dirty="0"/>
              <a:t> more than 10 </a:t>
            </a:r>
            <a:r>
              <a:rPr lang="en-US" dirty="0" smtClean="0"/>
              <a:t>crore </a:t>
            </a:r>
            <a:r>
              <a:rPr lang="en-US" dirty="0"/>
              <a:t>children are being targeted for coverage</a:t>
            </a:r>
            <a:r>
              <a:rPr lang="en-US" dirty="0" smtClean="0"/>
              <a:t>.</a:t>
            </a:r>
          </a:p>
          <a:p>
            <a:r>
              <a:rPr lang="en-US" b="1" dirty="0"/>
              <a:t>Pradhan </a:t>
            </a:r>
            <a:r>
              <a:rPr lang="en-US" b="1" dirty="0" err="1"/>
              <a:t>Mantri</a:t>
            </a:r>
            <a:r>
              <a:rPr lang="en-US" b="1" dirty="0"/>
              <a:t> </a:t>
            </a:r>
            <a:r>
              <a:rPr lang="en-US" b="1" dirty="0" err="1"/>
              <a:t>Gramodaya</a:t>
            </a:r>
            <a:r>
              <a:rPr lang="en-US" b="1" dirty="0"/>
              <a:t> </a:t>
            </a:r>
            <a:r>
              <a:rPr lang="en-US" b="1" dirty="0" err="1"/>
              <a:t>Yojana</a:t>
            </a:r>
            <a:r>
              <a:rPr lang="en-US" b="1" dirty="0"/>
              <a:t>: </a:t>
            </a:r>
            <a:r>
              <a:rPr lang="en-US" dirty="0"/>
              <a:t>This </a:t>
            </a:r>
            <a:r>
              <a:rPr lang="en-US" dirty="0" err="1"/>
              <a:t>programme</a:t>
            </a:r>
            <a:r>
              <a:rPr lang="en-US" dirty="0"/>
              <a:t> was </a:t>
            </a:r>
            <a:r>
              <a:rPr lang="en-US" dirty="0" smtClean="0"/>
              <a:t>launched during </a:t>
            </a:r>
            <a:r>
              <a:rPr lang="en-US" dirty="0"/>
              <a:t>200-01 and envisages Additional Central Assistance for basic minimum services in certain priority areas. The scheme has six components covering elementary education, primary health, rural shelter, rural drinking water, nutrition and rural electrification. A minimum of 10 percent of ACA for all components remaining 35 percent of ACA </a:t>
            </a:r>
            <a:r>
              <a:rPr lang="en-US" dirty="0" smtClean="0"/>
              <a:t>would </a:t>
            </a:r>
            <a:r>
              <a:rPr lang="en-US" dirty="0"/>
              <a:t>be decided by the States and UTs among the components of the Scheme, as per their priorities. Funds for elementary education sector under PMGY are utilized to further the goal of </a:t>
            </a:r>
            <a:r>
              <a:rPr lang="en-US" dirty="0" err="1"/>
              <a:t>Universalisation</a:t>
            </a:r>
            <a:r>
              <a:rPr lang="en-US" dirty="0"/>
              <a:t> of Elementary Education.</a:t>
            </a:r>
            <a:endParaRPr lang="en-IN" dirty="0"/>
          </a:p>
        </p:txBody>
      </p:sp>
    </p:spTree>
    <p:extLst>
      <p:ext uri="{BB962C8B-B14F-4D97-AF65-F5344CB8AC3E}">
        <p14:creationId xmlns:p14="http://schemas.microsoft.com/office/powerpoint/2010/main" val="359751967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r>
              <a:rPr lang="en-US" b="1" dirty="0"/>
              <a:t>National Program for Education of Girls at Elementary Level (NPEGEL) – </a:t>
            </a:r>
            <a:r>
              <a:rPr lang="en-US" dirty="0"/>
              <a:t>This </a:t>
            </a:r>
            <a:r>
              <a:rPr lang="en-US" dirty="0" smtClean="0"/>
              <a:t>program was launched in July 2003. It was regarded as an incentive to reach out to females</a:t>
            </a:r>
            <a:r>
              <a:rPr lang="en-US" dirty="0"/>
              <a:t>, </a:t>
            </a:r>
            <a:r>
              <a:rPr lang="en-US" dirty="0" smtClean="0"/>
              <a:t>to </a:t>
            </a:r>
            <a:r>
              <a:rPr lang="en-US" dirty="0"/>
              <a:t>whom the </a:t>
            </a:r>
            <a:r>
              <a:rPr lang="en-US" dirty="0" err="1"/>
              <a:t>Sarva</a:t>
            </a:r>
            <a:r>
              <a:rPr lang="en-US" dirty="0"/>
              <a:t> </a:t>
            </a:r>
            <a:r>
              <a:rPr lang="en-US" dirty="0" err="1"/>
              <a:t>Shiksha</a:t>
            </a:r>
            <a:r>
              <a:rPr lang="en-US" dirty="0"/>
              <a:t> </a:t>
            </a:r>
            <a:r>
              <a:rPr lang="en-US" dirty="0" err="1"/>
              <a:t>Abhiyan</a:t>
            </a:r>
            <a:r>
              <a:rPr lang="en-US" dirty="0"/>
              <a:t> (SSA) was not able to reach out through various </a:t>
            </a:r>
            <a:r>
              <a:rPr lang="en-US" dirty="0" smtClean="0"/>
              <a:t>schemes</a:t>
            </a:r>
            <a:r>
              <a:rPr lang="en-US" dirty="0"/>
              <a:t>. The SSA called out to the hardest to reach the girls. This scheme has covered 24 </a:t>
            </a:r>
            <a:r>
              <a:rPr lang="en-US" dirty="0" smtClean="0"/>
              <a:t>states </a:t>
            </a:r>
            <a:r>
              <a:rPr lang="en-US" dirty="0"/>
              <a:t>in India. Under the NPEGEL, there were establishment of model schools to make </a:t>
            </a:r>
            <a:r>
              <a:rPr lang="en-US" dirty="0" smtClean="0"/>
              <a:t>provision </a:t>
            </a:r>
            <a:r>
              <a:rPr lang="en-US" dirty="0"/>
              <a:t>of better opportunities to girls.</a:t>
            </a:r>
          </a:p>
          <a:p>
            <a:endParaRPr lang="en-IN" dirty="0"/>
          </a:p>
        </p:txBody>
      </p:sp>
    </p:spTree>
    <p:extLst>
      <p:ext uri="{BB962C8B-B14F-4D97-AF65-F5344CB8AC3E}">
        <p14:creationId xmlns:p14="http://schemas.microsoft.com/office/powerpoint/2010/main" val="109357044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0344" y="568345"/>
            <a:ext cx="10398033" cy="1208204"/>
          </a:xfrm>
        </p:spPr>
        <p:txBody>
          <a:bodyPr>
            <a:normAutofit fontScale="90000"/>
          </a:bodyPr>
          <a:lstStyle/>
          <a:p>
            <a:r>
              <a:rPr lang="en-US" dirty="0" smtClean="0"/>
              <a:t>Mass </a:t>
            </a:r>
            <a:r>
              <a:rPr lang="en-US" dirty="0"/>
              <a:t>literacy as the means, covering the following main subjects.</a:t>
            </a:r>
            <a:endParaRPr lang="en-IN" dirty="0"/>
          </a:p>
        </p:txBody>
      </p:sp>
      <p:sp>
        <p:nvSpPr>
          <p:cNvPr id="3" name="Content Placeholder 2"/>
          <p:cNvSpPr>
            <a:spLocks noGrp="1"/>
          </p:cNvSpPr>
          <p:nvPr>
            <p:ph idx="1"/>
          </p:nvPr>
        </p:nvSpPr>
        <p:spPr>
          <a:xfrm>
            <a:off x="2795451" y="2168434"/>
            <a:ext cx="8908820" cy="3921470"/>
          </a:xfrm>
        </p:spPr>
        <p:txBody>
          <a:bodyPr>
            <a:normAutofit fontScale="85000" lnSpcReduction="20000"/>
          </a:bodyPr>
          <a:lstStyle/>
          <a:p>
            <a:pPr marL="0" indent="0">
              <a:buNone/>
            </a:pPr>
            <a:endParaRPr lang="en-US" dirty="0"/>
          </a:p>
          <a:p>
            <a:r>
              <a:rPr lang="en-US" dirty="0"/>
              <a:t>1. Elements of health and hygiene</a:t>
            </a:r>
            <a:r>
              <a:rPr lang="en-US" dirty="0" smtClean="0"/>
              <a:t>.</a:t>
            </a:r>
          </a:p>
          <a:p>
            <a:r>
              <a:rPr lang="en-US" dirty="0" smtClean="0"/>
              <a:t>2. Food and nutrition.</a:t>
            </a:r>
            <a:endParaRPr lang="en-US" dirty="0"/>
          </a:p>
          <a:p>
            <a:r>
              <a:rPr lang="en-US" dirty="0"/>
              <a:t>3. Home management and child care</a:t>
            </a:r>
            <a:r>
              <a:rPr lang="en-US" dirty="0" smtClean="0"/>
              <a:t>.</a:t>
            </a:r>
            <a:endParaRPr lang="en-US" dirty="0"/>
          </a:p>
          <a:p>
            <a:r>
              <a:rPr lang="en-US" dirty="0" smtClean="0"/>
              <a:t>4.Civic </a:t>
            </a:r>
            <a:r>
              <a:rPr lang="en-US" dirty="0"/>
              <a:t>education </a:t>
            </a:r>
            <a:r>
              <a:rPr lang="en-US" dirty="0" smtClean="0"/>
              <a:t>and</a:t>
            </a:r>
            <a:endParaRPr lang="en-US" dirty="0"/>
          </a:p>
          <a:p>
            <a:r>
              <a:rPr lang="en-US" dirty="0" smtClean="0"/>
              <a:t>5.Vocational </a:t>
            </a:r>
            <a:r>
              <a:rPr lang="en-US" dirty="0"/>
              <a:t>and occupational skills</a:t>
            </a:r>
            <a:r>
              <a:rPr lang="en-US" dirty="0" smtClean="0"/>
              <a:t>.</a:t>
            </a:r>
            <a:endParaRPr lang="en-US" dirty="0"/>
          </a:p>
          <a:p>
            <a:r>
              <a:rPr lang="en-US" dirty="0" smtClean="0"/>
              <a:t>6.The </a:t>
            </a:r>
            <a:r>
              <a:rPr lang="en-US" dirty="0"/>
              <a:t>scope of these subjects is as </a:t>
            </a:r>
            <a:r>
              <a:rPr lang="en-US" dirty="0" smtClean="0"/>
              <a:t>follows</a:t>
            </a:r>
            <a:endParaRPr lang="en-US" dirty="0"/>
          </a:p>
          <a:p>
            <a:r>
              <a:rPr lang="en-US" b="1" dirty="0" smtClean="0">
                <a:solidFill>
                  <a:srgbClr val="FF0000"/>
                </a:solidFill>
              </a:rPr>
              <a:t>1.Elements </a:t>
            </a:r>
            <a:r>
              <a:rPr lang="en-US" b="1" dirty="0">
                <a:solidFill>
                  <a:srgbClr val="FF0000"/>
                </a:solidFill>
              </a:rPr>
              <a:t>of health and </a:t>
            </a:r>
            <a:r>
              <a:rPr lang="en-US" b="1" dirty="0" smtClean="0">
                <a:solidFill>
                  <a:srgbClr val="FF0000"/>
                </a:solidFill>
              </a:rPr>
              <a:t>hygiene</a:t>
            </a:r>
            <a:endParaRPr lang="en-US" dirty="0"/>
          </a:p>
          <a:p>
            <a:r>
              <a:rPr lang="en-US" dirty="0"/>
              <a:t>→ Environment </a:t>
            </a:r>
            <a:r>
              <a:rPr lang="en-US" dirty="0" smtClean="0"/>
              <a:t>sanitation</a:t>
            </a:r>
            <a:endParaRPr lang="en-US" dirty="0"/>
          </a:p>
          <a:p>
            <a:r>
              <a:rPr lang="en-US" dirty="0"/>
              <a:t>→ Air </a:t>
            </a:r>
            <a:r>
              <a:rPr lang="en-US" dirty="0" smtClean="0"/>
              <a:t>pollution</a:t>
            </a:r>
          </a:p>
          <a:p>
            <a:r>
              <a:rPr lang="en-US" dirty="0"/>
              <a:t>→ Drinking water, its source </a:t>
            </a:r>
            <a:r>
              <a:rPr lang="en-US" dirty="0" err="1"/>
              <a:t>fo</a:t>
            </a:r>
            <a:r>
              <a:rPr lang="en-US" dirty="0"/>
              <a:t> contamination, preventing contamination of drinking water.</a:t>
            </a:r>
          </a:p>
          <a:p>
            <a:endParaRPr lang="en-US" dirty="0"/>
          </a:p>
          <a:p>
            <a:endParaRPr lang="en-US" dirty="0"/>
          </a:p>
          <a:p>
            <a:endParaRPr lang="en-IN" dirty="0"/>
          </a:p>
        </p:txBody>
      </p:sp>
    </p:spTree>
    <p:extLst>
      <p:ext uri="{BB962C8B-B14F-4D97-AF65-F5344CB8AC3E}">
        <p14:creationId xmlns:p14="http://schemas.microsoft.com/office/powerpoint/2010/main" val="161141229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933700" y="822960"/>
            <a:ext cx="8770572" cy="5266944"/>
          </a:xfrm>
        </p:spPr>
        <p:txBody>
          <a:bodyPr>
            <a:normAutofit lnSpcReduction="10000"/>
          </a:bodyPr>
          <a:lstStyle/>
          <a:p>
            <a:pPr marL="0" indent="0">
              <a:buNone/>
            </a:pPr>
            <a:r>
              <a:rPr lang="en-US" dirty="0"/>
              <a:t>→ Use of latrines and their types</a:t>
            </a:r>
            <a:r>
              <a:rPr lang="en-US" dirty="0" smtClean="0"/>
              <a:t>.</a:t>
            </a:r>
            <a:endParaRPr lang="en-US" b="1" dirty="0" smtClean="0">
              <a:solidFill>
                <a:srgbClr val="FF0000"/>
              </a:solidFill>
            </a:endParaRPr>
          </a:p>
          <a:p>
            <a:pPr marL="0" indent="0">
              <a:buNone/>
            </a:pPr>
            <a:r>
              <a:rPr lang="en-US" b="1" dirty="0">
                <a:solidFill>
                  <a:srgbClr val="FF0000"/>
                </a:solidFill>
              </a:rPr>
              <a:t>2. Food and </a:t>
            </a:r>
            <a:r>
              <a:rPr lang="en-US" b="1" dirty="0" smtClean="0">
                <a:solidFill>
                  <a:srgbClr val="FF0000"/>
                </a:solidFill>
              </a:rPr>
              <a:t>nutrition</a:t>
            </a:r>
          </a:p>
          <a:p>
            <a:pPr marL="0" indent="0">
              <a:buNone/>
            </a:pPr>
            <a:r>
              <a:rPr lang="en-US" dirty="0">
                <a:solidFill>
                  <a:schemeClr val="tx1"/>
                </a:solidFill>
              </a:rPr>
              <a:t>→Malnutrition and its effects on the human body</a:t>
            </a:r>
            <a:r>
              <a:rPr lang="en-US" dirty="0" smtClean="0">
                <a:solidFill>
                  <a:schemeClr val="tx1"/>
                </a:solidFill>
              </a:rPr>
              <a:t>.</a:t>
            </a:r>
          </a:p>
          <a:p>
            <a:pPr marL="0" indent="0">
              <a:buNone/>
            </a:pPr>
            <a:r>
              <a:rPr lang="en-US" dirty="0">
                <a:solidFill>
                  <a:schemeClr val="tx1"/>
                </a:solidFill>
              </a:rPr>
              <a:t>→Importance of nutrition at various stages</a:t>
            </a:r>
            <a:r>
              <a:rPr lang="en-US" dirty="0" smtClean="0">
                <a:solidFill>
                  <a:schemeClr val="tx1"/>
                </a:solidFill>
              </a:rPr>
              <a:t>.</a:t>
            </a:r>
            <a:endParaRPr lang="en-US" dirty="0">
              <a:solidFill>
                <a:schemeClr val="tx1"/>
              </a:solidFill>
            </a:endParaRPr>
          </a:p>
          <a:p>
            <a:pPr marL="0" indent="0">
              <a:buNone/>
            </a:pPr>
            <a:r>
              <a:rPr lang="en-US" dirty="0">
                <a:solidFill>
                  <a:schemeClr val="tx1"/>
                </a:solidFill>
              </a:rPr>
              <a:t>→ Importance and preparation of balanced diet. </a:t>
            </a:r>
            <a:endParaRPr lang="en-US" dirty="0" smtClean="0">
              <a:solidFill>
                <a:schemeClr val="tx1"/>
              </a:solidFill>
            </a:endParaRPr>
          </a:p>
          <a:p>
            <a:pPr marL="0" indent="0">
              <a:buNone/>
            </a:pPr>
            <a:r>
              <a:rPr lang="en-US" dirty="0" smtClean="0">
                <a:solidFill>
                  <a:schemeClr val="tx1"/>
                </a:solidFill>
              </a:rPr>
              <a:t>→Types </a:t>
            </a:r>
            <a:r>
              <a:rPr lang="en-US" dirty="0">
                <a:solidFill>
                  <a:schemeClr val="tx1"/>
                </a:solidFill>
              </a:rPr>
              <a:t>and preparation of low-cost meals with locally </a:t>
            </a:r>
            <a:r>
              <a:rPr lang="en-US" dirty="0" smtClean="0">
                <a:solidFill>
                  <a:schemeClr val="tx1"/>
                </a:solidFill>
              </a:rPr>
              <a:t>available </a:t>
            </a:r>
            <a:r>
              <a:rPr lang="en-US" dirty="0">
                <a:solidFill>
                  <a:schemeClr val="tx1"/>
                </a:solidFill>
              </a:rPr>
              <a:t>food articles</a:t>
            </a:r>
            <a:r>
              <a:rPr lang="en-US" dirty="0" smtClean="0">
                <a:solidFill>
                  <a:schemeClr val="tx1"/>
                </a:solidFill>
              </a:rPr>
              <a:t>.</a:t>
            </a:r>
            <a:endParaRPr lang="en-US" dirty="0">
              <a:solidFill>
                <a:schemeClr val="tx1"/>
              </a:solidFill>
            </a:endParaRPr>
          </a:p>
          <a:p>
            <a:pPr marL="0" indent="0">
              <a:buNone/>
            </a:pPr>
            <a:r>
              <a:rPr lang="en-US" dirty="0">
                <a:solidFill>
                  <a:schemeClr val="tx1"/>
                </a:solidFill>
              </a:rPr>
              <a:t>→ Demonstration of the preparation of nutritive meals </a:t>
            </a:r>
            <a:r>
              <a:rPr lang="en-US" dirty="0" smtClean="0">
                <a:solidFill>
                  <a:schemeClr val="tx1"/>
                </a:solidFill>
              </a:rPr>
              <a:t>and Preservation </a:t>
            </a:r>
            <a:r>
              <a:rPr lang="en-US" dirty="0">
                <a:solidFill>
                  <a:schemeClr val="tx1"/>
                </a:solidFill>
              </a:rPr>
              <a:t>of food.</a:t>
            </a:r>
            <a:endParaRPr lang="en-US" dirty="0" smtClean="0">
              <a:solidFill>
                <a:schemeClr val="tx1"/>
              </a:solidFill>
            </a:endParaRPr>
          </a:p>
          <a:p>
            <a:pPr marL="0" indent="0">
              <a:buNone/>
            </a:pPr>
            <a:r>
              <a:rPr lang="en-US" b="1" dirty="0" smtClean="0">
                <a:solidFill>
                  <a:srgbClr val="FF0000"/>
                </a:solidFill>
              </a:rPr>
              <a:t>3. Home Management and Child Care</a:t>
            </a:r>
          </a:p>
          <a:p>
            <a:r>
              <a:rPr lang="en-US" dirty="0" smtClean="0">
                <a:solidFill>
                  <a:schemeClr val="tx1"/>
                </a:solidFill>
              </a:rPr>
              <a:t>Cookery                        - </a:t>
            </a:r>
            <a:r>
              <a:rPr lang="en-US" dirty="0" err="1" smtClean="0">
                <a:solidFill>
                  <a:schemeClr val="tx1"/>
                </a:solidFill>
              </a:rPr>
              <a:t>Rangoli</a:t>
            </a:r>
            <a:r>
              <a:rPr lang="en-US" dirty="0" smtClean="0">
                <a:solidFill>
                  <a:schemeClr val="tx1"/>
                </a:solidFill>
              </a:rPr>
              <a:t>     	-Family Planning</a:t>
            </a:r>
          </a:p>
          <a:p>
            <a:r>
              <a:rPr lang="en-US" dirty="0" smtClean="0">
                <a:solidFill>
                  <a:schemeClr val="tx1"/>
                </a:solidFill>
              </a:rPr>
              <a:t>Fruit Preservation      - Cloth Printing  	- Home Nursing &amp; First Aid</a:t>
            </a:r>
          </a:p>
          <a:p>
            <a:r>
              <a:rPr lang="en-US" dirty="0" smtClean="0">
                <a:solidFill>
                  <a:schemeClr val="tx1"/>
                </a:solidFill>
              </a:rPr>
              <a:t>Pickles	             - Preservation of ill health and diseases</a:t>
            </a:r>
          </a:p>
          <a:p>
            <a:r>
              <a:rPr lang="en-US" dirty="0" smtClean="0">
                <a:solidFill>
                  <a:schemeClr val="tx1"/>
                </a:solidFill>
              </a:rPr>
              <a:t>Needle Craft	             - </a:t>
            </a:r>
            <a:r>
              <a:rPr lang="en-US" dirty="0" err="1" smtClean="0">
                <a:solidFill>
                  <a:schemeClr val="tx1"/>
                </a:solidFill>
              </a:rPr>
              <a:t>Immunisation</a:t>
            </a:r>
            <a:r>
              <a:rPr lang="en-US" dirty="0" smtClean="0">
                <a:solidFill>
                  <a:schemeClr val="tx1"/>
                </a:solidFill>
              </a:rPr>
              <a:t> </a:t>
            </a:r>
            <a:endParaRPr lang="en-IN" dirty="0">
              <a:solidFill>
                <a:schemeClr val="tx1"/>
              </a:solidFill>
            </a:endParaRPr>
          </a:p>
        </p:txBody>
      </p:sp>
    </p:spTree>
    <p:extLst>
      <p:ext uri="{BB962C8B-B14F-4D97-AF65-F5344CB8AC3E}">
        <p14:creationId xmlns:p14="http://schemas.microsoft.com/office/powerpoint/2010/main" val="38310090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220686" y="365761"/>
            <a:ext cx="9483585" cy="5724144"/>
          </a:xfrm>
        </p:spPr>
        <p:txBody>
          <a:bodyPr>
            <a:normAutofit fontScale="92500" lnSpcReduction="20000"/>
          </a:bodyPr>
          <a:lstStyle/>
          <a:p>
            <a:pPr marL="0" indent="0">
              <a:buNone/>
            </a:pPr>
            <a:endParaRPr lang="en-US" dirty="0"/>
          </a:p>
          <a:p>
            <a:r>
              <a:rPr lang="en-US" b="1" dirty="0" smtClean="0">
                <a:solidFill>
                  <a:srgbClr val="FF0000"/>
                </a:solidFill>
              </a:rPr>
              <a:t>4. Civic education</a:t>
            </a:r>
            <a:endParaRPr lang="en-US" dirty="0"/>
          </a:p>
          <a:p>
            <a:r>
              <a:rPr lang="en-US" dirty="0" smtClean="0"/>
              <a:t>Elementary </a:t>
            </a:r>
            <a:r>
              <a:rPr lang="en-US" dirty="0"/>
              <a:t>principles of </a:t>
            </a:r>
            <a:r>
              <a:rPr lang="en-US" dirty="0" smtClean="0"/>
              <a:t>civics</a:t>
            </a:r>
            <a:endParaRPr lang="en-US" dirty="0"/>
          </a:p>
          <a:p>
            <a:r>
              <a:rPr lang="en-US" dirty="0" smtClean="0"/>
              <a:t>Observance </a:t>
            </a:r>
            <a:r>
              <a:rPr lang="en-US" dirty="0"/>
              <a:t>of national </a:t>
            </a:r>
            <a:r>
              <a:rPr lang="en-US" dirty="0" smtClean="0"/>
              <a:t>festivals</a:t>
            </a:r>
          </a:p>
          <a:p>
            <a:pPr marL="0" indent="0">
              <a:buNone/>
            </a:pPr>
            <a:endParaRPr lang="en-US" dirty="0"/>
          </a:p>
          <a:p>
            <a:r>
              <a:rPr lang="en-US" dirty="0" smtClean="0"/>
              <a:t>National </a:t>
            </a:r>
            <a:r>
              <a:rPr lang="en-US" dirty="0"/>
              <a:t>Flag and national </a:t>
            </a:r>
            <a:r>
              <a:rPr lang="en-US" dirty="0" smtClean="0"/>
              <a:t>anthem</a:t>
            </a:r>
            <a:endParaRPr lang="en-US" dirty="0"/>
          </a:p>
          <a:p>
            <a:r>
              <a:rPr lang="en-US" dirty="0" smtClean="0"/>
              <a:t>Concept of democracy</a:t>
            </a:r>
          </a:p>
          <a:p>
            <a:r>
              <a:rPr lang="en-US" dirty="0" smtClean="0"/>
              <a:t>Election significance of voting</a:t>
            </a:r>
          </a:p>
          <a:p>
            <a:r>
              <a:rPr lang="en-US" dirty="0" smtClean="0"/>
              <a:t>Duties of responsible citizenship</a:t>
            </a:r>
          </a:p>
          <a:p>
            <a:r>
              <a:rPr lang="en-US" b="1" dirty="0" smtClean="0">
                <a:solidFill>
                  <a:srgbClr val="FF0000"/>
                </a:solidFill>
              </a:rPr>
              <a:t>5. Vocational and Occupational Skills</a:t>
            </a:r>
          </a:p>
          <a:p>
            <a:r>
              <a:rPr lang="en-US" dirty="0" smtClean="0">
                <a:solidFill>
                  <a:schemeClr val="tx1"/>
                </a:solidFill>
              </a:rPr>
              <a:t>Basic information on vegetables</a:t>
            </a:r>
          </a:p>
          <a:p>
            <a:r>
              <a:rPr lang="en-US" dirty="0" smtClean="0">
                <a:solidFill>
                  <a:schemeClr val="tx1"/>
                </a:solidFill>
              </a:rPr>
              <a:t>Production of vegetables at home</a:t>
            </a:r>
          </a:p>
          <a:p>
            <a:r>
              <a:rPr lang="en-US" dirty="0" smtClean="0">
                <a:solidFill>
                  <a:schemeClr val="tx1"/>
                </a:solidFill>
              </a:rPr>
              <a:t>Layout of Kitchen Garden</a:t>
            </a:r>
          </a:p>
          <a:p>
            <a:r>
              <a:rPr lang="en-US" dirty="0" smtClean="0">
                <a:solidFill>
                  <a:schemeClr val="tx1"/>
                </a:solidFill>
              </a:rPr>
              <a:t>Preparation of Nursery</a:t>
            </a:r>
          </a:p>
          <a:p>
            <a:r>
              <a:rPr lang="en-US" dirty="0" smtClean="0">
                <a:solidFill>
                  <a:schemeClr val="tx1"/>
                </a:solidFill>
              </a:rPr>
              <a:t>Improved method of cultivation of vegetables</a:t>
            </a:r>
          </a:p>
          <a:p>
            <a:pPr marL="0" indent="0">
              <a:buNone/>
            </a:pPr>
            <a:endParaRPr lang="en-US" b="1" dirty="0">
              <a:solidFill>
                <a:srgbClr val="FF0000"/>
              </a:solidFill>
            </a:endParaRPr>
          </a:p>
        </p:txBody>
      </p:sp>
    </p:spTree>
    <p:extLst>
      <p:ext uri="{BB962C8B-B14F-4D97-AF65-F5344CB8AC3E}">
        <p14:creationId xmlns:p14="http://schemas.microsoft.com/office/powerpoint/2010/main" val="30293762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6" name="Content Placeholder 5"/>
          <p:cNvPicPr>
            <a:picLocks noGrp="1" noChangeAspect="1"/>
          </p:cNvPicPr>
          <p:nvPr>
            <p:ph idx="1"/>
          </p:nvPr>
        </p:nvPicPr>
        <p:blipFill>
          <a:blip r:embed="rId2"/>
          <a:stretch>
            <a:fillRect/>
          </a:stretch>
        </p:blipFill>
        <p:spPr>
          <a:xfrm>
            <a:off x="5499462" y="3001826"/>
            <a:ext cx="2978332" cy="2589076"/>
          </a:xfrm>
          <a:prstGeom prst="rect">
            <a:avLst/>
          </a:prstGeom>
        </p:spPr>
      </p:pic>
    </p:spTree>
    <p:extLst>
      <p:ext uri="{BB962C8B-B14F-4D97-AF65-F5344CB8AC3E}">
        <p14:creationId xmlns:p14="http://schemas.microsoft.com/office/powerpoint/2010/main" val="25332297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Women and </a:t>
            </a:r>
            <a:r>
              <a:rPr lang="en-IN" dirty="0" smtClean="0"/>
              <a:t>Education</a:t>
            </a:r>
            <a:endParaRPr lang="en-IN" dirty="0"/>
          </a:p>
        </p:txBody>
      </p:sp>
      <p:sp>
        <p:nvSpPr>
          <p:cNvPr id="3" name="Content Placeholder 2"/>
          <p:cNvSpPr>
            <a:spLocks noGrp="1"/>
          </p:cNvSpPr>
          <p:nvPr>
            <p:ph idx="1"/>
          </p:nvPr>
        </p:nvSpPr>
        <p:spPr>
          <a:xfrm>
            <a:off x="2364378" y="2438400"/>
            <a:ext cx="9339894" cy="3651504"/>
          </a:xfrm>
        </p:spPr>
        <p:txBody>
          <a:bodyPr>
            <a:normAutofit/>
          </a:bodyPr>
          <a:lstStyle/>
          <a:p>
            <a:pPr algn="just"/>
            <a:r>
              <a:rPr lang="en-US" dirty="0" smtClean="0"/>
              <a:t>Education is </a:t>
            </a:r>
            <a:r>
              <a:rPr lang="en-US" dirty="0"/>
              <a:t>regarded as an indispensable instrument which facilitates in the adequate sustenance of living conditions. In rural communities, girls and women were not much encouraged towards acquisition of education. They were imparted only the basic literacy skills of reading, writing and numeracy, so they can carry out their job duties in an appropriate manner and take care of the needs and requirements of family members. But in the present existence, there have been transformations taking place in the viewpoints of individuals and women too are encouraged to attend schools and acquire education. Women and girls, belonging to rural communities are migrating to urban communities to get enrolled in higher educational institutions to enhance their educational </a:t>
            </a:r>
            <a:r>
              <a:rPr lang="en-US" dirty="0" smtClean="0"/>
              <a:t>qualifications.</a:t>
            </a:r>
            <a:endParaRPr lang="en-IN" dirty="0"/>
          </a:p>
        </p:txBody>
      </p:sp>
    </p:spTree>
    <p:extLst>
      <p:ext uri="{BB962C8B-B14F-4D97-AF65-F5344CB8AC3E}">
        <p14:creationId xmlns:p14="http://schemas.microsoft.com/office/powerpoint/2010/main" val="20990319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36E27C40-104A-4C05-A382-21A40999A1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1" name="Group 40">
            <a:extLst>
              <a:ext uri="{FF2B5EF4-FFF2-40B4-BE49-F238E27FC236}">
                <a16:creationId xmlns:a16="http://schemas.microsoft.com/office/drawing/2014/main" id="{C1D78633-7222-4BD8-9B43-C5A3FE3FB16A}"/>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175"/>
            <a:ext cx="12198350" cy="6875463"/>
            <a:chOff x="0" y="3175"/>
            <a:chExt cx="12198350" cy="6875463"/>
          </a:xfrm>
        </p:grpSpPr>
        <p:sp>
          <p:nvSpPr>
            <p:cNvPr id="42" name="Freeform 5">
              <a:extLst>
                <a:ext uri="{FF2B5EF4-FFF2-40B4-BE49-F238E27FC236}">
                  <a16:creationId xmlns:a16="http://schemas.microsoft.com/office/drawing/2014/main" id="{64A62ED5-69F8-4A9A-959F-BDFA4CB00620}"/>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1">
                <a:lumMod val="40000"/>
                <a:lumOff val="60000"/>
              </a:schemeClr>
            </a:solidFill>
            <a:ln>
              <a:noFill/>
            </a:ln>
          </p:spPr>
        </p:sp>
        <p:sp>
          <p:nvSpPr>
            <p:cNvPr id="43" name="Freeform 9">
              <a:extLst>
                <a:ext uri="{FF2B5EF4-FFF2-40B4-BE49-F238E27FC236}">
                  <a16:creationId xmlns:a16="http://schemas.microsoft.com/office/drawing/2014/main" id="{1E1E0581-3B45-45FA-909D-956C5BA8C38D}"/>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lumMod val="40000"/>
                <a:lumOff val="60000"/>
              </a:schemeClr>
            </a:solidFill>
            <a:ln>
              <a:noFill/>
            </a:ln>
          </p:spPr>
        </p:sp>
        <p:sp>
          <p:nvSpPr>
            <p:cNvPr id="44" name="Freeform 13">
              <a:extLst>
                <a:ext uri="{FF2B5EF4-FFF2-40B4-BE49-F238E27FC236}">
                  <a16:creationId xmlns:a16="http://schemas.microsoft.com/office/drawing/2014/main" id="{05474103-4A93-4198-B2FA-45EC74FD528A}"/>
                </a:ext>
                <a:ext uri="{C183D7F6-B498-43B3-948B-1728B52AA6E4}">
                  <adec:decorative xmlns:adec="http://schemas.microsoft.com/office/drawing/2017/decorative" xmlns="" val="1"/>
                </a:ext>
              </a:extLst>
            </p:cNvPr>
            <p:cNvSpPr>
              <a:spLocks noEditPoints="1"/>
            </p:cNvSpPr>
            <p:nvPr>
              <p:extLst>
                <p:ext uri="{386F3935-93C4-4BCD-93E2-E3B085C9AB24}">
                  <p16:designElem xmlns:p16="http://schemas.microsoft.com/office/powerpoint/2015/main" val="1"/>
                </p:ext>
              </p:extLst>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1">
                <a:lumMod val="20000"/>
                <a:lumOff val="80000"/>
              </a:schemeClr>
            </a:solidFill>
            <a:ln>
              <a:noFill/>
            </a:ln>
          </p:spPr>
        </p:sp>
      </p:grpSp>
      <p:sp useBgFill="1">
        <p:nvSpPr>
          <p:cNvPr id="46" name="Freeform: Shape 45">
            <a:extLst>
              <a:ext uri="{FF2B5EF4-FFF2-40B4-BE49-F238E27FC236}">
                <a16:creationId xmlns:a16="http://schemas.microsoft.com/office/drawing/2014/main" id="{2A0F9152-48E3-49B1-872D-898BCB713AE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3466" y="643466"/>
            <a:ext cx="10905066" cy="5571066"/>
          </a:xfrm>
          <a:custGeom>
            <a:avLst/>
            <a:gdLst>
              <a:gd name="connsiteX0" fmla="*/ 317500 w 10905066"/>
              <a:gd name="connsiteY0" fmla="*/ 0 h 5571066"/>
              <a:gd name="connsiteX1" fmla="*/ 6969125 w 10905066"/>
              <a:gd name="connsiteY1" fmla="*/ 0 h 5571066"/>
              <a:gd name="connsiteX2" fmla="*/ 6969127 w 10905066"/>
              <a:gd name="connsiteY2" fmla="*/ 0 h 5571066"/>
              <a:gd name="connsiteX3" fmla="*/ 10587566 w 10905066"/>
              <a:gd name="connsiteY3" fmla="*/ 0 h 5571066"/>
              <a:gd name="connsiteX4" fmla="*/ 10651066 w 10905066"/>
              <a:gd name="connsiteY4" fmla="*/ 6350 h 5571066"/>
              <a:gd name="connsiteX5" fmla="*/ 10711391 w 10905066"/>
              <a:gd name="connsiteY5" fmla="*/ 23813 h 5571066"/>
              <a:gd name="connsiteX6" fmla="*/ 10763779 w 10905066"/>
              <a:gd name="connsiteY6" fmla="*/ 52388 h 5571066"/>
              <a:gd name="connsiteX7" fmla="*/ 10812991 w 10905066"/>
              <a:gd name="connsiteY7" fmla="*/ 93663 h 5571066"/>
              <a:gd name="connsiteX8" fmla="*/ 10849503 w 10905066"/>
              <a:gd name="connsiteY8" fmla="*/ 139700 h 5571066"/>
              <a:gd name="connsiteX9" fmla="*/ 10881253 w 10905066"/>
              <a:gd name="connsiteY9" fmla="*/ 195263 h 5571066"/>
              <a:gd name="connsiteX10" fmla="*/ 10898716 w 10905066"/>
              <a:gd name="connsiteY10" fmla="*/ 254000 h 5571066"/>
              <a:gd name="connsiteX11" fmla="*/ 10905066 w 10905066"/>
              <a:gd name="connsiteY11" fmla="*/ 319088 h 5571066"/>
              <a:gd name="connsiteX12" fmla="*/ 10905066 w 10905066"/>
              <a:gd name="connsiteY12" fmla="*/ 1556279 h 5571066"/>
              <a:gd name="connsiteX13" fmla="*/ 10905066 w 10905066"/>
              <a:gd name="connsiteY13" fmla="*/ 4014788 h 5571066"/>
              <a:gd name="connsiteX14" fmla="*/ 10905066 w 10905066"/>
              <a:gd name="connsiteY14" fmla="*/ 5251979 h 5571066"/>
              <a:gd name="connsiteX15" fmla="*/ 10898716 w 10905066"/>
              <a:gd name="connsiteY15" fmla="*/ 5317066 h 5571066"/>
              <a:gd name="connsiteX16" fmla="*/ 10881253 w 10905066"/>
              <a:gd name="connsiteY16" fmla="*/ 5375804 h 5571066"/>
              <a:gd name="connsiteX17" fmla="*/ 10849503 w 10905066"/>
              <a:gd name="connsiteY17" fmla="*/ 5431366 h 5571066"/>
              <a:gd name="connsiteX18" fmla="*/ 10812991 w 10905066"/>
              <a:gd name="connsiteY18" fmla="*/ 5478991 h 5571066"/>
              <a:gd name="connsiteX19" fmla="*/ 10763779 w 10905066"/>
              <a:gd name="connsiteY19" fmla="*/ 5518679 h 5571066"/>
              <a:gd name="connsiteX20" fmla="*/ 10711391 w 10905066"/>
              <a:gd name="connsiteY20" fmla="*/ 5547254 h 5571066"/>
              <a:gd name="connsiteX21" fmla="*/ 10651066 w 10905066"/>
              <a:gd name="connsiteY21" fmla="*/ 5564716 h 5571066"/>
              <a:gd name="connsiteX22" fmla="*/ 10587566 w 10905066"/>
              <a:gd name="connsiteY22" fmla="*/ 5571066 h 5571066"/>
              <a:gd name="connsiteX23" fmla="*/ 6969125 w 10905066"/>
              <a:gd name="connsiteY23" fmla="*/ 5571066 h 5571066"/>
              <a:gd name="connsiteX24" fmla="*/ 3935941 w 10905066"/>
              <a:gd name="connsiteY24" fmla="*/ 5571066 h 5571066"/>
              <a:gd name="connsiteX25" fmla="*/ 317500 w 10905066"/>
              <a:gd name="connsiteY25" fmla="*/ 5571066 h 5571066"/>
              <a:gd name="connsiteX26" fmla="*/ 254000 w 10905066"/>
              <a:gd name="connsiteY26" fmla="*/ 5564716 h 5571066"/>
              <a:gd name="connsiteX27" fmla="*/ 193675 w 10905066"/>
              <a:gd name="connsiteY27" fmla="*/ 5547254 h 5571066"/>
              <a:gd name="connsiteX28" fmla="*/ 141288 w 10905066"/>
              <a:gd name="connsiteY28" fmla="*/ 5518679 h 5571066"/>
              <a:gd name="connsiteX29" fmla="*/ 92075 w 10905066"/>
              <a:gd name="connsiteY29" fmla="*/ 5478991 h 5571066"/>
              <a:gd name="connsiteX30" fmla="*/ 55563 w 10905066"/>
              <a:gd name="connsiteY30" fmla="*/ 5431366 h 5571066"/>
              <a:gd name="connsiteX31" fmla="*/ 23813 w 10905066"/>
              <a:gd name="connsiteY31" fmla="*/ 5375804 h 5571066"/>
              <a:gd name="connsiteX32" fmla="*/ 6350 w 10905066"/>
              <a:gd name="connsiteY32" fmla="*/ 5317066 h 5571066"/>
              <a:gd name="connsiteX33" fmla="*/ 0 w 10905066"/>
              <a:gd name="connsiteY33" fmla="*/ 5251979 h 5571066"/>
              <a:gd name="connsiteX34" fmla="*/ 0 w 10905066"/>
              <a:gd name="connsiteY34" fmla="*/ 4014789 h 5571066"/>
              <a:gd name="connsiteX35" fmla="*/ 0 w 10905066"/>
              <a:gd name="connsiteY35" fmla="*/ 4014788 h 5571066"/>
              <a:gd name="connsiteX36" fmla="*/ 0 w 10905066"/>
              <a:gd name="connsiteY36" fmla="*/ 319088 h 5571066"/>
              <a:gd name="connsiteX37" fmla="*/ 6350 w 10905066"/>
              <a:gd name="connsiteY37" fmla="*/ 254000 h 5571066"/>
              <a:gd name="connsiteX38" fmla="*/ 23813 w 10905066"/>
              <a:gd name="connsiteY38" fmla="*/ 195263 h 5571066"/>
              <a:gd name="connsiteX39" fmla="*/ 55563 w 10905066"/>
              <a:gd name="connsiteY39" fmla="*/ 139700 h 5571066"/>
              <a:gd name="connsiteX40" fmla="*/ 92075 w 10905066"/>
              <a:gd name="connsiteY40" fmla="*/ 93663 h 5571066"/>
              <a:gd name="connsiteX41" fmla="*/ 141288 w 10905066"/>
              <a:gd name="connsiteY41" fmla="*/ 52388 h 5571066"/>
              <a:gd name="connsiteX42" fmla="*/ 193675 w 10905066"/>
              <a:gd name="connsiteY42" fmla="*/ 23813 h 5571066"/>
              <a:gd name="connsiteX43" fmla="*/ 254000 w 10905066"/>
              <a:gd name="connsiteY43" fmla="*/ 635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10905066" h="5571066">
                <a:moveTo>
                  <a:pt x="317500" y="0"/>
                </a:moveTo>
                <a:lnTo>
                  <a:pt x="6969125" y="0"/>
                </a:lnTo>
                <a:lnTo>
                  <a:pt x="6969127" y="0"/>
                </a:lnTo>
                <a:lnTo>
                  <a:pt x="10587566" y="0"/>
                </a:lnTo>
                <a:lnTo>
                  <a:pt x="10651066" y="6350"/>
                </a:lnTo>
                <a:lnTo>
                  <a:pt x="10711391" y="23813"/>
                </a:lnTo>
                <a:lnTo>
                  <a:pt x="10763779" y="52388"/>
                </a:lnTo>
                <a:lnTo>
                  <a:pt x="10812991" y="93663"/>
                </a:lnTo>
                <a:lnTo>
                  <a:pt x="10849503" y="139700"/>
                </a:lnTo>
                <a:lnTo>
                  <a:pt x="10881253" y="195263"/>
                </a:lnTo>
                <a:lnTo>
                  <a:pt x="10898716" y="254000"/>
                </a:lnTo>
                <a:lnTo>
                  <a:pt x="10905066" y="319088"/>
                </a:lnTo>
                <a:lnTo>
                  <a:pt x="10905066" y="1556279"/>
                </a:lnTo>
                <a:lnTo>
                  <a:pt x="10905066" y="4014788"/>
                </a:lnTo>
                <a:lnTo>
                  <a:pt x="10905066" y="5251979"/>
                </a:lnTo>
                <a:lnTo>
                  <a:pt x="10898716" y="5317066"/>
                </a:lnTo>
                <a:lnTo>
                  <a:pt x="10881253" y="5375804"/>
                </a:lnTo>
                <a:lnTo>
                  <a:pt x="10849503" y="5431366"/>
                </a:lnTo>
                <a:lnTo>
                  <a:pt x="10812991" y="5478991"/>
                </a:lnTo>
                <a:lnTo>
                  <a:pt x="10763779" y="5518679"/>
                </a:lnTo>
                <a:lnTo>
                  <a:pt x="10711391" y="5547254"/>
                </a:lnTo>
                <a:lnTo>
                  <a:pt x="10651066" y="5564716"/>
                </a:lnTo>
                <a:lnTo>
                  <a:pt x="10587566" y="5571066"/>
                </a:lnTo>
                <a:lnTo>
                  <a:pt x="6969125" y="5571066"/>
                </a:lnTo>
                <a:lnTo>
                  <a:pt x="3935941" y="5571066"/>
                </a:lnTo>
                <a:lnTo>
                  <a:pt x="317500" y="5571066"/>
                </a:lnTo>
                <a:lnTo>
                  <a:pt x="254000" y="5564716"/>
                </a:lnTo>
                <a:lnTo>
                  <a:pt x="193675" y="5547254"/>
                </a:lnTo>
                <a:lnTo>
                  <a:pt x="141288" y="5518679"/>
                </a:lnTo>
                <a:lnTo>
                  <a:pt x="92075" y="5478991"/>
                </a:lnTo>
                <a:lnTo>
                  <a:pt x="55563" y="5431366"/>
                </a:lnTo>
                <a:lnTo>
                  <a:pt x="23813" y="5375804"/>
                </a:lnTo>
                <a:lnTo>
                  <a:pt x="6350" y="5317066"/>
                </a:lnTo>
                <a:lnTo>
                  <a:pt x="0" y="5251979"/>
                </a:lnTo>
                <a:lnTo>
                  <a:pt x="0" y="4014789"/>
                </a:lnTo>
                <a:lnTo>
                  <a:pt x="0" y="4014788"/>
                </a:lnTo>
                <a:lnTo>
                  <a:pt x="0" y="319088"/>
                </a:lnTo>
                <a:lnTo>
                  <a:pt x="6350" y="254000"/>
                </a:lnTo>
                <a:lnTo>
                  <a:pt x="23813" y="195263"/>
                </a:lnTo>
                <a:lnTo>
                  <a:pt x="55563" y="139700"/>
                </a:lnTo>
                <a:lnTo>
                  <a:pt x="92075" y="93663"/>
                </a:lnTo>
                <a:lnTo>
                  <a:pt x="141288" y="52388"/>
                </a:lnTo>
                <a:lnTo>
                  <a:pt x="193675" y="23813"/>
                </a:lnTo>
                <a:lnTo>
                  <a:pt x="254000" y="6350"/>
                </a:lnTo>
                <a:close/>
              </a:path>
            </a:pathLst>
          </a:custGeom>
          <a:ln w="0">
            <a:noFill/>
            <a:prstDash val="solid"/>
            <a:round/>
            <a:headEnd/>
            <a:tailEnd/>
          </a:ln>
        </p:spPr>
      </p:sp>
      <p:sp>
        <p:nvSpPr>
          <p:cNvPr id="48" name="Rectangle: Rounded Corners 47">
            <a:extLst>
              <a:ext uri="{FF2B5EF4-FFF2-40B4-BE49-F238E27FC236}">
                <a16:creationId xmlns:a16="http://schemas.microsoft.com/office/drawing/2014/main" id="{23489F6D-90F9-4863-AC28-04E23B84E08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5990" y="845990"/>
            <a:ext cx="10486868" cy="5166017"/>
          </a:xfrm>
          <a:prstGeom prst="roundRect">
            <a:avLst>
              <a:gd name="adj" fmla="val 3173"/>
            </a:avLst>
          </a:prstGeom>
          <a:noFill/>
          <a:ln w="44450">
            <a:solidFill>
              <a:schemeClr val="tx2">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F823A8A-47FD-4BFE-B43B-5621E62240F9}"/>
              </a:ext>
            </a:extLst>
          </p:cNvPr>
          <p:cNvSpPr>
            <a:spLocks noGrp="1"/>
          </p:cNvSpPr>
          <p:nvPr>
            <p:ph type="title"/>
          </p:nvPr>
        </p:nvSpPr>
        <p:spPr>
          <a:xfrm>
            <a:off x="1352846" y="1055489"/>
            <a:ext cx="9486309" cy="1073572"/>
          </a:xfrm>
        </p:spPr>
        <p:txBody>
          <a:bodyPr anchor="ctr">
            <a:normAutofit/>
          </a:bodyPr>
          <a:lstStyle/>
          <a:p>
            <a:pPr algn="ctr"/>
            <a:r>
              <a:rPr lang="en-US" sz="3600" dirty="0" smtClean="0"/>
              <a:t>Adult Education</a:t>
            </a:r>
            <a:endParaRPr lang="en-US" sz="3600" dirty="0"/>
          </a:p>
        </p:txBody>
      </p:sp>
      <p:cxnSp>
        <p:nvCxnSpPr>
          <p:cNvPr id="50" name="Straight Connector 49">
            <a:extLst>
              <a:ext uri="{FF2B5EF4-FFF2-40B4-BE49-F238E27FC236}">
                <a16:creationId xmlns:a16="http://schemas.microsoft.com/office/drawing/2014/main" id="{B3CFF822-5B88-4257-86DB-464E3C755FE2}"/>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410200" y="2240822"/>
            <a:ext cx="1371600" cy="0"/>
          </a:xfrm>
          <a:prstGeom prst="line">
            <a:avLst/>
          </a:prstGeom>
          <a:ln w="38100">
            <a:solidFill>
              <a:schemeClr val="tx2">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4" name="Content Placeholder 2">
            <a:extLst>
              <a:ext uri="{FF2B5EF4-FFF2-40B4-BE49-F238E27FC236}">
                <a16:creationId xmlns:a16="http://schemas.microsoft.com/office/drawing/2014/main" id="{E27B6076-C893-4682-81CC-FE42A4220318}"/>
              </a:ext>
            </a:extLst>
          </p:cNvPr>
          <p:cNvSpPr>
            <a:spLocks noGrp="1"/>
          </p:cNvSpPr>
          <p:nvPr>
            <p:ph idx="1"/>
          </p:nvPr>
        </p:nvSpPr>
        <p:spPr>
          <a:xfrm>
            <a:off x="1352846" y="2331585"/>
            <a:ext cx="9486309" cy="3231015"/>
          </a:xfrm>
        </p:spPr>
        <p:txBody>
          <a:bodyPr anchor="ctr">
            <a:noAutofit/>
          </a:bodyPr>
          <a:lstStyle/>
          <a:p>
            <a:pPr algn="just"/>
            <a:r>
              <a:rPr lang="en-US" dirty="0"/>
              <a:t>Literacy is the most essential prerequisite </a:t>
            </a:r>
            <a:r>
              <a:rPr lang="en-US" dirty="0" smtClean="0"/>
              <a:t>for individual </a:t>
            </a:r>
            <a:r>
              <a:rPr lang="en-US" dirty="0"/>
              <a:t>empowerment. A new thrust was given to adult literacy in the National Policy on Education (NPE), 1986 and the Plan of Action 1992, which advocated a three-pronged strategy of adult education, elementary education and non-formal launched on May 5, 1988 as a Technology Mission to impart functional literacy to non-literates in the country in the age group of 15-35 years in a time-bound manner. This age-group is the focus of attention because it is in the productive and reproductive period of life. NLM was set up with an initial target to make 80 million persons literate by 1995, which was later enhanced to 100 million by 1997 and the revised target was to achieve a </a:t>
            </a:r>
            <a:r>
              <a:rPr lang="en-US" dirty="0" smtClean="0"/>
              <a:t>threshold </a:t>
            </a:r>
            <a:r>
              <a:rPr lang="en-US" dirty="0"/>
              <a:t>level of 75 percent literacy by 2007.</a:t>
            </a:r>
            <a:endParaRPr lang="en-US" dirty="0"/>
          </a:p>
        </p:txBody>
      </p:sp>
    </p:spTree>
    <p:extLst>
      <p:ext uri="{BB962C8B-B14F-4D97-AF65-F5344CB8AC3E}">
        <p14:creationId xmlns:p14="http://schemas.microsoft.com/office/powerpoint/2010/main" val="337384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240972" y="568345"/>
            <a:ext cx="10463300" cy="5521559"/>
          </a:xfrm>
        </p:spPr>
        <p:txBody>
          <a:bodyPr>
            <a:normAutofit lnSpcReduction="10000"/>
          </a:bodyPr>
          <a:lstStyle/>
          <a:p>
            <a:pPr algn="just"/>
            <a:r>
              <a:rPr lang="en-US" dirty="0"/>
              <a:t>The Total Literacy Campaign (TLC) has been the principal strategy of </a:t>
            </a:r>
            <a:r>
              <a:rPr lang="en-US" dirty="0" smtClean="0"/>
              <a:t>National Literacy Mission </a:t>
            </a:r>
            <a:r>
              <a:rPr lang="en-US" dirty="0"/>
              <a:t>for eradication of illiteracy in the target group. These campaigns are area specific, time-bound, volunteer-based, cost effective and outcome-oriented. They are implemented by </a:t>
            </a:r>
            <a:r>
              <a:rPr lang="en-US" b="1" dirty="0" err="1"/>
              <a:t>Zila</a:t>
            </a:r>
            <a:r>
              <a:rPr lang="en-US" b="1" dirty="0"/>
              <a:t> </a:t>
            </a:r>
            <a:r>
              <a:rPr lang="en-US" b="1" dirty="0" err="1"/>
              <a:t>Saksharata</a:t>
            </a:r>
            <a:r>
              <a:rPr lang="en-US" b="1" dirty="0"/>
              <a:t> </a:t>
            </a:r>
            <a:r>
              <a:rPr lang="en-US" b="1" dirty="0" err="1"/>
              <a:t>Samities</a:t>
            </a:r>
            <a:r>
              <a:rPr lang="en-US" b="1" dirty="0"/>
              <a:t> </a:t>
            </a:r>
            <a:r>
              <a:rPr lang="en-US" dirty="0"/>
              <a:t>and </a:t>
            </a:r>
            <a:r>
              <a:rPr lang="en-US" b="1" dirty="0"/>
              <a:t>district level literacy societies</a:t>
            </a:r>
            <a:r>
              <a:rPr lang="en-US" b="1" dirty="0" smtClean="0"/>
              <a:t>.</a:t>
            </a:r>
          </a:p>
          <a:p>
            <a:pPr algn="just"/>
            <a:r>
              <a:rPr lang="en-US" dirty="0"/>
              <a:t>Keeping pace with its </a:t>
            </a:r>
            <a:r>
              <a:rPr lang="en-US" dirty="0" err="1"/>
              <a:t>endeavour</a:t>
            </a:r>
            <a:r>
              <a:rPr lang="en-US" dirty="0"/>
              <a:t>, campaigns and </a:t>
            </a:r>
            <a:r>
              <a:rPr lang="en-US" dirty="0" err="1"/>
              <a:t>programmes</a:t>
            </a:r>
            <a:r>
              <a:rPr lang="en-US" dirty="0"/>
              <a:t>, the NLM has strengthened and revitalized the States Literacy Missions which have been imparted greater autonomy. They now have the authority to plan, implement and monitor literacy </a:t>
            </a:r>
            <a:r>
              <a:rPr lang="en-US" dirty="0" err="1"/>
              <a:t>programmes</a:t>
            </a:r>
            <a:r>
              <a:rPr lang="en-US" dirty="0"/>
              <a:t> and sanction continuing education </a:t>
            </a:r>
            <a:r>
              <a:rPr lang="en-US" dirty="0" err="1"/>
              <a:t>programmes</a:t>
            </a:r>
            <a:r>
              <a:rPr lang="en-US" dirty="0"/>
              <a:t> at the State level. The NLM has also come to recognize the great potential that NGOs have in furthering its </a:t>
            </a:r>
            <a:r>
              <a:rPr lang="en-US" dirty="0" err="1"/>
              <a:t>programmes</a:t>
            </a:r>
            <a:r>
              <a:rPr lang="en-US" dirty="0"/>
              <a:t> and schemes. Given the major role, NGOs are now allowed to receive funds from </a:t>
            </a:r>
            <a:r>
              <a:rPr lang="en-US" dirty="0" err="1"/>
              <a:t>Zila</a:t>
            </a:r>
            <a:r>
              <a:rPr lang="en-US" dirty="0"/>
              <a:t> </a:t>
            </a:r>
            <a:r>
              <a:rPr lang="en-US" dirty="0" err="1"/>
              <a:t>Sakshara</a:t>
            </a:r>
            <a:r>
              <a:rPr lang="en-US" dirty="0"/>
              <a:t> </a:t>
            </a:r>
            <a:r>
              <a:rPr lang="en-US" dirty="0" err="1"/>
              <a:t>Samities</a:t>
            </a:r>
            <a:r>
              <a:rPr lang="en-US" dirty="0"/>
              <a:t> </a:t>
            </a:r>
            <a:r>
              <a:rPr lang="en-US" dirty="0" err="1"/>
              <a:t>andactually</a:t>
            </a:r>
            <a:r>
              <a:rPr lang="en-US" dirty="0"/>
              <a:t> run continuing education centers. The Jan </a:t>
            </a:r>
            <a:r>
              <a:rPr lang="en-US" dirty="0" err="1"/>
              <a:t>Shikshan</a:t>
            </a:r>
            <a:r>
              <a:rPr lang="en-US" dirty="0"/>
              <a:t> </a:t>
            </a:r>
            <a:r>
              <a:rPr lang="en-US" dirty="0" err="1"/>
              <a:t>Sansthans</a:t>
            </a:r>
            <a:r>
              <a:rPr lang="en-US" dirty="0"/>
              <a:t> have expanded their outreach and are also catering to the rural segment by offering vocational training courses. At present, 137 districts are implementing TLCs, 165 districts Post-Literacy </a:t>
            </a:r>
            <a:r>
              <a:rPr lang="en-US" dirty="0" err="1"/>
              <a:t>Programmes</a:t>
            </a:r>
            <a:r>
              <a:rPr lang="en-US" dirty="0"/>
              <a:t> and 295 districts Continuing Education </a:t>
            </a:r>
            <a:r>
              <a:rPr lang="en-US" dirty="0" err="1"/>
              <a:t>Programmes</a:t>
            </a:r>
            <a:r>
              <a:rPr lang="en-US" dirty="0"/>
              <a:t>. In addition, 157 Jan </a:t>
            </a:r>
            <a:r>
              <a:rPr lang="en-US" dirty="0" err="1"/>
              <a:t>Shikshan</a:t>
            </a:r>
            <a:r>
              <a:rPr lang="en-US" dirty="0"/>
              <a:t> </a:t>
            </a:r>
            <a:r>
              <a:rPr lang="en-US" dirty="0" err="1"/>
              <a:t>Sansthan</a:t>
            </a:r>
            <a:r>
              <a:rPr lang="en-US" dirty="0"/>
              <a:t> have been set up to provide vocational training to the neo-literates and backward sections of the society, and 25 State Resource Centers established for providing academic and technical resources support for the literacy </a:t>
            </a:r>
            <a:r>
              <a:rPr lang="en-US" dirty="0" err="1"/>
              <a:t>programmes</a:t>
            </a:r>
            <a:r>
              <a:rPr lang="en-US" dirty="0"/>
              <a:t>.</a:t>
            </a:r>
            <a:endParaRPr lang="en-IN" dirty="0"/>
          </a:p>
        </p:txBody>
      </p:sp>
    </p:spTree>
    <p:extLst>
      <p:ext uri="{BB962C8B-B14F-4D97-AF65-F5344CB8AC3E}">
        <p14:creationId xmlns:p14="http://schemas.microsoft.com/office/powerpoint/2010/main" val="3965152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1149532" y="568345"/>
            <a:ext cx="10554740" cy="5521559"/>
          </a:xfrm>
        </p:spPr>
        <p:txBody>
          <a:bodyPr>
            <a:normAutofit fontScale="92500" lnSpcReduction="20000"/>
          </a:bodyPr>
          <a:lstStyle/>
          <a:p>
            <a:pPr algn="just"/>
            <a:r>
              <a:rPr lang="en-US" dirty="0"/>
              <a:t>NLM has accorded priority for the promotion of female literacy. According to 2001 Census, 47 districts in the country have female literacy rate below 30 percent. Most of these districts are concentrated in Bihar, </a:t>
            </a:r>
            <a:r>
              <a:rPr lang="en-US" dirty="0" err="1"/>
              <a:t>Jarkhand</a:t>
            </a:r>
            <a:r>
              <a:rPr lang="en-US" dirty="0"/>
              <a:t>, Uttar Pradesh and Orissa. Special innovative projects have been taken up to raise the level of female literacy in these areas. Special efforts have been made to target female </a:t>
            </a:r>
            <a:r>
              <a:rPr lang="en-US" dirty="0" err="1"/>
              <a:t>Panchyati</a:t>
            </a:r>
            <a:r>
              <a:rPr lang="en-US" dirty="0"/>
              <a:t> Raj functionaries and make them literate</a:t>
            </a:r>
            <a:r>
              <a:rPr lang="en-US" dirty="0" smtClean="0"/>
              <a:t>.</a:t>
            </a:r>
            <a:endParaRPr lang="en-US" dirty="0"/>
          </a:p>
          <a:p>
            <a:pPr algn="just"/>
            <a:r>
              <a:rPr lang="en-US" dirty="0"/>
              <a:t>Jan </a:t>
            </a:r>
            <a:r>
              <a:rPr lang="en-US" dirty="0" err="1"/>
              <a:t>Shikshan</a:t>
            </a:r>
            <a:r>
              <a:rPr lang="en-US" dirty="0"/>
              <a:t> </a:t>
            </a:r>
            <a:r>
              <a:rPr lang="en-US" dirty="0" err="1"/>
              <a:t>Sansthan</a:t>
            </a:r>
            <a:r>
              <a:rPr lang="en-US" dirty="0"/>
              <a:t> (JSS): The objective of JSS Scheme </a:t>
            </a:r>
            <a:r>
              <a:rPr lang="en-US" dirty="0" smtClean="0"/>
              <a:t>is  educational</a:t>
            </a:r>
            <a:r>
              <a:rPr lang="en-US" dirty="0"/>
              <a:t>, vocational and occupational development of socio-economically backward and educationally disadvantaged groups of urban/rural population, particularly neo-literates, semi-literates, SCs, STs, women and girls, slum dwellers, migrant workers, etc. by linking literacy with vocational training, JSSs seek to improve the quality of life of the beneficiaries. JSSs offer around 248 different types of vocational courses- from candle and </a:t>
            </a:r>
            <a:r>
              <a:rPr lang="en-US" dirty="0" err="1"/>
              <a:t>agarbatti</a:t>
            </a:r>
            <a:r>
              <a:rPr lang="en-US" dirty="0"/>
              <a:t> making, to computer training and hospital/health care. The total number of JSS is 198</a:t>
            </a:r>
            <a:r>
              <a:rPr lang="en-US" dirty="0" smtClean="0"/>
              <a:t>.</a:t>
            </a:r>
            <a:endParaRPr lang="en-US" dirty="0"/>
          </a:p>
          <a:p>
            <a:pPr algn="just"/>
            <a:r>
              <a:rPr lang="en-US" dirty="0"/>
              <a:t>Weaknesses of Adult Education </a:t>
            </a:r>
            <a:r>
              <a:rPr lang="en-US" dirty="0" err="1"/>
              <a:t>Programmes</a:t>
            </a:r>
            <a:r>
              <a:rPr lang="en-US" dirty="0"/>
              <a:t>: The </a:t>
            </a:r>
            <a:r>
              <a:rPr lang="en-US" dirty="0" smtClean="0"/>
              <a:t>Constraints in </a:t>
            </a:r>
            <a:r>
              <a:rPr lang="en-US" dirty="0"/>
              <a:t>the implementation of adult education </a:t>
            </a:r>
            <a:r>
              <a:rPr lang="en-US" dirty="0" err="1"/>
              <a:t>programmes</a:t>
            </a:r>
            <a:r>
              <a:rPr lang="en-US" dirty="0"/>
              <a:t> include inadequate participation of the State Governments, low motivation and training of voluntary teachers/</a:t>
            </a:r>
            <a:r>
              <a:rPr lang="en-US" dirty="0" err="1"/>
              <a:t>preraks</a:t>
            </a:r>
            <a:r>
              <a:rPr lang="en-US" dirty="0"/>
              <a:t>, lack of convergence of </a:t>
            </a:r>
            <a:r>
              <a:rPr lang="en-US" dirty="0" err="1"/>
              <a:t>programmes</a:t>
            </a:r>
            <a:r>
              <a:rPr lang="en-US" dirty="0"/>
              <a:t>, and weak management and supervision structure for implementation of NLM. Besides, the funding for various components of NLM schemes is inadequate and the level of community participation is also </a:t>
            </a:r>
            <a:r>
              <a:rPr lang="en-US" dirty="0" smtClean="0"/>
              <a:t>low,</a:t>
            </a:r>
          </a:p>
          <a:p>
            <a:pPr algn="just"/>
            <a:r>
              <a:rPr lang="en-US" dirty="0" smtClean="0"/>
              <a:t>The </a:t>
            </a:r>
            <a:r>
              <a:rPr lang="en-US" dirty="0"/>
              <a:t>73rd and 74th Amendments to our Constitution provides for reservation of seats for women in the local bodies of Panchayats </a:t>
            </a:r>
            <a:r>
              <a:rPr lang="en-US" dirty="0" err="1"/>
              <a:t>andMunicipalities</a:t>
            </a:r>
            <a:r>
              <a:rPr lang="en-US" dirty="0"/>
              <a:t>. This was done to enable them to participate in decision making at the local level.</a:t>
            </a:r>
          </a:p>
          <a:p>
            <a:endParaRPr lang="en-IN" dirty="0"/>
          </a:p>
        </p:txBody>
      </p:sp>
    </p:spTree>
    <p:extLst>
      <p:ext uri="{BB962C8B-B14F-4D97-AF65-F5344CB8AC3E}">
        <p14:creationId xmlns:p14="http://schemas.microsoft.com/office/powerpoint/2010/main" val="37648226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979714" y="568345"/>
            <a:ext cx="10724557" cy="5521559"/>
          </a:xfrm>
        </p:spPr>
        <p:txBody>
          <a:bodyPr>
            <a:normAutofit/>
          </a:bodyPr>
          <a:lstStyle/>
          <a:p>
            <a:r>
              <a:rPr lang="en-US" dirty="0"/>
              <a:t>Detailed information regarding recommendations of the Ramamurthy Committee and Education For All by 2000 A.D was also provided by NPE. An overview on the status of education of women in India since 1995, especially empowerment of women through '</a:t>
            </a:r>
            <a:r>
              <a:rPr lang="en-US" dirty="0" err="1"/>
              <a:t>Mahila</a:t>
            </a:r>
            <a:r>
              <a:rPr lang="en-US" dirty="0"/>
              <a:t> </a:t>
            </a:r>
            <a:r>
              <a:rPr lang="en-US" dirty="0" err="1"/>
              <a:t>Samakhya</a:t>
            </a:r>
            <a:r>
              <a:rPr lang="en-US" dirty="0"/>
              <a:t> </a:t>
            </a:r>
            <a:r>
              <a:rPr lang="en-US" dirty="0" err="1"/>
              <a:t>Programmes'</a:t>
            </a:r>
            <a:r>
              <a:rPr lang="en-US" dirty="0"/>
              <a:t> was presented in it. The '</a:t>
            </a:r>
            <a:r>
              <a:rPr lang="en-US" dirty="0" err="1"/>
              <a:t>Mahila</a:t>
            </a:r>
            <a:r>
              <a:rPr lang="en-US" dirty="0"/>
              <a:t> </a:t>
            </a:r>
            <a:r>
              <a:rPr lang="en-US" dirty="0" err="1"/>
              <a:t>Samakhya</a:t>
            </a:r>
            <a:r>
              <a:rPr lang="en-US" dirty="0"/>
              <a:t> </a:t>
            </a:r>
            <a:r>
              <a:rPr lang="en-US" dirty="0" err="1"/>
              <a:t>Programmes'</a:t>
            </a:r>
            <a:r>
              <a:rPr lang="en-US" dirty="0"/>
              <a:t> aim at creating an environment where women learn and collectively affirm their aim, the strength to demand information and knowledge and move forward for attaining a quality life.</a:t>
            </a:r>
          </a:p>
          <a:p>
            <a:endParaRPr lang="en-US" dirty="0"/>
          </a:p>
          <a:p>
            <a:r>
              <a:rPr lang="en-US" dirty="0"/>
              <a:t>The VIII Five Year Plan of 1992-97 adopted two National Plan for Action in 1992-one for children and the other exclusively for the girl child.</a:t>
            </a:r>
          </a:p>
          <a:p>
            <a:r>
              <a:rPr lang="en-US" dirty="0" smtClean="0"/>
              <a:t>During </a:t>
            </a:r>
            <a:r>
              <a:rPr lang="en-US" dirty="0"/>
              <a:t>the </a:t>
            </a:r>
            <a:r>
              <a:rPr lang="en-US" dirty="0" err="1"/>
              <a:t>IXth</a:t>
            </a:r>
            <a:r>
              <a:rPr lang="en-US" dirty="0"/>
              <a:t> Five Year Plan great emphasis was given on education of the girl child as it was considered to be a major intervention for breaking the vicious inter-generational cycle of gender and socio-economic disadvantages. As a part of developmental opportunities for the girls to participate in primary education and supportive services for women, expansion of day care services and linkages of child care services and primary schools was a major </a:t>
            </a:r>
            <a:r>
              <a:rPr lang="en-US" dirty="0" smtClean="0"/>
              <a:t>step.</a:t>
            </a:r>
            <a:endParaRPr lang="en-IN" dirty="0"/>
          </a:p>
        </p:txBody>
      </p:sp>
    </p:spTree>
    <p:extLst>
      <p:ext uri="{BB962C8B-B14F-4D97-AF65-F5344CB8AC3E}">
        <p14:creationId xmlns:p14="http://schemas.microsoft.com/office/powerpoint/2010/main" val="23069131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332412" y="718457"/>
            <a:ext cx="10371860" cy="5371447"/>
          </a:xfrm>
        </p:spPr>
        <p:txBody>
          <a:bodyPr>
            <a:normAutofit/>
          </a:bodyPr>
          <a:lstStyle/>
          <a:p>
            <a:r>
              <a:rPr lang="en-US" dirty="0"/>
              <a:t>During the Tenth Five Year Plan the </a:t>
            </a:r>
            <a:r>
              <a:rPr lang="en-US" dirty="0" err="1"/>
              <a:t>programme</a:t>
            </a:r>
            <a:r>
              <a:rPr lang="en-US" dirty="0"/>
              <a:t> of '</a:t>
            </a:r>
            <a:r>
              <a:rPr lang="en-US" dirty="0" err="1"/>
              <a:t>Sarva</a:t>
            </a:r>
            <a:r>
              <a:rPr lang="en-US" dirty="0"/>
              <a:t> </a:t>
            </a:r>
            <a:r>
              <a:rPr lang="en-US" dirty="0" err="1"/>
              <a:t>Sikha</a:t>
            </a:r>
            <a:r>
              <a:rPr lang="en-US" dirty="0"/>
              <a:t> </a:t>
            </a:r>
            <a:r>
              <a:rPr lang="en-US" dirty="0" err="1"/>
              <a:t>Abhiyan</a:t>
            </a:r>
            <a:r>
              <a:rPr lang="en-US" dirty="0"/>
              <a:t>' was launched. The objective of this </a:t>
            </a:r>
            <a:r>
              <a:rPr lang="en-US" dirty="0" err="1"/>
              <a:t>programme</a:t>
            </a:r>
            <a:r>
              <a:rPr lang="en-US" dirty="0"/>
              <a:t> was </a:t>
            </a:r>
            <a:r>
              <a:rPr lang="en-US" dirty="0" err="1"/>
              <a:t>tha</a:t>
            </a:r>
            <a:r>
              <a:rPr lang="en-US" dirty="0"/>
              <a:t> all the children in the </a:t>
            </a:r>
            <a:r>
              <a:rPr lang="en-US" dirty="0" err="1"/>
              <a:t>schoolgoing</a:t>
            </a:r>
            <a:r>
              <a:rPr lang="en-US" dirty="0"/>
              <a:t> age (between 14 years) in India, must be in schools and should complete five years of schooling by 2007.</a:t>
            </a:r>
          </a:p>
          <a:p>
            <a:endParaRPr lang="en-US" dirty="0"/>
          </a:p>
          <a:p>
            <a:r>
              <a:rPr lang="en-US" dirty="0"/>
              <a:t>The Eleventh Five Year Plan was termed as "India's Educational Plan" by Dr. Manmohan Singh, Prime Minister of India. In this context the National Development </a:t>
            </a:r>
            <a:r>
              <a:rPr lang="en-US" dirty="0" err="1"/>
              <a:t>Coluncil</a:t>
            </a:r>
            <a:r>
              <a:rPr lang="en-US" dirty="0"/>
              <a:t> in 2007, placing highest priority on education as the chief instrument of achieving rapid and inclusive growth laid down the following aims</a:t>
            </a:r>
            <a:r>
              <a:rPr lang="en-US" dirty="0" smtClean="0"/>
              <a:t>:</a:t>
            </a:r>
            <a:endParaRPr lang="en-US" dirty="0"/>
          </a:p>
          <a:p>
            <a:r>
              <a:rPr lang="en-US" dirty="0"/>
              <a:t>(</a:t>
            </a:r>
            <a:r>
              <a:rPr lang="en-US" dirty="0" err="1"/>
              <a:t>i</a:t>
            </a:r>
            <a:r>
              <a:rPr lang="en-US" dirty="0"/>
              <a:t>) Increase literacy rate for persons of age 7 years or more to 85</a:t>
            </a:r>
            <a:r>
              <a:rPr lang="en-US" dirty="0" smtClean="0"/>
              <a:t>%,</a:t>
            </a:r>
            <a:endParaRPr lang="en-US" dirty="0"/>
          </a:p>
          <a:p>
            <a:r>
              <a:rPr lang="en-US" dirty="0"/>
              <a:t>(ii) Lowering gender gap in literacy to 10% points</a:t>
            </a:r>
            <a:r>
              <a:rPr lang="en-US" dirty="0" smtClean="0"/>
              <a:t>.</a:t>
            </a:r>
            <a:endParaRPr lang="en-US" dirty="0"/>
          </a:p>
          <a:p>
            <a:r>
              <a:rPr lang="en-US" dirty="0"/>
              <a:t>(iii) Reduction of drop out rate of children in elementary school from 52.2% to 20% by </a:t>
            </a:r>
            <a:r>
              <a:rPr lang="en-US" dirty="0" smtClean="0"/>
              <a:t>2011-12</a:t>
            </a:r>
          </a:p>
          <a:p>
            <a:r>
              <a:rPr lang="en-US" dirty="0"/>
              <a:t>(iv) Developing minimum standards of education attainment in elementary school and </a:t>
            </a:r>
            <a:r>
              <a:rPr lang="en-US" dirty="0" err="1"/>
              <a:t>and</a:t>
            </a:r>
            <a:r>
              <a:rPr lang="en-US" dirty="0"/>
              <a:t> regular testing monitoring the effectiveness of education to ensure quality.</a:t>
            </a:r>
            <a:endParaRPr lang="en-IN" dirty="0"/>
          </a:p>
        </p:txBody>
      </p:sp>
    </p:spTree>
    <p:extLst>
      <p:ext uri="{BB962C8B-B14F-4D97-AF65-F5344CB8AC3E}">
        <p14:creationId xmlns:p14="http://schemas.microsoft.com/office/powerpoint/2010/main" val="28632510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2403566" y="836023"/>
            <a:ext cx="9300705" cy="5253881"/>
          </a:xfrm>
        </p:spPr>
        <p:txBody>
          <a:bodyPr>
            <a:normAutofit fontScale="85000" lnSpcReduction="20000"/>
          </a:bodyPr>
          <a:lstStyle/>
          <a:p>
            <a:r>
              <a:rPr lang="en-US" dirty="0"/>
              <a:t>The </a:t>
            </a:r>
            <a:r>
              <a:rPr lang="en-US" dirty="0" err="1"/>
              <a:t>programme</a:t>
            </a:r>
            <a:r>
              <a:rPr lang="en-US" dirty="0"/>
              <a:t> of Education for All in the Indian context means extending educational opportunities to all regardless of race, </a:t>
            </a:r>
            <a:r>
              <a:rPr lang="en-US" dirty="0" err="1"/>
              <a:t>colour</a:t>
            </a:r>
            <a:r>
              <a:rPr lang="en-US" dirty="0"/>
              <a:t>, creed, sex or ability two of its provision directly benefiting women </a:t>
            </a:r>
            <a:r>
              <a:rPr lang="en-US" dirty="0" smtClean="0"/>
              <a:t>are-</a:t>
            </a:r>
            <a:endParaRPr lang="en-US" dirty="0"/>
          </a:p>
          <a:p>
            <a:r>
              <a:rPr lang="en-US" dirty="0"/>
              <a:t>(a) Equalization of educational opportunities for women</a:t>
            </a:r>
            <a:r>
              <a:rPr lang="en-US" dirty="0" smtClean="0"/>
              <a:t>.</a:t>
            </a:r>
            <a:endParaRPr lang="en-US" dirty="0"/>
          </a:p>
          <a:p>
            <a:r>
              <a:rPr lang="en-US" dirty="0"/>
              <a:t>(b) Removal of regional and gender disparities.</a:t>
            </a:r>
          </a:p>
          <a:p>
            <a:endParaRPr lang="en-US" dirty="0"/>
          </a:p>
          <a:p>
            <a:pPr marL="0" indent="0">
              <a:buNone/>
            </a:pPr>
            <a:r>
              <a:rPr lang="en-US" dirty="0"/>
              <a:t>Apart from these government has also taken up some gender sensitization </a:t>
            </a:r>
            <a:r>
              <a:rPr lang="en-US" dirty="0" err="1"/>
              <a:t>programmes</a:t>
            </a:r>
            <a:r>
              <a:rPr lang="en-US" dirty="0"/>
              <a:t> to bring changes in social attitudes towards women. The Women's development division of the National Institute of Public Co-operation and Child Development (NIPCCD) </a:t>
            </a:r>
            <a:r>
              <a:rPr lang="en-US" dirty="0" err="1"/>
              <a:t>organises</a:t>
            </a:r>
            <a:r>
              <a:rPr lang="en-US" dirty="0"/>
              <a:t> training </a:t>
            </a:r>
            <a:r>
              <a:rPr lang="en-US" dirty="0" err="1"/>
              <a:t>programmes</a:t>
            </a:r>
            <a:r>
              <a:rPr lang="en-US" dirty="0"/>
              <a:t> </a:t>
            </a:r>
            <a:r>
              <a:rPr lang="en-US" dirty="0" err="1"/>
              <a:t>focussed</a:t>
            </a:r>
            <a:r>
              <a:rPr lang="en-US" dirty="0"/>
              <a:t> on gender issues in its New Delhi and different regional </a:t>
            </a:r>
            <a:r>
              <a:rPr lang="en-US" dirty="0" err="1"/>
              <a:t>centres</a:t>
            </a:r>
            <a:r>
              <a:rPr lang="en-US" dirty="0"/>
              <a:t>. They </a:t>
            </a:r>
            <a:r>
              <a:rPr lang="en-US" dirty="0" err="1"/>
              <a:t>organise</a:t>
            </a:r>
            <a:r>
              <a:rPr lang="en-US" dirty="0"/>
              <a:t> the following </a:t>
            </a:r>
            <a:r>
              <a:rPr lang="en-US" dirty="0" err="1"/>
              <a:t>programmes</a:t>
            </a:r>
            <a:r>
              <a:rPr lang="en-US" dirty="0"/>
              <a:t>-</a:t>
            </a:r>
          </a:p>
          <a:p>
            <a:endParaRPr lang="en-US" dirty="0"/>
          </a:p>
          <a:p>
            <a:r>
              <a:rPr lang="en-US" dirty="0"/>
              <a:t>(a) Para legal </a:t>
            </a:r>
            <a:r>
              <a:rPr lang="en-US" dirty="0" smtClean="0"/>
              <a:t>training</a:t>
            </a:r>
            <a:endParaRPr lang="en-US" dirty="0"/>
          </a:p>
          <a:p>
            <a:r>
              <a:rPr lang="en-US" dirty="0"/>
              <a:t>(b) Training of elected women representatives of </a:t>
            </a:r>
            <a:r>
              <a:rPr lang="en-US" dirty="0" smtClean="0"/>
              <a:t>panchayats</a:t>
            </a:r>
            <a:endParaRPr lang="en-US" dirty="0"/>
          </a:p>
          <a:p>
            <a:r>
              <a:rPr lang="en-US" dirty="0"/>
              <a:t>(c) Leadership and </a:t>
            </a:r>
            <a:r>
              <a:rPr lang="en-US" dirty="0" err="1" smtClean="0"/>
              <a:t>organisation</a:t>
            </a:r>
            <a:endParaRPr lang="en-US" dirty="0"/>
          </a:p>
          <a:p>
            <a:r>
              <a:rPr lang="en-US" dirty="0"/>
              <a:t>(d) Training of voluntary agencies reaching women awareness and gender sensitization </a:t>
            </a:r>
            <a:r>
              <a:rPr lang="en-US" dirty="0" err="1"/>
              <a:t>programmes</a:t>
            </a:r>
            <a:r>
              <a:rPr lang="en-US" dirty="0" smtClean="0"/>
              <a:t>.</a:t>
            </a:r>
          </a:p>
          <a:p>
            <a:r>
              <a:rPr lang="en-US" dirty="0"/>
              <a:t>(e) Incorporation of gender issues in development </a:t>
            </a:r>
            <a:r>
              <a:rPr lang="en-US" dirty="0" err="1"/>
              <a:t>programmes</a:t>
            </a:r>
            <a:endParaRPr lang="en-IN" dirty="0"/>
          </a:p>
        </p:txBody>
      </p:sp>
    </p:spTree>
    <p:extLst>
      <p:ext uri="{BB962C8B-B14F-4D97-AF65-F5344CB8AC3E}">
        <p14:creationId xmlns:p14="http://schemas.microsoft.com/office/powerpoint/2010/main" val="2672525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2168434" y="568345"/>
            <a:ext cx="9535837" cy="5521559"/>
          </a:xfrm>
        </p:spPr>
        <p:txBody>
          <a:bodyPr>
            <a:normAutofit/>
          </a:bodyPr>
          <a:lstStyle/>
          <a:p>
            <a:r>
              <a:rPr lang="en-US" dirty="0"/>
              <a:t>Under the National Literacy Mission, 1988 a special initiative was taken to impart functional literacy to women because they constitute a large segment of the illiterates in India</a:t>
            </a:r>
            <a:r>
              <a:rPr lang="en-US" dirty="0" smtClean="0"/>
              <a:t>.</a:t>
            </a:r>
          </a:p>
          <a:p>
            <a:r>
              <a:rPr lang="en-US" dirty="0"/>
              <a:t>The following efforts have been made by the Total Literacy Campaigns since 1988</a:t>
            </a:r>
            <a:r>
              <a:rPr lang="en-US" dirty="0" smtClean="0"/>
              <a:t>:</a:t>
            </a:r>
            <a:endParaRPr lang="en-US" dirty="0"/>
          </a:p>
          <a:p>
            <a:r>
              <a:rPr lang="en-US" dirty="0"/>
              <a:t>(1) Create an environment where women demand knowledge and information, empowering themselves to change their lives</a:t>
            </a:r>
            <a:r>
              <a:rPr lang="en-US" dirty="0" smtClean="0"/>
              <a:t>.</a:t>
            </a:r>
            <a:endParaRPr lang="en-US" dirty="0"/>
          </a:p>
          <a:p>
            <a:r>
              <a:rPr lang="en-US" dirty="0"/>
              <a:t>(ii) Inculcate in women the confidence that change is possible, if women work collectively.</a:t>
            </a:r>
            <a:br>
              <a:rPr lang="en-US" dirty="0"/>
            </a:br>
            <a:r>
              <a:rPr lang="en-US" dirty="0"/>
              <a:t>iii) Spread the message that education of women is a precondition or fighting against oppression</a:t>
            </a:r>
            <a:r>
              <a:rPr lang="en-US" dirty="0" smtClean="0"/>
              <a:t>.</a:t>
            </a:r>
            <a:endParaRPr lang="en-US" dirty="0"/>
          </a:p>
          <a:p>
            <a:r>
              <a:rPr lang="en-US" dirty="0"/>
              <a:t>(iv) Highlight the plight of the girl child and stress the need for </a:t>
            </a:r>
            <a:r>
              <a:rPr lang="en-US" dirty="0" smtClean="0"/>
              <a:t>Universalization </a:t>
            </a:r>
            <a:r>
              <a:rPr lang="en-US" dirty="0"/>
              <a:t>of Elementary Education as a way of addressing the issue</a:t>
            </a:r>
            <a:r>
              <a:rPr lang="en-US" dirty="0" smtClean="0"/>
              <a:t>.</a:t>
            </a:r>
            <a:endParaRPr lang="en-US" dirty="0"/>
          </a:p>
        </p:txBody>
      </p:sp>
    </p:spTree>
    <p:extLst>
      <p:ext uri="{BB962C8B-B14F-4D97-AF65-F5344CB8AC3E}">
        <p14:creationId xmlns:p14="http://schemas.microsoft.com/office/powerpoint/2010/main" val="2034155803"/>
      </p:ext>
    </p:extLst>
  </p:cSld>
  <p:clrMapOvr>
    <a:masterClrMapping/>
  </p:clrMapOvr>
  <p:timing>
    <p:tnLst>
      <p:par>
        <p:cTn id="1" dur="indefinite" restart="never" nodeType="tmRoot"/>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7B8899B-5794-42FB-9137-8220A7376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9290C9-6505-4B77-B628-A44276CB9D85}">
  <ds:schemaRefs>
    <ds:schemaRef ds:uri="http://schemas.microsoft.com/office/2006/documentManagement/types"/>
    <ds:schemaRef ds:uri="http://purl.org/dc/dcmitype/"/>
    <ds:schemaRef ds:uri="http://schemas.microsoft.com/office/infopath/2007/PartnerControls"/>
    <ds:schemaRef ds:uri="http://purl.org/dc/terms/"/>
    <ds:schemaRef ds:uri="71af3243-3dd4-4a8d-8c0d-dd76da1f02a5"/>
    <ds:schemaRef ds:uri="http://purl.org/dc/elements/1.1/"/>
    <ds:schemaRef ds:uri="http://www.w3.org/XML/1998/namespace"/>
    <ds:schemaRef ds:uri="http://schemas.openxmlformats.org/package/2006/metadata/core-properties"/>
    <ds:schemaRef ds:uri="16c05727-aa75-4e4a-9b5f-8a80a1165891"/>
    <ds:schemaRef ds:uri="http://schemas.microsoft.com/office/2006/metadata/properties"/>
  </ds:schemaRefs>
</ds:datastoreItem>
</file>

<file path=customXml/itemProps3.xml><?xml version="1.0" encoding="utf-8"?>
<ds:datastoreItem xmlns:ds="http://schemas.openxmlformats.org/officeDocument/2006/customXml" ds:itemID="{5728C3E1-D10B-4426-B05E-8E1CAFF03C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Feathered design</Template>
  <TotalTime>0</TotalTime>
  <Words>2461</Words>
  <Application>Microsoft Office PowerPoint</Application>
  <PresentationFormat>Widescreen</PresentationFormat>
  <Paragraphs>104</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Calibri</vt:lpstr>
      <vt:lpstr>Century Schoolbook</vt:lpstr>
      <vt:lpstr>Corbel</vt:lpstr>
      <vt:lpstr>Feathered</vt:lpstr>
      <vt:lpstr>Adult Literacy &amp; Mass Literacy Programme Targeting Women</vt:lpstr>
      <vt:lpstr>Women and Education</vt:lpstr>
      <vt:lpstr>Adult Education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Mass literacy as the means, covering the following main subjects.</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2025-05-10T04:38:34Z</dcterms:created>
  <dcterms:modified xsi:type="dcterms:W3CDTF">2025-05-10T06:03:16Z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