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3842" autoAdjust="0"/>
  </p:normalViewPr>
  <p:slideViewPr>
    <p:cSldViewPr snapToGrid="0">
      <p:cViewPr varScale="1">
        <p:scale>
          <a:sx n="63" d="100"/>
          <a:sy n="63" d="100"/>
        </p:scale>
        <p:origin x="6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C45A5-1B86-4F88-8994-88A2C0B7FE74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6BD10-CBFE-42A3-B54E-52713F8574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4335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6BD10-CBFE-42A3-B54E-52713F857450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2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5B700-EF9F-4903-8BA9-02A2A5450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82442-548A-47CF-81FF-34C04428E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5D72F-522A-4A5C-A8DE-D62BE7E0B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1CFAC-2F79-4094-9936-3521FD63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3FDE8-4FB6-4EAB-AE08-C7D76EE14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115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92D9-ACEC-48DF-A82E-1948FDD0C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77A10-01A4-4217-BE42-86509174B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8CEAF-D032-4C1A-A609-620FBC124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D837-7D56-4E70-805B-BFC381675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27A3A-F9CB-4249-9FDA-641E71D80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903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355220-64D8-41ED-87D4-D30B2CCA2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F403A-01E9-46CE-94EA-444F22058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B3D62-180E-4AD3-839D-2F7D19C57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F0F07-2389-4C13-BDAA-3FB19837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ED252-6C78-4A46-9840-9A080DEF8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968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86985-7737-48F1-BFBB-CDF623CFC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5E1F0-6DCC-46FE-A9E2-16BCE4C63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DC265-D1BA-4019-BF67-C972140B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34332-C1DA-43C3-B9BD-20812405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EDC28-6C48-48F1-AF39-1C6D8DAEF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987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C14F-45F1-46BE-8477-0B0F40B70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9E2705-3F8C-4C91-BB9D-90F388FE3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14251-F8D1-4B99-8E7F-D3F778EAB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2AD8B-489E-44E2-94A4-E0C83D0FC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9D33F-7C20-4744-86DE-7B39423A4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507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515DC-A42D-4FAE-A366-5901E541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D55EF-901C-41D4-97EA-6411E72A8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8147D4-45BA-4561-9404-B6F7E4C6D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F63A3-BCA0-4595-A4DC-6C0D37C5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0D596-9388-4138-8AE4-04CBD358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A0A1-9EBA-45FC-B6D8-35276D7C2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241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BF6A9-9ABB-4AC3-82B3-B397BD32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91294-2968-49CF-BB6A-76815131D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6D060-E5AB-4CBF-B153-2BDBC5C78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920C60-3E3C-4106-9777-E39EB41955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41A81B-D299-4519-BFC5-24BBE34D2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837C97-0D0B-41B5-951A-40DEABDB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88FB6-16AB-4ED2-8077-C53B9C63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CBE05E-93C6-4035-87A4-1760DDE9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92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1B13-140F-4850-AB2C-6A9ED5F81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B86DD-97F6-44CD-AE38-A8B06F9C1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053166-A4C8-4F63-92BD-52C1224C0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09B7A-E170-4B73-A900-0E5CFF6A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121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FDD82-B078-4536-BB8E-5D6719D19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0888-E064-4C30-BF23-734B0ED2F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E76DA-9AAB-416E-A123-588EDD42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367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0F34-0C4A-4E8A-8D33-B5E158F92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06F52-2DC6-4CFE-8846-2159857F7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8176D1-C8C8-4047-9DE9-D3A0401C5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750D0-37ED-4A63-A02C-499906233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764F3-ADF1-4508-B0A5-4DD590AC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9DDA8-CC67-4A55-A86F-214125B5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592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AF46C-B4B0-40E2-B00B-1FB67867A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9F852A-7669-42B1-8B11-AAF03D14F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77FFD-CEE8-4EDF-97EC-7CE45FC46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439D2-40D7-4D74-A8F4-29C9706E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9912B-726D-47E2-B76E-B3B4DA8ED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534EB4-9CDA-4D30-A2F4-592EAD03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262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2A8AE0-9F96-45BA-A210-EBC459E54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64860-ADF4-4136-A4B7-DF0E4C15F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2438B-4ACA-43CC-9624-A53E8838A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451E4-5813-4DEE-9F33-EA1C1B7F9C20}" type="datetimeFigureOut">
              <a:rPr lang="en-IN" smtClean="0"/>
              <a:t>06-02-2023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9B2EE-544B-4E1C-9C52-185F296B5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DD32-2EE9-4C03-863B-FCE0EDE9C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E67D2-608B-4281-B99C-07862A3631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044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5C5D5-6F91-4249-8EAA-4A4538F974A3}"/>
              </a:ext>
            </a:extLst>
          </p:cNvPr>
          <p:cNvSpPr txBox="1"/>
          <p:nvPr/>
        </p:nvSpPr>
        <p:spPr>
          <a:xfrm>
            <a:off x="876020" y="2334790"/>
            <a:ext cx="10439960" cy="1094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Paper-10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Unit-II: Test construction- </a:t>
            </a:r>
            <a:r>
              <a:rPr lang="en-IN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steps</a:t>
            </a:r>
            <a:r>
              <a:rPr lang="en-IN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, types and criteria of a good test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770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320" y="622270"/>
            <a:ext cx="9936479" cy="4643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IN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BLUEPRINT</a:t>
            </a:r>
            <a:endParaRPr lang="en-IN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The term “blueprint” is derived from the domain of architecture which means “detailed plan of action.</a:t>
            </a: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In simple terms, blueprint links assessment to learning objectives. It also indicates the marks carried by each question. It is useful to prepare a blueprint so that the faculty who sets question paper knows which question will test which objective, which content unit and how many marks it would carry.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903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700114"/>
              </p:ext>
            </p:extLst>
          </p:nvPr>
        </p:nvGraphicFramePr>
        <p:xfrm>
          <a:off x="1351280" y="1666240"/>
          <a:ext cx="9763763" cy="3688082"/>
        </p:xfrm>
        <a:graphic>
          <a:graphicData uri="http://schemas.openxmlformats.org/drawingml/2006/table">
            <a:tbl>
              <a:tblPr/>
              <a:tblGrid>
                <a:gridCol w="1801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7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58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478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906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07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62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Vrinda"/>
                        </a:rPr>
                        <a:t>Objectives →</a:t>
                      </a:r>
                      <a:endParaRPr lang="en-US" sz="18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Vrinda"/>
                        </a:rPr>
                        <a:t>Knowledge</a:t>
                      </a:r>
                      <a:endParaRPr lang="en-US" sz="18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667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Vrinda"/>
                        </a:rPr>
                        <a:t>Understanding</a:t>
                      </a:r>
                      <a:endParaRPr lang="en-US" sz="1800" b="1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Vrinda"/>
                        </a:rPr>
                        <a:t>Application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solidFill>
                            <a:schemeClr val="accent5"/>
                          </a:solidFill>
                          <a:latin typeface="Calibri"/>
                          <a:ea typeface="Calibri"/>
                          <a:cs typeface="Vrinda"/>
                        </a:rPr>
                        <a:t>Skills</a:t>
                      </a:r>
                      <a:endParaRPr lang="en-US" sz="1800" b="1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Vrinda"/>
                        </a:rPr>
                        <a:t>Total</a:t>
                      </a:r>
                      <a:endParaRPr lang="en-US" sz="1800" b="1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1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Forms of Items                          →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VST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ST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ET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VST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ST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ET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VST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ST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ET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VST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ST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ET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5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       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Vrinda"/>
                        </a:rPr>
                        <a:t>Topics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Vrinda"/>
                        </a:rPr>
                        <a:t>↓</a:t>
                      </a:r>
                      <a:endParaRPr lang="en-US" sz="14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1600">
                          <a:latin typeface="Calibri"/>
                          <a:ea typeface="Calibri"/>
                          <a:cs typeface="Vrinda"/>
                        </a:rPr>
                        <a:t>1(3)</a:t>
                      </a:r>
                      <a:endParaRPr lang="en-US" sz="14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9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2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Sub Total</a:t>
                      </a:r>
                      <a:endParaRPr lang="en-US" sz="18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2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Grand Total</a:t>
                      </a:r>
                      <a:endParaRPr lang="en-US" sz="18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0550" algn="l"/>
                        </a:tabLst>
                      </a:pPr>
                      <a:endParaRPr lang="en-US" sz="1600" dirty="0">
                        <a:latin typeface="Calibri"/>
                        <a:ea typeface="Calibri"/>
                        <a:cs typeface="Vrinda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58240" y="396239"/>
            <a:ext cx="10180320" cy="583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Vrinda" pitchFamily="34" charset="0"/>
              </a:rPr>
              <a:t> Formation/Construction of the Blue Print:</a:t>
            </a:r>
            <a:endParaRPr lang="en-US" sz="1400" dirty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1600" dirty="0">
              <a:latin typeface="Calibri" pitchFamily="34" charset="0"/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r>
              <a:rPr lang="en-US" sz="2400" dirty="0">
                <a:latin typeface="Calibri" pitchFamily="34" charset="0"/>
                <a:ea typeface="Calibri" pitchFamily="34" charset="0"/>
                <a:cs typeface="Vrinda" pitchFamily="34" charset="0"/>
              </a:rPr>
              <a:t>Exam:             Subject:              Class:            Time:             Full Mark: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endParaRPr lang="en-US" sz="2000" dirty="0">
              <a:ea typeface="Calibri" pitchFamily="34" charset="0"/>
              <a:cs typeface="Vrinda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590550" algn="l"/>
              </a:tabLst>
            </a:pPr>
            <a:r>
              <a:rPr lang="en-US" sz="2000" dirty="0">
                <a:ea typeface="Calibri" pitchFamily="34" charset="0"/>
                <a:cs typeface="Vrinda" pitchFamily="34" charset="0"/>
              </a:rPr>
              <a:t>Notes: Figure within brackets indicates the number of question and outside the brackets indicates marks.</a:t>
            </a:r>
            <a:endParaRPr lang="en-US" sz="32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41" y="417836"/>
            <a:ext cx="10566400" cy="5687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IN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PURPOSE OF BLUEPRINT</a:t>
            </a:r>
            <a:endParaRPr lang="en-IN" sz="2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Provide conceptual map of examination format and the content area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Type of a measurement tool for assessing the items weighting the respective column of learning objectives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Blueprint is seen as a readily available document, which contains the list of topics covered under each module with its identified learning objectives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Content validity of assessment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It guides item collection and development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It provides a clear framework for the researchers to design items which assess the important concept or thinking skill listed in the test blueprint.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8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It also provides sources for the formative use of the summative assessment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to satisfy the </a:t>
            </a:r>
            <a:r>
              <a:rPr lang="en-IN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bloom’s taxonomy</a:t>
            </a:r>
            <a:r>
              <a:rPr lang="en-IN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of educational objective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858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640" y="984373"/>
            <a:ext cx="10200640" cy="4284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IN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BENEFITS OF BLUEPRINT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Give feedback on student’s progress and teachers delivering the curriculum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From student’s point, how well they attain the objectives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Provides a guide to both students and teachers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Determines the reliability and validity of the examination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Bloom’s taxonomy helps in developing the entire written and some aspect of practical questions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656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080" y="987927"/>
            <a:ext cx="9895841" cy="4311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WRITING OF ITEMS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     </a:t>
            </a: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The test writer writes items according to the blueprint.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     </a:t>
            </a: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The difficulty level has to be followed.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     </a:t>
            </a: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It should be checked whether all items can be answered within the time set.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     </a:t>
            </a:r>
            <a:r>
              <a:rPr lang="en-IN" sz="28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Arrange questions in the order of difficulty.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053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37CE298-13F2-40F3-9A12-2A42869F5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61100"/>
              </p:ext>
            </p:extLst>
          </p:nvPr>
        </p:nvGraphicFramePr>
        <p:xfrm>
          <a:off x="1676400" y="1704974"/>
          <a:ext cx="8483600" cy="3283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5387">
                  <a:extLst>
                    <a:ext uri="{9D8B030D-6E8A-4147-A177-3AD203B41FA5}">
                      <a16:colId xmlns:a16="http://schemas.microsoft.com/office/drawing/2014/main" val="1283758432"/>
                    </a:ext>
                  </a:extLst>
                </a:gridCol>
                <a:gridCol w="3600950">
                  <a:extLst>
                    <a:ext uri="{9D8B030D-6E8A-4147-A177-3AD203B41FA5}">
                      <a16:colId xmlns:a16="http://schemas.microsoft.com/office/drawing/2014/main" val="3642217588"/>
                    </a:ext>
                  </a:extLst>
                </a:gridCol>
                <a:gridCol w="2847263">
                  <a:extLst>
                    <a:ext uri="{9D8B030D-6E8A-4147-A177-3AD203B41FA5}">
                      <a16:colId xmlns:a16="http://schemas.microsoft.com/office/drawing/2014/main" val="533646142"/>
                    </a:ext>
                  </a:extLst>
                </a:gridCol>
              </a:tblGrid>
              <a:tr h="750912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Question No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Answers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Marks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093006"/>
                  </a:ext>
                </a:extLst>
              </a:tr>
              <a:tr h="766331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A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646884"/>
                  </a:ext>
                </a:extLst>
              </a:tr>
              <a:tr h="766331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2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B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514181"/>
                  </a:ext>
                </a:extLst>
              </a:tr>
              <a:tr h="766331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3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C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30009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BCB491B-6B14-40F6-A631-882B7835B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813" y="740105"/>
            <a:ext cx="53185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Vrinda" panose="020B0502040204020203" pitchFamily="34" charset="0"/>
              </a:rPr>
              <a:t>PREPARATION OF SCORING KEY</a:t>
            </a: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2265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BCB491B-6B14-40F6-A631-882B7835B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840" y="1980584"/>
            <a:ext cx="673607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6000" b="1" dirty="0">
              <a:solidFill>
                <a:srgbClr val="00B050"/>
              </a:solidFill>
              <a:latin typeface="Algerian" panose="04020705040A02060702" pitchFamily="82" charset="0"/>
              <a:cs typeface="Vrinda" panose="020B0502040204020203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6000" b="1" dirty="0">
                <a:solidFill>
                  <a:srgbClr val="00B050"/>
                </a:solidFill>
                <a:latin typeface="Algerian" panose="04020705040A02060702" pitchFamily="82" charset="0"/>
                <a:cs typeface="Vrinda" panose="020B0502040204020203" pitchFamily="34" charset="0"/>
              </a:rPr>
              <a:t>     Thank you</a:t>
            </a:r>
            <a:endParaRPr kumimoji="0" lang="en-US" altLang="en-US" sz="11500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05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5C5D5-6F91-4249-8EAA-4A4538F974A3}"/>
              </a:ext>
            </a:extLst>
          </p:cNvPr>
          <p:cNvSpPr txBox="1"/>
          <p:nvPr/>
        </p:nvSpPr>
        <p:spPr>
          <a:xfrm>
            <a:off x="955040" y="416560"/>
            <a:ext cx="10566400" cy="4915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30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TEST:</a:t>
            </a:r>
            <a:endParaRPr lang="en-IN" sz="30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30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The test is an.. assessment.</a:t>
            </a:r>
            <a:endParaRPr lang="en-IN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 algn="just">
              <a:lnSpc>
                <a:spcPct val="107000"/>
              </a:lnSpc>
              <a:spcAft>
                <a:spcPts val="800"/>
              </a:spcAft>
            </a:pPr>
            <a:r>
              <a:rPr lang="en-IN" sz="30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Action which produces discoveries that can be used to evaluate product quality.</a:t>
            </a:r>
          </a:p>
          <a:p>
            <a:pPr marL="228600" indent="-457200" algn="just">
              <a:lnSpc>
                <a:spcPct val="107000"/>
              </a:lnSpc>
              <a:spcAft>
                <a:spcPts val="800"/>
              </a:spcAft>
              <a:buFont typeface="Wingdings 2" panose="05020102010507070707" pitchFamily="18" charset="2"/>
              <a:buChar char=""/>
            </a:pPr>
            <a:r>
              <a:rPr lang="en-IN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An educational test is not just a test that measures achievement in subjects of study, but is also a psychological test that leads to an assessment of the overall development of a student.</a:t>
            </a:r>
          </a:p>
          <a:p>
            <a:pPr marL="228600" indent="-457200" algn="just">
              <a:lnSpc>
                <a:spcPct val="107000"/>
              </a:lnSpc>
              <a:spcAft>
                <a:spcPts val="800"/>
              </a:spcAft>
              <a:buFont typeface="Wingdings 2" panose="05020102010507070707" pitchFamily="18" charset="2"/>
              <a:buChar char=""/>
            </a:pPr>
            <a:r>
              <a:rPr lang="en-IN" sz="3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A test is a </a:t>
            </a:r>
            <a:r>
              <a:rPr lang="en-IN" sz="3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s</a:t>
            </a:r>
            <a:r>
              <a:rPr lang="en-IN" sz="3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ystematic procedure for measuring an individual’s behaviour.</a:t>
            </a:r>
          </a:p>
        </p:txBody>
      </p:sp>
    </p:spTree>
    <p:extLst>
      <p:ext uri="{BB962C8B-B14F-4D97-AF65-F5344CB8AC3E}">
        <p14:creationId xmlns:p14="http://schemas.microsoft.com/office/powerpoint/2010/main" val="1638498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5C5D5-6F91-4249-8EAA-4A4538F974A3}"/>
              </a:ext>
            </a:extLst>
          </p:cNvPr>
          <p:cNvSpPr txBox="1"/>
          <p:nvPr/>
        </p:nvSpPr>
        <p:spPr>
          <a:xfrm>
            <a:off x="1290320" y="538480"/>
            <a:ext cx="10084816" cy="4958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MAJOR STEPS IN CONSTRUCTING A TEST</a:t>
            </a:r>
            <a:endParaRPr lang="en-IN" sz="3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Planning of Test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Preparation of Test Design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Preparation of the blueprint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  Writing of Items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3200" dirty="0">
                <a:solidFill>
                  <a:srgbClr val="333333"/>
                </a:solidFill>
                <a:effectLst/>
                <a:latin typeface="Wingdings 2" panose="05020102010507070707" pitchFamily="18" charset="2"/>
                <a:ea typeface="Times New Roman" panose="02020603050405020304" pitchFamily="18" charset="0"/>
                <a:cs typeface="Helvetica" panose="020B0604020202020204" pitchFamily="34" charset="0"/>
              </a:rPr>
              <a:t></a:t>
            </a: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Preparation of Scoring Key and Marking 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3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5C5D5-6F91-4249-8EAA-4A4538F974A3}"/>
              </a:ext>
            </a:extLst>
          </p:cNvPr>
          <p:cNvSpPr txBox="1"/>
          <p:nvPr/>
        </p:nvSpPr>
        <p:spPr>
          <a:xfrm>
            <a:off x="1635760" y="1490473"/>
            <a:ext cx="9739376" cy="3008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Planning of a test :</a:t>
            </a:r>
          </a:p>
          <a:p>
            <a:pPr marL="228600" indent="-45720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Determining the Objectives of the Test</a:t>
            </a:r>
            <a:endParaRPr lang="en-IN" sz="28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marL="228600" indent="-45720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Determining the maximum time allotment.</a:t>
            </a:r>
          </a:p>
          <a:p>
            <a:pPr marL="228600" indent="-457200">
              <a:lnSpc>
                <a:spcPct val="150000"/>
              </a:lnSpc>
              <a:spcAft>
                <a:spcPts val="800"/>
              </a:spcAft>
              <a:buFontTx/>
              <a:buChar char="-"/>
            </a:pPr>
            <a:r>
              <a:rPr lang="en-IN" sz="2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Determining the maximum marks</a:t>
            </a:r>
            <a:endParaRPr lang="en-IN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F5C5D5-6F91-4249-8EAA-4A4538F974A3}"/>
              </a:ext>
            </a:extLst>
          </p:cNvPr>
          <p:cNvSpPr txBox="1"/>
          <p:nvPr/>
        </p:nvSpPr>
        <p:spPr>
          <a:xfrm>
            <a:off x="1544320" y="561099"/>
            <a:ext cx="10186416" cy="5735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Preparation of design for the test :  </a:t>
            </a:r>
          </a:p>
          <a:p>
            <a:pPr indent="-228600">
              <a:lnSpc>
                <a:spcPct val="150000"/>
              </a:lnSpc>
              <a:spcAft>
                <a:spcPts val="800"/>
              </a:spcAft>
            </a:pPr>
            <a:r>
              <a:rPr lang="en-IN" sz="32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Important Factors to Consider in Design -</a:t>
            </a: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different instructional Objectives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3200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Content</a:t>
            </a:r>
            <a:endParaRPr lang="en-IN" sz="3200" dirty="0">
              <a:solidFill>
                <a:schemeClr val="accent6"/>
              </a:solidFill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different forms of Items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</a:t>
            </a:r>
            <a:r>
              <a:rPr lang="en-IN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to Difficulty Level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01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396A8FD-98D4-47C4-AC90-FDFA2634E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561059"/>
              </p:ext>
            </p:extLst>
          </p:nvPr>
        </p:nvGraphicFramePr>
        <p:xfrm>
          <a:off x="1798320" y="2042160"/>
          <a:ext cx="8747760" cy="4488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5422">
                  <a:extLst>
                    <a:ext uri="{9D8B030D-6E8A-4147-A177-3AD203B41FA5}">
                      <a16:colId xmlns:a16="http://schemas.microsoft.com/office/drawing/2014/main" val="2639622579"/>
                    </a:ext>
                  </a:extLst>
                </a:gridCol>
                <a:gridCol w="3134292">
                  <a:extLst>
                    <a:ext uri="{9D8B030D-6E8A-4147-A177-3AD203B41FA5}">
                      <a16:colId xmlns:a16="http://schemas.microsoft.com/office/drawing/2014/main" val="3573123831"/>
                    </a:ext>
                  </a:extLst>
                </a:gridCol>
                <a:gridCol w="1697206">
                  <a:extLst>
                    <a:ext uri="{9D8B030D-6E8A-4147-A177-3AD203B41FA5}">
                      <a16:colId xmlns:a16="http://schemas.microsoft.com/office/drawing/2014/main" val="557220656"/>
                    </a:ext>
                  </a:extLst>
                </a:gridCol>
                <a:gridCol w="2610840">
                  <a:extLst>
                    <a:ext uri="{9D8B030D-6E8A-4147-A177-3AD203B41FA5}">
                      <a16:colId xmlns:a16="http://schemas.microsoft.com/office/drawing/2014/main" val="1114830041"/>
                    </a:ext>
                  </a:extLst>
                </a:gridCol>
              </a:tblGrid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Objectives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Marks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Percentage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609331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Knowledge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3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12%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915060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2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Understanding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8%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593816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3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Application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6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24%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750518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4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Analysis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8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32%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270543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5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Synthesis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4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16%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738631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6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Evaluation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2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8%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986451"/>
                  </a:ext>
                </a:extLst>
              </a:tr>
              <a:tr h="561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4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400" dirty="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Total=25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100%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980692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DAFD5DBC-E218-48FC-AC3F-CBF830FE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560" y="290632"/>
            <a:ext cx="101600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different instructional Objectives-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Vrinda" panose="020B0502040204020203" pitchFamily="34" charset="0"/>
              </a:rPr>
              <a:t>Indicates what objectives are to be tested and what weight has to be given per objective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31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780B71D-7F7D-4FCD-B5B8-DADF66E5D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720385"/>
              </p:ext>
            </p:extLst>
          </p:nvPr>
        </p:nvGraphicFramePr>
        <p:xfrm>
          <a:off x="1940560" y="2306321"/>
          <a:ext cx="8412478" cy="3221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8169">
                  <a:extLst>
                    <a:ext uri="{9D8B030D-6E8A-4147-A177-3AD203B41FA5}">
                      <a16:colId xmlns:a16="http://schemas.microsoft.com/office/drawing/2014/main" val="175689921"/>
                    </a:ext>
                  </a:extLst>
                </a:gridCol>
                <a:gridCol w="2798167">
                  <a:extLst>
                    <a:ext uri="{9D8B030D-6E8A-4147-A177-3AD203B41FA5}">
                      <a16:colId xmlns:a16="http://schemas.microsoft.com/office/drawing/2014/main" val="3411876453"/>
                    </a:ext>
                  </a:extLst>
                </a:gridCol>
                <a:gridCol w="2337253">
                  <a:extLst>
                    <a:ext uri="{9D8B030D-6E8A-4147-A177-3AD203B41FA5}">
                      <a16:colId xmlns:a16="http://schemas.microsoft.com/office/drawing/2014/main" val="1467338046"/>
                    </a:ext>
                  </a:extLst>
                </a:gridCol>
                <a:gridCol w="2338889">
                  <a:extLst>
                    <a:ext uri="{9D8B030D-6E8A-4147-A177-3AD203B41FA5}">
                      <a16:colId xmlns:a16="http://schemas.microsoft.com/office/drawing/2014/main" val="868520658"/>
                    </a:ext>
                  </a:extLst>
                </a:gridCol>
              </a:tblGrid>
              <a:tr h="894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No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Contents 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Total Marks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Percentage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998348"/>
                  </a:ext>
                </a:extLst>
              </a:tr>
              <a:tr h="77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1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Topic 1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15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60%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704454"/>
                  </a:ext>
                </a:extLst>
              </a:tr>
              <a:tr h="77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2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Topic 2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10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40%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02697"/>
                  </a:ext>
                </a:extLst>
              </a:tr>
              <a:tr h="77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8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8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25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100%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39478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240" y="425650"/>
            <a:ext cx="9418320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sz="32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Content-</a:t>
            </a:r>
            <a:endParaRPr lang="en-IN" sz="3200" b="1" dirty="0">
              <a:solidFill>
                <a:schemeClr val="accent6"/>
              </a:solidFill>
              <a:latin typeface="Calibri" panose="020F050202020403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Vrinda" panose="020B0502040204020203" pitchFamily="34" charset="0"/>
              </a:rPr>
              <a:t>Indicates the various aspects of the content to be tested and the weight to be given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919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954" y="509525"/>
            <a:ext cx="8477249" cy="1595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to different forms of Items-</a:t>
            </a:r>
          </a:p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IN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Vrinda" panose="020B0502040204020203" pitchFamily="34" charset="0"/>
              </a:rPr>
              <a:t>Indicates the forms of questions to be included in the test and </a:t>
            </a:r>
            <a:r>
              <a:rPr lang="en-US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Vrinda" panose="020B0502040204020203" pitchFamily="34" charset="0"/>
              </a:rPr>
              <a:t>the weight to be given</a:t>
            </a:r>
            <a:endParaRPr lang="en-IN" sz="2800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75DC7A-6D55-4174-9ED7-728010561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91320"/>
              </p:ext>
            </p:extLst>
          </p:nvPr>
        </p:nvGraphicFramePr>
        <p:xfrm>
          <a:off x="1671955" y="2536826"/>
          <a:ext cx="8477250" cy="3571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4660">
                  <a:extLst>
                    <a:ext uri="{9D8B030D-6E8A-4147-A177-3AD203B41FA5}">
                      <a16:colId xmlns:a16="http://schemas.microsoft.com/office/drawing/2014/main" val="3676393753"/>
                    </a:ext>
                  </a:extLst>
                </a:gridCol>
                <a:gridCol w="3495315">
                  <a:extLst>
                    <a:ext uri="{9D8B030D-6E8A-4147-A177-3AD203B41FA5}">
                      <a16:colId xmlns:a16="http://schemas.microsoft.com/office/drawing/2014/main" val="2525540112"/>
                    </a:ext>
                  </a:extLst>
                </a:gridCol>
                <a:gridCol w="1483924">
                  <a:extLst>
                    <a:ext uri="{9D8B030D-6E8A-4147-A177-3AD203B41FA5}">
                      <a16:colId xmlns:a16="http://schemas.microsoft.com/office/drawing/2014/main" val="918305108"/>
                    </a:ext>
                  </a:extLst>
                </a:gridCol>
                <a:gridCol w="2753351">
                  <a:extLst>
                    <a:ext uri="{9D8B030D-6E8A-4147-A177-3AD203B41FA5}">
                      <a16:colId xmlns:a16="http://schemas.microsoft.com/office/drawing/2014/main" val="2517940134"/>
                    </a:ext>
                  </a:extLst>
                </a:gridCol>
              </a:tblGrid>
              <a:tr h="10376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Vrinda" panose="020B0502040204020203" pitchFamily="34" charset="0"/>
                        </a:rPr>
                        <a:t>Sl. No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Forms of Questions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Marks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Percentage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632681"/>
                  </a:ext>
                </a:extLst>
              </a:tr>
              <a:tr h="633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1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Objective Type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Vrinda" panose="020B0502040204020203" pitchFamily="34" charset="0"/>
                        </a:rPr>
                        <a:t>1x5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20%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558797"/>
                  </a:ext>
                </a:extLst>
              </a:tr>
              <a:tr h="633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2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Short Answer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Vrinda" panose="020B0502040204020203" pitchFamily="34" charset="0"/>
                        </a:rPr>
                        <a:t>5x2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40%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032900"/>
                  </a:ext>
                </a:extLst>
              </a:tr>
              <a:tr h="633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3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Essay Type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Vrinda" panose="020B0502040204020203" pitchFamily="34" charset="0"/>
                        </a:rPr>
                        <a:t>1</a:t>
                      </a:r>
                      <a:r>
                        <a:rPr lang="en-IN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Vrinda" panose="020B0502040204020203" pitchFamily="34" charset="0"/>
                        </a:rPr>
                        <a:t>0x1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40%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722466"/>
                  </a:ext>
                </a:extLst>
              </a:tr>
              <a:tr h="633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4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4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>
                          <a:effectLst/>
                        </a:rPr>
                        <a:t>25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800" dirty="0">
                          <a:effectLst/>
                        </a:rPr>
                        <a:t>100%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089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046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2FE9D99-1E90-4691-A1B8-49B5654F1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260" y="698451"/>
            <a:ext cx="8618221" cy="1007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US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Weightage </a:t>
            </a:r>
            <a:r>
              <a:rPr lang="en-IN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to Difficulty Level:</a:t>
            </a:r>
          </a:p>
          <a:p>
            <a:pPr indent="-228600">
              <a:lnSpc>
                <a:spcPct val="107000"/>
              </a:lnSpc>
              <a:spcAft>
                <a:spcPts val="1200"/>
              </a:spcAft>
            </a:pPr>
            <a:r>
              <a:rPr lang="en-IN" sz="24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Indicates weight to be given to different levels of questions</a:t>
            </a:r>
            <a:endParaRPr lang="en-IN" sz="2400" dirty="0">
              <a:solidFill>
                <a:srgbClr val="333333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83600B4-2980-4342-8060-B566A4846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44542"/>
              </p:ext>
            </p:extLst>
          </p:nvPr>
        </p:nvGraphicFramePr>
        <p:xfrm>
          <a:off x="1826260" y="2552066"/>
          <a:ext cx="8618221" cy="32899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164">
                  <a:extLst>
                    <a:ext uri="{9D8B030D-6E8A-4147-A177-3AD203B41FA5}">
                      <a16:colId xmlns:a16="http://schemas.microsoft.com/office/drawing/2014/main" val="2183930665"/>
                    </a:ext>
                  </a:extLst>
                </a:gridCol>
                <a:gridCol w="3339692">
                  <a:extLst>
                    <a:ext uri="{9D8B030D-6E8A-4147-A177-3AD203B41FA5}">
                      <a16:colId xmlns:a16="http://schemas.microsoft.com/office/drawing/2014/main" val="777644630"/>
                    </a:ext>
                  </a:extLst>
                </a:gridCol>
                <a:gridCol w="1508152">
                  <a:extLst>
                    <a:ext uri="{9D8B030D-6E8A-4147-A177-3AD203B41FA5}">
                      <a16:colId xmlns:a16="http://schemas.microsoft.com/office/drawing/2014/main" val="2447418011"/>
                    </a:ext>
                  </a:extLst>
                </a:gridCol>
                <a:gridCol w="2800213">
                  <a:extLst>
                    <a:ext uri="{9D8B030D-6E8A-4147-A177-3AD203B41FA5}">
                      <a16:colId xmlns:a16="http://schemas.microsoft.com/office/drawing/2014/main" val="96922173"/>
                    </a:ext>
                  </a:extLst>
                </a:gridCol>
              </a:tblGrid>
              <a:tr h="65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No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Level of Difficulty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Marks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Percentage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403960"/>
                  </a:ext>
                </a:extLst>
              </a:tr>
              <a:tr h="65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1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Easy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5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20%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830968"/>
                  </a:ext>
                </a:extLst>
              </a:tr>
              <a:tr h="65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2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Average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15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60%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975102"/>
                  </a:ext>
                </a:extLst>
              </a:tr>
              <a:tr h="65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3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Difficult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5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20%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119463"/>
                  </a:ext>
                </a:extLst>
              </a:tr>
              <a:tr h="6579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8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IN" sz="2800">
                        <a:effectLst/>
                        <a:latin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>
                          <a:effectLst/>
                        </a:rPr>
                        <a:t>25</a:t>
                      </a:r>
                      <a:endParaRPr lang="en-IN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dirty="0">
                          <a:effectLst/>
                        </a:rPr>
                        <a:t>100%</a:t>
                      </a:r>
                      <a:endParaRPr lang="en-IN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409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367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750</Words>
  <Application>Microsoft Office PowerPoint</Application>
  <PresentationFormat>Widescreen</PresentationFormat>
  <Paragraphs>187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Helvetica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 Mahomed Shumsuz Zaman</dc:creator>
  <cp:lastModifiedBy>Abu Mahomed Shumsuz Zaman</cp:lastModifiedBy>
  <cp:revision>28</cp:revision>
  <dcterms:created xsi:type="dcterms:W3CDTF">2021-06-23T18:44:19Z</dcterms:created>
  <dcterms:modified xsi:type="dcterms:W3CDTF">2023-02-06T06:00:44Z</dcterms:modified>
</cp:coreProperties>
</file>