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2" r:id="rId5"/>
    <p:sldId id="259" r:id="rId6"/>
    <p:sldId id="260" r:id="rId7"/>
    <p:sldId id="261" r:id="rId8"/>
    <p:sldId id="262" r:id="rId9"/>
    <p:sldId id="263" r:id="rId10"/>
    <p:sldId id="293" r:id="rId11"/>
    <p:sldId id="265" r:id="rId12"/>
    <p:sldId id="266" r:id="rId13"/>
    <p:sldId id="267" r:id="rId14"/>
    <p:sldId id="270" r:id="rId15"/>
    <p:sldId id="324" r:id="rId16"/>
    <p:sldId id="325" r:id="rId17"/>
    <p:sldId id="271" r:id="rId18"/>
    <p:sldId id="272" r:id="rId19"/>
    <p:sldId id="273" r:id="rId20"/>
    <p:sldId id="274" r:id="rId21"/>
    <p:sldId id="275" r:id="rId22"/>
    <p:sldId id="276" r:id="rId23"/>
    <p:sldId id="277" r:id="rId24"/>
    <p:sldId id="278" r:id="rId25"/>
    <p:sldId id="279" r:id="rId26"/>
    <p:sldId id="280" r:id="rId27"/>
    <p:sldId id="281" r:id="rId28"/>
    <p:sldId id="283" r:id="rId29"/>
    <p:sldId id="282" r:id="rId30"/>
    <p:sldId id="284" r:id="rId31"/>
    <p:sldId id="285" r:id="rId32"/>
    <p:sldId id="286" r:id="rId33"/>
    <p:sldId id="287" r:id="rId34"/>
    <p:sldId id="288" r:id="rId35"/>
    <p:sldId id="289" r:id="rId36"/>
    <p:sldId id="290" r:id="rId37"/>
    <p:sldId id="297" r:id="rId38"/>
    <p:sldId id="298" r:id="rId39"/>
    <p:sldId id="299" r:id="rId40"/>
    <p:sldId id="300" r:id="rId41"/>
    <p:sldId id="301" r:id="rId42"/>
    <p:sldId id="302" r:id="rId43"/>
    <p:sldId id="303" r:id="rId44"/>
    <p:sldId id="304" r:id="rId45"/>
    <p:sldId id="305" r:id="rId46"/>
    <p:sldId id="308" r:id="rId47"/>
    <p:sldId id="309" r:id="rId48"/>
    <p:sldId id="310" r:id="rId49"/>
    <p:sldId id="311" r:id="rId50"/>
    <p:sldId id="312" r:id="rId51"/>
    <p:sldId id="313" r:id="rId52"/>
    <p:sldId id="314" r:id="rId53"/>
    <p:sldId id="306" r:id="rId54"/>
    <p:sldId id="307" r:id="rId55"/>
    <p:sldId id="315" r:id="rId56"/>
    <p:sldId id="316" r:id="rId57"/>
    <p:sldId id="317" r:id="rId58"/>
    <p:sldId id="318" r:id="rId59"/>
    <p:sldId id="319" r:id="rId60"/>
    <p:sldId id="320" r:id="rId61"/>
    <p:sldId id="321" r:id="rId62"/>
    <p:sldId id="322"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D15FE8C5-6598-4431-8093-FA0833174ED9}" type="datetimeFigureOut">
              <a:rPr lang="en-US" smtClean="0"/>
              <a:pPr/>
              <a:t>7/12/2021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015E2DE-5880-440B-AE6A-27A5A0AF6BCA}"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15FE8C5-6598-4431-8093-FA0833174ED9}" type="datetimeFigureOut">
              <a:rPr lang="en-US" smtClean="0"/>
              <a:pPr/>
              <a:t>7/12/2021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015E2DE-5880-440B-AE6A-27A5A0AF6BCA}"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15FE8C5-6598-4431-8093-FA0833174ED9}" type="datetimeFigureOut">
              <a:rPr lang="en-US" smtClean="0"/>
              <a:pPr/>
              <a:t>7/12/2021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015E2DE-5880-440B-AE6A-27A5A0AF6BCA}"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15FE8C5-6598-4431-8093-FA0833174ED9}" type="datetimeFigureOut">
              <a:rPr lang="en-US" smtClean="0"/>
              <a:pPr/>
              <a:t>7/12/2021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015E2DE-5880-440B-AE6A-27A5A0AF6BCA}"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5FE8C5-6598-4431-8093-FA0833174ED9}" type="datetimeFigureOut">
              <a:rPr lang="en-US" smtClean="0"/>
              <a:pPr/>
              <a:t>7/12/2021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015E2DE-5880-440B-AE6A-27A5A0AF6BCA}"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D15FE8C5-6598-4431-8093-FA0833174ED9}" type="datetimeFigureOut">
              <a:rPr lang="en-US" smtClean="0"/>
              <a:pPr/>
              <a:t>7/12/2021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015E2DE-5880-440B-AE6A-27A5A0AF6BCA}"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D15FE8C5-6598-4431-8093-FA0833174ED9}" type="datetimeFigureOut">
              <a:rPr lang="en-US" smtClean="0"/>
              <a:pPr/>
              <a:t>7/12/2021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015E2DE-5880-440B-AE6A-27A5A0AF6BCA}"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D15FE8C5-6598-4431-8093-FA0833174ED9}" type="datetimeFigureOut">
              <a:rPr lang="en-US" smtClean="0"/>
              <a:pPr/>
              <a:t>7/12/2021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015E2DE-5880-440B-AE6A-27A5A0AF6BCA}"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FE8C5-6598-4431-8093-FA0833174ED9}" type="datetimeFigureOut">
              <a:rPr lang="en-US" smtClean="0"/>
              <a:pPr/>
              <a:t>7/12/2021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015E2DE-5880-440B-AE6A-27A5A0AF6BCA}"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5FE8C5-6598-4431-8093-FA0833174ED9}" type="datetimeFigureOut">
              <a:rPr lang="en-US" smtClean="0"/>
              <a:pPr/>
              <a:t>7/12/2021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015E2DE-5880-440B-AE6A-27A5A0AF6BCA}"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5FE8C5-6598-4431-8093-FA0833174ED9}" type="datetimeFigureOut">
              <a:rPr lang="en-US" smtClean="0"/>
              <a:pPr/>
              <a:t>7/12/2021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015E2DE-5880-440B-AE6A-27A5A0AF6BCA}"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5FE8C5-6598-4431-8093-FA0833174ED9}" type="datetimeFigureOut">
              <a:rPr lang="en-US" smtClean="0"/>
              <a:pPr/>
              <a:t>7/12/2021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15E2DE-5880-440B-AE6A-27A5A0AF6BCA}"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5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5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5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6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6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Phonetics </a:t>
            </a:r>
            <a:r>
              <a:rPr lang="en-IN"/>
              <a:t>and symbols</a:t>
            </a:r>
          </a:p>
        </p:txBody>
      </p:sp>
      <p:sp>
        <p:nvSpPr>
          <p:cNvPr id="3" name="Subtitle 2"/>
          <p:cNvSpPr>
            <a:spLocks noGrp="1"/>
          </p:cNvSpPr>
          <p:nvPr>
            <p:ph type="subTitle" idx="1"/>
          </p:nvPr>
        </p:nvSpPr>
        <p:spPr/>
        <p:txBody>
          <a:bodyPr/>
          <a:lstStyle/>
          <a:p>
            <a:r>
              <a:rPr lang="en-IN" dirty="0"/>
              <a:t>P-6-I</a:t>
            </a:r>
          </a:p>
          <a:p>
            <a:r>
              <a:rPr lang="en-IN" dirty="0"/>
              <a:t>Unit-IV</a:t>
            </a:r>
          </a:p>
        </p:txBody>
      </p:sp>
    </p:spTree>
  </p:cSld>
  <p:clrMapOvr>
    <a:masterClrMapping/>
  </p:clrMapOvr>
  <p:transition>
    <p:diamon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3314" name="Picture 2" descr="C:\Users\Uttam\Documents\phonetics-powerpoint-3-638.jpg"/>
          <p:cNvPicPr>
            <a:picLocks noChangeAspect="1" noChangeArrowheads="1"/>
          </p:cNvPicPr>
          <p:nvPr/>
        </p:nvPicPr>
        <p:blipFill>
          <a:blip r:embed="rId2"/>
          <a:srcRect/>
          <a:stretch>
            <a:fillRect/>
          </a:stretch>
        </p:blipFill>
        <p:spPr bwMode="auto">
          <a:xfrm>
            <a:off x="0" y="0"/>
            <a:ext cx="9143999" cy="6857999"/>
          </a:xfrm>
          <a:prstGeom prst="rect">
            <a:avLst/>
          </a:prstGeom>
          <a:noFill/>
        </p:spPr>
      </p:pic>
    </p:spTree>
  </p:cSld>
  <p:clrMapOvr>
    <a:masterClrMapping/>
  </p:clrMapOvr>
  <p:transition>
    <p:diamon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9218" name="Picture 2" descr="C:\Users\Uttam\Documents\phonetics-8-638.jpg"/>
          <p:cNvPicPr>
            <a:picLocks noChangeAspect="1" noChangeArrowheads="1"/>
          </p:cNvPicPr>
          <p:nvPr/>
        </p:nvPicPr>
        <p:blipFill>
          <a:blip r:embed="rId2"/>
          <a:srcRect/>
          <a:stretch>
            <a:fillRect/>
          </a:stretch>
        </p:blipFill>
        <p:spPr bwMode="auto">
          <a:xfrm>
            <a:off x="-214346" y="1"/>
            <a:ext cx="9358346" cy="6858000"/>
          </a:xfrm>
          <a:prstGeom prst="rect">
            <a:avLst/>
          </a:prstGeom>
          <a:noFill/>
        </p:spPr>
      </p:pic>
    </p:spTree>
  </p:cSld>
  <p:clrMapOvr>
    <a:masterClrMapping/>
  </p:clrMapOvr>
  <p:transition>
    <p:diamon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42" name="Picture 2" descr="C:\Users\Uttam\Documents\phonetics-9-638.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ransition>
    <p:diamon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1266" name="Picture 2" descr="C:\Users\Uttam\Documents\phonetics-10-638.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ransition>
    <p:diamon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4338" name="Picture 2" descr="C:\Users\Uttam\Documents\phonetics-powerpoint-4-638.jpg"/>
          <p:cNvPicPr>
            <a:picLocks noChangeAspect="1" noChangeArrowheads="1"/>
          </p:cNvPicPr>
          <p:nvPr/>
        </p:nvPicPr>
        <p:blipFill>
          <a:blip r:embed="rId2"/>
          <a:srcRect/>
          <a:stretch>
            <a:fillRect/>
          </a:stretch>
        </p:blipFill>
        <p:spPr bwMode="auto">
          <a:xfrm>
            <a:off x="0" y="0"/>
            <a:ext cx="9143999" cy="6857999"/>
          </a:xfrm>
          <a:prstGeom prst="rect">
            <a:avLst/>
          </a:prstGeom>
          <a:noFill/>
        </p:spPr>
      </p:pic>
    </p:spTree>
  </p:cSld>
  <p:clrMapOvr>
    <a:masterClrMapping/>
  </p:clrMapOvr>
  <p:transition>
    <p:diamon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5734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5842" name="Picture 2" descr="C:\Users\Uttam\Desktop\Diagram of speech organs.gif"/>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ransition>
    <p:diamon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5362" name="Picture 2" descr="C:\Users\Uttam\Documents\phonetics-powerpoint-5-638.jpg"/>
          <p:cNvPicPr>
            <a:picLocks noChangeAspect="1" noChangeArrowheads="1"/>
          </p:cNvPicPr>
          <p:nvPr/>
        </p:nvPicPr>
        <p:blipFill>
          <a:blip r:embed="rId2"/>
          <a:srcRect/>
          <a:stretch>
            <a:fillRect/>
          </a:stretch>
        </p:blipFill>
        <p:spPr bwMode="auto">
          <a:xfrm>
            <a:off x="0" y="0"/>
            <a:ext cx="9143999" cy="6857999"/>
          </a:xfrm>
          <a:prstGeom prst="rect">
            <a:avLst/>
          </a:prstGeom>
          <a:noFill/>
        </p:spPr>
      </p:pic>
    </p:spTree>
  </p:cSld>
  <p:clrMapOvr>
    <a:masterClrMapping/>
  </p:clrMapOvr>
  <p:transition>
    <p:diamon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6386" name="Picture 2" descr="C:\Users\Uttam\Documents\phonetics-powerpoint-6-638.jpg"/>
          <p:cNvPicPr>
            <a:picLocks noChangeAspect="1" noChangeArrowheads="1"/>
          </p:cNvPicPr>
          <p:nvPr/>
        </p:nvPicPr>
        <p:blipFill>
          <a:blip r:embed="rId2"/>
          <a:srcRect/>
          <a:stretch>
            <a:fillRect/>
          </a:stretch>
        </p:blipFill>
        <p:spPr bwMode="auto">
          <a:xfrm>
            <a:off x="0" y="0"/>
            <a:ext cx="9143999" cy="6857999"/>
          </a:xfrm>
          <a:prstGeom prst="rect">
            <a:avLst/>
          </a:prstGeom>
          <a:noFill/>
        </p:spPr>
      </p:pic>
    </p:spTree>
  </p:cSld>
  <p:clrMapOvr>
    <a:masterClrMapping/>
  </p:clrMapOvr>
  <p:transition>
    <p:diamon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7410" name="Picture 2" descr="C:\Users\Uttam\Documents\phonetics-powerpoint-7-638.jpg"/>
          <p:cNvPicPr>
            <a:picLocks noChangeAspect="1" noChangeArrowheads="1"/>
          </p:cNvPicPr>
          <p:nvPr/>
        </p:nvPicPr>
        <p:blipFill>
          <a:blip r:embed="rId2"/>
          <a:srcRect/>
          <a:stretch>
            <a:fillRect/>
          </a:stretch>
        </p:blipFill>
        <p:spPr bwMode="auto">
          <a:xfrm>
            <a:off x="0" y="0"/>
            <a:ext cx="9143999" cy="6857999"/>
          </a:xfrm>
          <a:prstGeom prst="rect">
            <a:avLst/>
          </a:prstGeom>
          <a:noFill/>
        </p:spPr>
      </p:pic>
    </p:spTree>
  </p:cSld>
  <p:clrMapOvr>
    <a:masterClrMapping/>
  </p:clrMapOvr>
  <p:transition>
    <p:diamon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6" name="Picture 2" descr="C:\Users\Uttam\Documents\2-phonetics-1-638.jpg"/>
          <p:cNvPicPr>
            <a:picLocks noChangeAspect="1" noChangeArrowheads="1"/>
          </p:cNvPicPr>
          <p:nvPr/>
        </p:nvPicPr>
        <p:blipFill>
          <a:blip r:embed="rId2"/>
          <a:srcRect/>
          <a:stretch>
            <a:fillRect/>
          </a:stretch>
        </p:blipFill>
        <p:spPr bwMode="auto">
          <a:xfrm>
            <a:off x="0" y="0"/>
            <a:ext cx="9143999" cy="6857999"/>
          </a:xfrm>
          <a:prstGeom prst="rect">
            <a:avLst/>
          </a:prstGeom>
          <a:noFill/>
        </p:spPr>
      </p:pic>
    </p:spTree>
  </p:cSld>
  <p:clrMapOvr>
    <a:masterClrMapping/>
  </p:clrMapOvr>
  <p:transition>
    <p:diamon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8434" name="Picture 2" descr="C:\Users\Uttam\Documents\phonetics-powerpoint-8-638.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Tree>
  </p:cSld>
  <p:clrMapOvr>
    <a:masterClrMapping/>
  </p:clrMapOvr>
  <p:transition>
    <p:diamon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9458" name="Picture 2" descr="C:\Users\Uttam\Documents\phonetics-powerpoint-9-638.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Tree>
  </p:cSld>
  <p:clrMapOvr>
    <a:masterClrMapping/>
  </p:clrMapOvr>
  <p:transition>
    <p:diamon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482" name="Picture 2" descr="C:\Users\Uttam\Documents\phonetics-powerpoint-10-638.jpg"/>
          <p:cNvPicPr>
            <a:picLocks noChangeAspect="1" noChangeArrowheads="1"/>
          </p:cNvPicPr>
          <p:nvPr/>
        </p:nvPicPr>
        <p:blipFill>
          <a:blip r:embed="rId2"/>
          <a:srcRect/>
          <a:stretch>
            <a:fillRect/>
          </a:stretch>
        </p:blipFill>
        <p:spPr bwMode="auto">
          <a:xfrm>
            <a:off x="0" y="0"/>
            <a:ext cx="9143999" cy="6857999"/>
          </a:xfrm>
          <a:prstGeom prst="rect">
            <a:avLst/>
          </a:prstGeom>
          <a:noFill/>
        </p:spPr>
      </p:pic>
    </p:spTree>
  </p:cSld>
  <p:clrMapOvr>
    <a:masterClrMapping/>
  </p:clrMapOvr>
  <p:transition>
    <p:diamon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1506" name="Picture 2" descr="C:\Users\Uttam\Documents\phonetics-powerpoint-11-638.jpg"/>
          <p:cNvPicPr>
            <a:picLocks noChangeAspect="1" noChangeArrowheads="1"/>
          </p:cNvPicPr>
          <p:nvPr/>
        </p:nvPicPr>
        <p:blipFill>
          <a:blip r:embed="rId2"/>
          <a:srcRect/>
          <a:stretch>
            <a:fillRect/>
          </a:stretch>
        </p:blipFill>
        <p:spPr bwMode="auto">
          <a:xfrm>
            <a:off x="0" y="0"/>
            <a:ext cx="9143999" cy="6857999"/>
          </a:xfrm>
          <a:prstGeom prst="rect">
            <a:avLst/>
          </a:prstGeom>
          <a:noFill/>
        </p:spPr>
      </p:pic>
    </p:spTree>
  </p:cSld>
  <p:clrMapOvr>
    <a:masterClrMapping/>
  </p:clrMapOvr>
  <p:transition>
    <p:diamon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2530" name="Picture 2" descr="C:\Users\Uttam\Documents\phonetics-powerpoint-12-638.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ransition>
    <p:diamon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3554" name="Picture 2" descr="C:\Users\Uttam\Documents\phonetics-powerpoint-13-638.jpg"/>
          <p:cNvPicPr>
            <a:picLocks noChangeAspect="1" noChangeArrowheads="1"/>
          </p:cNvPicPr>
          <p:nvPr/>
        </p:nvPicPr>
        <p:blipFill>
          <a:blip r:embed="rId2"/>
          <a:srcRect/>
          <a:stretch>
            <a:fillRect/>
          </a:stretch>
        </p:blipFill>
        <p:spPr bwMode="auto">
          <a:xfrm>
            <a:off x="0" y="0"/>
            <a:ext cx="9143999" cy="6857999"/>
          </a:xfrm>
          <a:prstGeom prst="rect">
            <a:avLst/>
          </a:prstGeom>
          <a:noFill/>
        </p:spPr>
      </p:pic>
    </p:spTree>
  </p:cSld>
  <p:clrMapOvr>
    <a:masterClrMapping/>
  </p:clrMapOvr>
  <p:transition>
    <p:diamon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24578" name="Picture 2" descr="C:\Users\Uttam\Documents\phonetics-powerpoint-14-638.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Tree>
  </p:cSld>
  <p:clrMapOvr>
    <a:masterClrMapping/>
  </p:clrMapOvr>
  <p:transition>
    <p:diamon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5602" name="Picture 2" descr="C:\Users\Uttam\Documents\phonetics-powerpoint-15-638.jpg"/>
          <p:cNvPicPr>
            <a:picLocks noChangeAspect="1" noChangeArrowheads="1"/>
          </p:cNvPicPr>
          <p:nvPr/>
        </p:nvPicPr>
        <p:blipFill>
          <a:blip r:embed="rId2"/>
          <a:srcRect/>
          <a:stretch>
            <a:fillRect/>
          </a:stretch>
        </p:blipFill>
        <p:spPr bwMode="auto">
          <a:xfrm>
            <a:off x="0" y="0"/>
            <a:ext cx="9143999" cy="6857999"/>
          </a:xfrm>
          <a:prstGeom prst="rect">
            <a:avLst/>
          </a:prstGeom>
          <a:noFill/>
        </p:spPr>
      </p:pic>
    </p:spTree>
  </p:cSld>
  <p:clrMapOvr>
    <a:masterClrMapping/>
  </p:clrMapOvr>
  <p:transition>
    <p:diamon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7650" name="Picture 2" descr="C:\Users\Uttam\Documents\phonetics-powerpoint-17-638.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Tree>
  </p:cSld>
  <p:clrMapOvr>
    <a:masterClrMapping/>
  </p:clrMapOvr>
  <p:transition>
    <p:diamon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6626" name="Picture 2" descr="C:\Users\Uttam\Documents\phonetics-powerpoint-16-638.jpg"/>
          <p:cNvPicPr>
            <a:picLocks noChangeAspect="1" noChangeArrowheads="1"/>
          </p:cNvPicPr>
          <p:nvPr/>
        </p:nvPicPr>
        <p:blipFill>
          <a:blip r:embed="rId2"/>
          <a:srcRect/>
          <a:stretch>
            <a:fillRect/>
          </a:stretch>
        </p:blipFill>
        <p:spPr bwMode="auto">
          <a:xfrm>
            <a:off x="0" y="0"/>
            <a:ext cx="9143999" cy="6857999"/>
          </a:xfrm>
          <a:prstGeom prst="rect">
            <a:avLst/>
          </a:prstGeom>
          <a:noFill/>
        </p:spPr>
      </p:pic>
    </p:spTree>
  </p:cSld>
  <p:clrMapOvr>
    <a:masterClrMapping/>
  </p:clrMapOvr>
  <p:transition>
    <p:diamon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50" name="Picture 2" descr="C:\Users\Uttam\Documents\phonetics-2-638.jpg"/>
          <p:cNvPicPr>
            <a:picLocks noChangeAspect="1" noChangeArrowheads="1"/>
          </p:cNvPicPr>
          <p:nvPr/>
        </p:nvPicPr>
        <p:blipFill>
          <a:blip r:embed="rId2"/>
          <a:srcRect/>
          <a:stretch>
            <a:fillRect/>
          </a:stretch>
        </p:blipFill>
        <p:spPr bwMode="auto">
          <a:xfrm>
            <a:off x="0" y="0"/>
            <a:ext cx="9143999" cy="6857999"/>
          </a:xfrm>
          <a:prstGeom prst="rect">
            <a:avLst/>
          </a:prstGeom>
          <a:noFill/>
        </p:spPr>
      </p:pic>
    </p:spTree>
  </p:cSld>
  <p:clrMapOvr>
    <a:masterClrMapping/>
  </p:clrMapOvr>
  <p:transition>
    <p:diamon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8674" name="Picture 2" descr="C:\Users\Uttam\Documents\phonetics-powerpoint-18-638.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Tree>
  </p:cSld>
  <p:clrMapOvr>
    <a:masterClrMapping/>
  </p:clrMapOvr>
  <p:transition>
    <p:diamon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9698" name="Picture 2" descr="C:\Users\Uttam\Documents\phonetics-powerpoint-19-638.jpg"/>
          <p:cNvPicPr>
            <a:picLocks noChangeAspect="1" noChangeArrowheads="1"/>
          </p:cNvPicPr>
          <p:nvPr/>
        </p:nvPicPr>
        <p:blipFill>
          <a:blip r:embed="rId2"/>
          <a:srcRect/>
          <a:stretch>
            <a:fillRect/>
          </a:stretch>
        </p:blipFill>
        <p:spPr bwMode="auto">
          <a:xfrm>
            <a:off x="0" y="0"/>
            <a:ext cx="9143999" cy="6857999"/>
          </a:xfrm>
          <a:prstGeom prst="rect">
            <a:avLst/>
          </a:prstGeom>
          <a:noFill/>
        </p:spPr>
      </p:pic>
    </p:spTree>
  </p:cSld>
  <p:clrMapOvr>
    <a:masterClrMapping/>
  </p:clrMapOvr>
  <p:transition>
    <p:diamon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0722" name="Picture 2" descr="C:\Users\Uttam\Documents\phonetics-powerpoint-20-638.jpg"/>
          <p:cNvPicPr>
            <a:picLocks noChangeAspect="1" noChangeArrowheads="1"/>
          </p:cNvPicPr>
          <p:nvPr/>
        </p:nvPicPr>
        <p:blipFill>
          <a:blip r:embed="rId2"/>
          <a:srcRect/>
          <a:stretch>
            <a:fillRect/>
          </a:stretch>
        </p:blipFill>
        <p:spPr bwMode="auto">
          <a:xfrm>
            <a:off x="0" y="0"/>
            <a:ext cx="9143999" cy="6857999"/>
          </a:xfrm>
          <a:prstGeom prst="rect">
            <a:avLst/>
          </a:prstGeom>
          <a:noFill/>
        </p:spPr>
      </p:pic>
    </p:spTree>
  </p:cSld>
  <p:clrMapOvr>
    <a:masterClrMapping/>
  </p:clrMapOvr>
  <p:transition>
    <p:diamon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1746" name="Picture 2" descr="C:\Users\Uttam\Documents\phonetics-powerpoint-21-638.jpg"/>
          <p:cNvPicPr>
            <a:picLocks noChangeAspect="1" noChangeArrowheads="1"/>
          </p:cNvPicPr>
          <p:nvPr/>
        </p:nvPicPr>
        <p:blipFill>
          <a:blip r:embed="rId2"/>
          <a:srcRect/>
          <a:stretch>
            <a:fillRect/>
          </a:stretch>
        </p:blipFill>
        <p:spPr bwMode="auto">
          <a:xfrm>
            <a:off x="0" y="0"/>
            <a:ext cx="9143999" cy="6857999"/>
          </a:xfrm>
          <a:prstGeom prst="rect">
            <a:avLst/>
          </a:prstGeom>
          <a:noFill/>
        </p:spPr>
      </p:pic>
    </p:spTree>
  </p:cSld>
  <p:clrMapOvr>
    <a:masterClrMapping/>
  </p:clrMapOvr>
  <p:transition>
    <p:diamon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2770" name="Picture 2" descr="C:\Users\Uttam\Documents\phonetics-powerpoint-22-638.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ransition>
    <p:diamon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3794" name="Picture 2" descr="C:\Users\Uttam\Documents\phonetics-powerpoint-23-638.jpg"/>
          <p:cNvPicPr>
            <a:picLocks noChangeAspect="1" noChangeArrowheads="1"/>
          </p:cNvPicPr>
          <p:nvPr/>
        </p:nvPicPr>
        <p:blipFill>
          <a:blip r:embed="rId2"/>
          <a:srcRect/>
          <a:stretch>
            <a:fillRect/>
          </a:stretch>
        </p:blipFill>
        <p:spPr bwMode="auto">
          <a:xfrm>
            <a:off x="0" y="0"/>
            <a:ext cx="9143999" cy="6857999"/>
          </a:xfrm>
          <a:prstGeom prst="rect">
            <a:avLst/>
          </a:prstGeom>
          <a:noFill/>
        </p:spPr>
      </p:pic>
    </p:spTree>
  </p:cSld>
  <p:clrMapOvr>
    <a:masterClrMapping/>
  </p:clrMapOvr>
  <p:transition>
    <p:diamon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4818" name="Picture 2" descr="C:\Users\Uttam\Documents\phonetics-powerpoint-24-638.jpg"/>
          <p:cNvPicPr>
            <a:picLocks noChangeAspect="1" noChangeArrowheads="1"/>
          </p:cNvPicPr>
          <p:nvPr/>
        </p:nvPicPr>
        <p:blipFill>
          <a:blip r:embed="rId2"/>
          <a:srcRect/>
          <a:stretch>
            <a:fillRect/>
          </a:stretch>
        </p:blipFill>
        <p:spPr bwMode="auto">
          <a:xfrm>
            <a:off x="0" y="0"/>
            <a:ext cx="9143999" cy="6857999"/>
          </a:xfrm>
          <a:prstGeom prst="rect">
            <a:avLst/>
          </a:prstGeom>
          <a:noFill/>
        </p:spPr>
      </p:pic>
    </p:spTree>
  </p:cSld>
  <p:clrMapOvr>
    <a:masterClrMapping/>
  </p:clrMapOvr>
  <p:transition>
    <p:diamon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i="1" dirty="0"/>
              <a:t>The Sounds of English</a:t>
            </a:r>
            <a:endParaRPr lang="en-IN" dirty="0"/>
          </a:p>
        </p:txBody>
      </p:sp>
      <p:sp>
        <p:nvSpPr>
          <p:cNvPr id="3" name="Content Placeholder 2"/>
          <p:cNvSpPr>
            <a:spLocks noGrp="1"/>
          </p:cNvSpPr>
          <p:nvPr>
            <p:ph idx="1"/>
          </p:nvPr>
        </p:nvSpPr>
        <p:spPr/>
        <p:txBody>
          <a:bodyPr>
            <a:normAutofit fontScale="85000" lnSpcReduction="10000"/>
          </a:bodyPr>
          <a:lstStyle/>
          <a:p>
            <a:r>
              <a:rPr lang="en-IN" dirty="0"/>
              <a:t>In the English alphabet there are 26 letters, but these letters produce 44 sounds. For this reason, one letter is used to produce more than one sound. In order to know the correct pronunciation certain symbols denoting these sounds have been devised and standardized. By learning these symbols you will be able to find the correct pronunciation of any word in a standard dictionary. These symbols will also help you to go through the book with guidance for correct pronunciation of words and conversations. These sounds are classified into two types:</a:t>
            </a:r>
          </a:p>
        </p:txBody>
      </p:sp>
    </p:spTree>
  </p:cSld>
  <p:clrMapOvr>
    <a:masterClrMapping/>
  </p:clrMapOvr>
  <p:transition>
    <p:diamon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2"/>
          <p:cNvPicPr>
            <a:picLocks noGrp="1" noChangeAspect="1" noChangeArrowheads="1"/>
          </p:cNvPicPr>
          <p:nvPr>
            <p:ph idx="1"/>
          </p:nvPr>
        </p:nvPicPr>
        <p:blipFill>
          <a:blip r:embed="rId2"/>
          <a:srcRect/>
          <a:stretch>
            <a:fillRect/>
          </a:stretch>
        </p:blipFill>
        <p:spPr bwMode="auto">
          <a:xfrm>
            <a:off x="1" y="0"/>
            <a:ext cx="9144000" cy="6858000"/>
          </a:xfrm>
          <a:prstGeom prst="rect">
            <a:avLst/>
          </a:prstGeom>
          <a:noFill/>
          <a:ln w="9525">
            <a:noFill/>
            <a:miter lim="800000"/>
            <a:headEnd/>
            <a:tailEnd/>
          </a:ln>
          <a:effectLst/>
        </p:spPr>
      </p:pic>
    </p:spTree>
  </p:cSld>
  <p:clrMapOvr>
    <a:masterClrMapping/>
  </p:clrMapOvr>
  <p:transition>
    <p:diamon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i="1" dirty="0"/>
              <a:t>What is a vowel sound?</a:t>
            </a:r>
            <a:endParaRPr lang="en-IN" dirty="0"/>
          </a:p>
        </p:txBody>
      </p:sp>
      <p:sp>
        <p:nvSpPr>
          <p:cNvPr id="3" name="Content Placeholder 2"/>
          <p:cNvSpPr>
            <a:spLocks noGrp="1"/>
          </p:cNvSpPr>
          <p:nvPr>
            <p:ph idx="1"/>
          </p:nvPr>
        </p:nvSpPr>
        <p:spPr/>
        <p:txBody>
          <a:bodyPr>
            <a:normAutofit/>
          </a:bodyPr>
          <a:lstStyle/>
          <a:p>
            <a:r>
              <a:rPr lang="en-IN" dirty="0"/>
              <a:t>There are only 5 vowel letters in English (</a:t>
            </a:r>
            <a:r>
              <a:rPr lang="en-IN" dirty="0" err="1"/>
              <a:t>a,e,i,o,u</a:t>
            </a:r>
            <a:r>
              <a:rPr lang="en-IN" dirty="0"/>
              <a:t>), but the sounds indicated by these 5 letters are 20. A vowel sound is produced when the air comes out of the mouth freely without any blockage or closure in the mouth cavity by the tongue, teeth, lips, etc. The vowel sounds are of two types:</a:t>
            </a:r>
          </a:p>
        </p:txBody>
      </p:sp>
    </p:spTree>
  </p:cSld>
  <p:clrMapOvr>
    <a:masterClrMapping/>
  </p:clrMapOvr>
  <p:transition>
    <p:diamon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2290" name="Picture 2" descr="C:\Users\Uttam\Documents\phonetics-powerpoint-2-638.jpg"/>
          <p:cNvPicPr>
            <a:picLocks noChangeAspect="1" noChangeArrowheads="1"/>
          </p:cNvPicPr>
          <p:nvPr/>
        </p:nvPicPr>
        <p:blipFill>
          <a:blip r:embed="rId2"/>
          <a:srcRect/>
          <a:stretch>
            <a:fillRect/>
          </a:stretch>
        </p:blipFill>
        <p:spPr bwMode="auto">
          <a:xfrm>
            <a:off x="0" y="0"/>
            <a:ext cx="9143999" cy="6857999"/>
          </a:xfrm>
          <a:prstGeom prst="rect">
            <a:avLst/>
          </a:prstGeom>
          <a:noFill/>
        </p:spPr>
      </p:pic>
    </p:spTree>
  </p:cSld>
  <p:clrMapOvr>
    <a:masterClrMapping/>
  </p:clrMapOvr>
  <p:transition>
    <p:diamon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Single vowel sounds</a:t>
            </a:r>
          </a:p>
        </p:txBody>
      </p:sp>
      <p:sp>
        <p:nvSpPr>
          <p:cNvPr id="3" name="Content Placeholder 2"/>
          <p:cNvSpPr>
            <a:spLocks noGrp="1"/>
          </p:cNvSpPr>
          <p:nvPr>
            <p:ph idx="1"/>
          </p:nvPr>
        </p:nvSpPr>
        <p:spPr/>
        <p:txBody>
          <a:bodyPr/>
          <a:lstStyle/>
          <a:p>
            <a:r>
              <a:rPr lang="en-IN" dirty="0"/>
              <a:t>When these sounds are produced, the tongue remains in the same position even when the sound is prolonged. They consist of one sound only and are called pure vowels as in ‘sit’, ‘pot’, ‘heat’, etc. (the underlined letters indicate the single vowel sounds)</a:t>
            </a:r>
          </a:p>
        </p:txBody>
      </p:sp>
    </p:spTree>
  </p:cSld>
  <p:clrMapOvr>
    <a:masterClrMapping/>
  </p:clrMapOvr>
  <p:transition>
    <p:diamon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Double vowel sounds</a:t>
            </a:r>
          </a:p>
        </p:txBody>
      </p:sp>
      <p:sp>
        <p:nvSpPr>
          <p:cNvPr id="3" name="Content Placeholder 2"/>
          <p:cNvSpPr>
            <a:spLocks noGrp="1"/>
          </p:cNvSpPr>
          <p:nvPr>
            <p:ph idx="1"/>
          </p:nvPr>
        </p:nvSpPr>
        <p:spPr/>
        <p:txBody>
          <a:bodyPr>
            <a:normAutofit/>
          </a:bodyPr>
          <a:lstStyle/>
          <a:p>
            <a:r>
              <a:rPr lang="en-IN" dirty="0"/>
              <a:t> These vowel sounds are a combination of two single vowel sounds and in pronouncing them the tongue moves from one position to another. For instance, in the word ‘light’ the sound of ‘</a:t>
            </a:r>
            <a:r>
              <a:rPr lang="en-IN" dirty="0" err="1"/>
              <a:t>i</a:t>
            </a:r>
            <a:r>
              <a:rPr lang="en-IN" dirty="0"/>
              <a:t>’ is a combination of the vowel sounds /a:/ as in ‘art’ and /</a:t>
            </a:r>
            <a:r>
              <a:rPr lang="en-IN" dirty="0" err="1"/>
              <a:t>i</a:t>
            </a:r>
            <a:r>
              <a:rPr lang="en-IN" dirty="0"/>
              <a:t>/ as in ‘it’. The words ‘hair’, ‘toy’ and ‘poor’ also contain double vowel sounds.</a:t>
            </a:r>
          </a:p>
        </p:txBody>
      </p:sp>
    </p:spTree>
  </p:cSld>
  <p:clrMapOvr>
    <a:masterClrMapping/>
  </p:clrMapOvr>
  <p:transition>
    <p:diamon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You will find that sometimes two vowel letters may produce a single vowel sound as in ‘heat’, whereas, a single vowel letter may produce a double vowel sound as in ‘light’ explained above.</a:t>
            </a:r>
          </a:p>
        </p:txBody>
      </p:sp>
    </p:spTree>
  </p:cSld>
  <p:clrMapOvr>
    <a:masterClrMapping/>
  </p:clrMapOvr>
  <p:transition>
    <p:diamon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i="1" dirty="0"/>
              <a:t>What is a consonant sound?</a:t>
            </a:r>
            <a:endParaRPr lang="en-IN" dirty="0"/>
          </a:p>
        </p:txBody>
      </p:sp>
      <p:sp>
        <p:nvSpPr>
          <p:cNvPr id="3" name="Content Placeholder 2"/>
          <p:cNvSpPr>
            <a:spLocks noGrp="1"/>
          </p:cNvSpPr>
          <p:nvPr>
            <p:ph idx="1"/>
          </p:nvPr>
        </p:nvSpPr>
        <p:spPr/>
        <p:txBody>
          <a:bodyPr>
            <a:normAutofit lnSpcReduction="10000"/>
          </a:bodyPr>
          <a:lstStyle/>
          <a:p>
            <a:r>
              <a:rPr lang="en-IN" dirty="0"/>
              <a:t>A consonant sound is one in which the air stream coming out of the lungs is modified in the mouth cavity by some blockage created by the tongue, lips, etc. When you say the sound of ‘p’ as in ‘pen’ a blockage is created in the outgoing breath by closing both the lips and thus, a consonant sound is produced.</a:t>
            </a:r>
          </a:p>
          <a:p>
            <a:r>
              <a:rPr lang="en-IN" dirty="0"/>
              <a:t>The charts on the following pages illustrate all the vowel and consonant sounds of English.</a:t>
            </a:r>
          </a:p>
        </p:txBody>
      </p:sp>
    </p:spTree>
  </p:cSld>
  <p:clrMapOvr>
    <a:masterClrMapping/>
  </p:clrMapOvr>
  <p:transition>
    <p:diamon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Vowel sounds in English</a:t>
            </a:r>
          </a:p>
        </p:txBody>
      </p:sp>
      <p:pic>
        <p:nvPicPr>
          <p:cNvPr id="37890" name="Picture 2" descr="C:\Users\Uttam\Desktop\1-a.JPG"/>
          <p:cNvPicPr>
            <a:picLocks noGrp="1" noChangeAspect="1" noChangeArrowheads="1"/>
          </p:cNvPicPr>
          <p:nvPr>
            <p:ph idx="1"/>
          </p:nvPr>
        </p:nvPicPr>
        <p:blipFill>
          <a:blip r:embed="rId2"/>
          <a:srcRect/>
          <a:stretch>
            <a:fillRect/>
          </a:stretch>
        </p:blipFill>
        <p:spPr bwMode="auto">
          <a:xfrm>
            <a:off x="1" y="1214422"/>
            <a:ext cx="9144000" cy="5643578"/>
          </a:xfrm>
          <a:prstGeom prst="rect">
            <a:avLst/>
          </a:prstGeom>
          <a:noFill/>
        </p:spPr>
      </p:pic>
    </p:spTree>
  </p:cSld>
  <p:clrMapOvr>
    <a:masterClrMapping/>
  </p:clrMapOvr>
  <p:transition>
    <p:diamon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8914" name="Picture 2" descr="C:\Users\Uttam\Desktop\1-b.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ransition>
    <p:diamon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r>
              <a:rPr lang="en-IN" dirty="0" err="1"/>
              <a:t>i</a:t>
            </a:r>
            <a:r>
              <a:rPr lang="en-IN" dirty="0"/>
              <a:t>:/ Sheep, /</a:t>
            </a:r>
            <a:r>
              <a:rPr lang="en-IN" dirty="0" err="1"/>
              <a:t>i</a:t>
            </a:r>
            <a:r>
              <a:rPr lang="en-IN" dirty="0"/>
              <a:t>/ Zip, /e/ Ten</a:t>
            </a:r>
          </a:p>
        </p:txBody>
      </p:sp>
      <p:pic>
        <p:nvPicPr>
          <p:cNvPr id="41986" name="Picture 2"/>
          <p:cNvPicPr>
            <a:picLocks noGrp="1" noChangeAspect="1" noChangeArrowheads="1"/>
          </p:cNvPicPr>
          <p:nvPr>
            <p:ph idx="1"/>
          </p:nvPr>
        </p:nvPicPr>
        <p:blipFill>
          <a:blip r:embed="rId2"/>
          <a:srcRect/>
          <a:stretch>
            <a:fillRect/>
          </a:stretch>
        </p:blipFill>
        <p:spPr bwMode="auto">
          <a:xfrm>
            <a:off x="928662" y="1500174"/>
            <a:ext cx="3071834" cy="2786082"/>
          </a:xfrm>
          <a:prstGeom prst="rect">
            <a:avLst/>
          </a:prstGeom>
          <a:noFill/>
          <a:ln w="9525">
            <a:noFill/>
            <a:miter lim="800000"/>
            <a:headEnd/>
            <a:tailEnd/>
          </a:ln>
          <a:effectLst/>
        </p:spPr>
      </p:pic>
      <p:pic>
        <p:nvPicPr>
          <p:cNvPr id="41987" name="Picture 3"/>
          <p:cNvPicPr>
            <a:picLocks noChangeAspect="1" noChangeArrowheads="1"/>
          </p:cNvPicPr>
          <p:nvPr/>
        </p:nvPicPr>
        <p:blipFill>
          <a:blip r:embed="rId3"/>
          <a:srcRect/>
          <a:stretch>
            <a:fillRect/>
          </a:stretch>
        </p:blipFill>
        <p:spPr bwMode="auto">
          <a:xfrm>
            <a:off x="4286248" y="2786058"/>
            <a:ext cx="2795593" cy="3081345"/>
          </a:xfrm>
          <a:prstGeom prst="rect">
            <a:avLst/>
          </a:prstGeom>
          <a:noFill/>
          <a:ln w="9525">
            <a:noFill/>
            <a:miter lim="800000"/>
            <a:headEnd/>
            <a:tailEnd/>
          </a:ln>
          <a:effectLst/>
        </p:spPr>
      </p:pic>
      <p:pic>
        <p:nvPicPr>
          <p:cNvPr id="41988" name="Picture 4"/>
          <p:cNvPicPr>
            <a:picLocks noChangeAspect="1" noChangeArrowheads="1"/>
          </p:cNvPicPr>
          <p:nvPr/>
        </p:nvPicPr>
        <p:blipFill>
          <a:blip r:embed="rId4"/>
          <a:srcRect/>
          <a:stretch>
            <a:fillRect/>
          </a:stretch>
        </p:blipFill>
        <p:spPr bwMode="auto">
          <a:xfrm>
            <a:off x="5929322" y="1214422"/>
            <a:ext cx="2857520" cy="2143140"/>
          </a:xfrm>
          <a:prstGeom prst="rect">
            <a:avLst/>
          </a:prstGeom>
          <a:noFill/>
          <a:ln w="9525">
            <a:noFill/>
            <a:miter lim="800000"/>
            <a:headEnd/>
            <a:tailEnd/>
          </a:ln>
          <a:effectLst/>
        </p:spPr>
      </p:pic>
    </p:spTree>
  </p:cSld>
  <p:clrMapOvr>
    <a:masterClrMapping/>
  </p:clrMapOvr>
  <p:transition>
    <p:diamon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/æ/ Cat, /ʌ/ Sun, /a:/ Car</a:t>
            </a:r>
          </a:p>
        </p:txBody>
      </p:sp>
      <p:pic>
        <p:nvPicPr>
          <p:cNvPr id="43010" name="Picture 2"/>
          <p:cNvPicPr>
            <a:picLocks noGrp="1" noChangeAspect="1" noChangeArrowheads="1"/>
          </p:cNvPicPr>
          <p:nvPr>
            <p:ph idx="1"/>
          </p:nvPr>
        </p:nvPicPr>
        <p:blipFill>
          <a:blip r:embed="rId2"/>
          <a:srcRect/>
          <a:stretch>
            <a:fillRect/>
          </a:stretch>
        </p:blipFill>
        <p:spPr bwMode="auto">
          <a:xfrm>
            <a:off x="0" y="1428736"/>
            <a:ext cx="2428860" cy="3286148"/>
          </a:xfrm>
          <a:prstGeom prst="rect">
            <a:avLst/>
          </a:prstGeom>
          <a:noFill/>
          <a:ln w="9525">
            <a:noFill/>
            <a:miter lim="800000"/>
            <a:headEnd/>
            <a:tailEnd/>
          </a:ln>
          <a:effectLst/>
        </p:spPr>
      </p:pic>
      <p:pic>
        <p:nvPicPr>
          <p:cNvPr id="43011" name="Picture 3"/>
          <p:cNvPicPr>
            <a:picLocks noChangeAspect="1" noChangeArrowheads="1"/>
          </p:cNvPicPr>
          <p:nvPr/>
        </p:nvPicPr>
        <p:blipFill>
          <a:blip r:embed="rId3"/>
          <a:srcRect/>
          <a:stretch>
            <a:fillRect/>
          </a:stretch>
        </p:blipFill>
        <p:spPr bwMode="auto">
          <a:xfrm>
            <a:off x="2643174" y="1571612"/>
            <a:ext cx="2428892" cy="3286148"/>
          </a:xfrm>
          <a:prstGeom prst="rect">
            <a:avLst/>
          </a:prstGeom>
          <a:noFill/>
          <a:ln w="9525">
            <a:noFill/>
            <a:miter lim="800000"/>
            <a:headEnd/>
            <a:tailEnd/>
          </a:ln>
          <a:effectLst/>
        </p:spPr>
      </p:pic>
      <p:pic>
        <p:nvPicPr>
          <p:cNvPr id="43012" name="Picture 4"/>
          <p:cNvPicPr>
            <a:picLocks noChangeAspect="1" noChangeArrowheads="1"/>
          </p:cNvPicPr>
          <p:nvPr/>
        </p:nvPicPr>
        <p:blipFill>
          <a:blip r:embed="rId4"/>
          <a:srcRect/>
          <a:stretch>
            <a:fillRect/>
          </a:stretch>
        </p:blipFill>
        <p:spPr bwMode="auto">
          <a:xfrm>
            <a:off x="5500694" y="1643050"/>
            <a:ext cx="2643206" cy="2928958"/>
          </a:xfrm>
          <a:prstGeom prst="rect">
            <a:avLst/>
          </a:prstGeom>
          <a:noFill/>
          <a:ln w="9525">
            <a:noFill/>
            <a:miter lim="800000"/>
            <a:headEnd/>
            <a:tailEnd/>
          </a:ln>
          <a:effectLst/>
        </p:spPr>
      </p:pic>
    </p:spTree>
  </p:cSld>
  <p:clrMapOvr>
    <a:masterClrMapping/>
  </p:clrMapOvr>
  <p:transition>
    <p:diamon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/ɔ/ Pot, /ɔ:/ Ball, /u/ Book</a:t>
            </a:r>
          </a:p>
        </p:txBody>
      </p:sp>
      <p:pic>
        <p:nvPicPr>
          <p:cNvPr id="44034" name="Picture 2"/>
          <p:cNvPicPr>
            <a:picLocks noGrp="1" noChangeAspect="1" noChangeArrowheads="1"/>
          </p:cNvPicPr>
          <p:nvPr>
            <p:ph idx="1"/>
          </p:nvPr>
        </p:nvPicPr>
        <p:blipFill>
          <a:blip r:embed="rId2"/>
          <a:srcRect/>
          <a:stretch>
            <a:fillRect/>
          </a:stretch>
        </p:blipFill>
        <p:spPr bwMode="auto">
          <a:xfrm>
            <a:off x="0" y="2143116"/>
            <a:ext cx="3143240" cy="3071834"/>
          </a:xfrm>
          <a:prstGeom prst="rect">
            <a:avLst/>
          </a:prstGeom>
          <a:noFill/>
          <a:ln w="9525">
            <a:noFill/>
            <a:miter lim="800000"/>
            <a:headEnd/>
            <a:tailEnd/>
          </a:ln>
          <a:effectLst/>
        </p:spPr>
      </p:pic>
      <p:pic>
        <p:nvPicPr>
          <p:cNvPr id="44035" name="Picture 3"/>
          <p:cNvPicPr>
            <a:picLocks noChangeAspect="1" noChangeArrowheads="1"/>
          </p:cNvPicPr>
          <p:nvPr/>
        </p:nvPicPr>
        <p:blipFill>
          <a:blip r:embed="rId3"/>
          <a:srcRect/>
          <a:stretch>
            <a:fillRect/>
          </a:stretch>
        </p:blipFill>
        <p:spPr bwMode="auto">
          <a:xfrm>
            <a:off x="3071802" y="1857364"/>
            <a:ext cx="2643206" cy="3357586"/>
          </a:xfrm>
          <a:prstGeom prst="rect">
            <a:avLst/>
          </a:prstGeom>
          <a:noFill/>
          <a:ln w="9525">
            <a:noFill/>
            <a:miter lim="800000"/>
            <a:headEnd/>
            <a:tailEnd/>
          </a:ln>
          <a:effectLst/>
        </p:spPr>
      </p:pic>
      <p:pic>
        <p:nvPicPr>
          <p:cNvPr id="44036" name="Picture 4"/>
          <p:cNvPicPr>
            <a:picLocks noChangeAspect="1" noChangeArrowheads="1"/>
          </p:cNvPicPr>
          <p:nvPr/>
        </p:nvPicPr>
        <p:blipFill>
          <a:blip r:embed="rId4"/>
          <a:srcRect/>
          <a:stretch>
            <a:fillRect/>
          </a:stretch>
        </p:blipFill>
        <p:spPr bwMode="auto">
          <a:xfrm>
            <a:off x="6000760" y="1928802"/>
            <a:ext cx="2714644" cy="3357586"/>
          </a:xfrm>
          <a:prstGeom prst="rect">
            <a:avLst/>
          </a:prstGeom>
          <a:noFill/>
          <a:ln w="9525">
            <a:noFill/>
            <a:miter lim="800000"/>
            <a:headEnd/>
            <a:tailEnd/>
          </a:ln>
          <a:effectLst/>
        </p:spPr>
      </p:pic>
    </p:spTree>
  </p:cSld>
  <p:clrMapOvr>
    <a:masterClrMapping/>
  </p:clrMapOvr>
  <p:transition>
    <p:diamon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/u:/ Moon, /3:/ Bird, /ə/ Around</a:t>
            </a:r>
          </a:p>
        </p:txBody>
      </p:sp>
      <p:pic>
        <p:nvPicPr>
          <p:cNvPr id="45058" name="Picture 2"/>
          <p:cNvPicPr>
            <a:picLocks noGrp="1" noChangeAspect="1" noChangeArrowheads="1"/>
          </p:cNvPicPr>
          <p:nvPr>
            <p:ph idx="1"/>
          </p:nvPr>
        </p:nvPicPr>
        <p:blipFill>
          <a:blip r:embed="rId2"/>
          <a:srcRect/>
          <a:stretch>
            <a:fillRect/>
          </a:stretch>
        </p:blipFill>
        <p:spPr bwMode="auto">
          <a:xfrm>
            <a:off x="0" y="1571612"/>
            <a:ext cx="3143240" cy="4786346"/>
          </a:xfrm>
          <a:prstGeom prst="rect">
            <a:avLst/>
          </a:prstGeom>
          <a:noFill/>
          <a:ln w="9525">
            <a:noFill/>
            <a:miter lim="800000"/>
            <a:headEnd/>
            <a:tailEnd/>
          </a:ln>
          <a:effectLst/>
        </p:spPr>
      </p:pic>
      <p:pic>
        <p:nvPicPr>
          <p:cNvPr id="45059" name="Picture 3"/>
          <p:cNvPicPr>
            <a:picLocks noChangeAspect="1" noChangeArrowheads="1"/>
          </p:cNvPicPr>
          <p:nvPr/>
        </p:nvPicPr>
        <p:blipFill>
          <a:blip r:embed="rId3"/>
          <a:srcRect/>
          <a:stretch>
            <a:fillRect/>
          </a:stretch>
        </p:blipFill>
        <p:spPr bwMode="auto">
          <a:xfrm>
            <a:off x="2928926" y="1643050"/>
            <a:ext cx="3000396" cy="3857652"/>
          </a:xfrm>
          <a:prstGeom prst="rect">
            <a:avLst/>
          </a:prstGeom>
          <a:noFill/>
          <a:ln w="9525">
            <a:noFill/>
            <a:miter lim="800000"/>
            <a:headEnd/>
            <a:tailEnd/>
          </a:ln>
          <a:effectLst/>
        </p:spPr>
      </p:pic>
      <p:pic>
        <p:nvPicPr>
          <p:cNvPr id="45060" name="Picture 4"/>
          <p:cNvPicPr>
            <a:picLocks noChangeAspect="1" noChangeArrowheads="1"/>
          </p:cNvPicPr>
          <p:nvPr/>
        </p:nvPicPr>
        <p:blipFill>
          <a:blip r:embed="rId4"/>
          <a:srcRect/>
          <a:stretch>
            <a:fillRect/>
          </a:stretch>
        </p:blipFill>
        <p:spPr bwMode="auto">
          <a:xfrm>
            <a:off x="6643702" y="1428736"/>
            <a:ext cx="2500298" cy="3786214"/>
          </a:xfrm>
          <a:prstGeom prst="rect">
            <a:avLst/>
          </a:prstGeom>
          <a:noFill/>
          <a:ln w="9525">
            <a:noFill/>
            <a:miter lim="800000"/>
            <a:headEnd/>
            <a:tailEnd/>
          </a:ln>
          <a:effectLst/>
        </p:spPr>
      </p:pic>
    </p:spTree>
  </p:cSld>
  <p:clrMapOvr>
    <a:masterClrMapping/>
  </p:clrMapOvr>
  <p:transition>
    <p:diamon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074" name="Picture 2" descr="C:\Users\Uttam\Documents\phonetics-3-638.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ransition>
    <p:diamon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t>
            </a:r>
            <a:r>
              <a:rPr lang="en-IN" dirty="0" err="1"/>
              <a:t>eɪ</a:t>
            </a:r>
            <a:r>
              <a:rPr lang="en-IN" dirty="0"/>
              <a:t>/ Eight, /</a:t>
            </a:r>
            <a:r>
              <a:rPr lang="en-IN" dirty="0" err="1"/>
              <a:t>aɪ</a:t>
            </a:r>
            <a:r>
              <a:rPr lang="en-IN" dirty="0"/>
              <a:t>/ Kite, /</a:t>
            </a:r>
            <a:r>
              <a:rPr lang="en-IN" dirty="0" err="1"/>
              <a:t>ɔɪ</a:t>
            </a:r>
            <a:r>
              <a:rPr lang="en-IN" dirty="0"/>
              <a:t>/ Toy</a:t>
            </a:r>
          </a:p>
        </p:txBody>
      </p:sp>
      <p:pic>
        <p:nvPicPr>
          <p:cNvPr id="46082" name="Picture 2"/>
          <p:cNvPicPr>
            <a:picLocks noGrp="1" noChangeAspect="1" noChangeArrowheads="1"/>
          </p:cNvPicPr>
          <p:nvPr>
            <p:ph idx="1"/>
          </p:nvPr>
        </p:nvPicPr>
        <p:blipFill>
          <a:blip r:embed="rId2"/>
          <a:srcRect/>
          <a:stretch>
            <a:fillRect/>
          </a:stretch>
        </p:blipFill>
        <p:spPr bwMode="auto">
          <a:xfrm>
            <a:off x="0" y="1714488"/>
            <a:ext cx="3143240" cy="4357718"/>
          </a:xfrm>
          <a:prstGeom prst="rect">
            <a:avLst/>
          </a:prstGeom>
          <a:noFill/>
          <a:ln w="9525">
            <a:noFill/>
            <a:miter lim="800000"/>
            <a:headEnd/>
            <a:tailEnd/>
          </a:ln>
          <a:effectLst/>
        </p:spPr>
      </p:pic>
      <p:pic>
        <p:nvPicPr>
          <p:cNvPr id="46083" name="Picture 3"/>
          <p:cNvPicPr>
            <a:picLocks noChangeAspect="1" noChangeArrowheads="1"/>
          </p:cNvPicPr>
          <p:nvPr/>
        </p:nvPicPr>
        <p:blipFill>
          <a:blip r:embed="rId3"/>
          <a:srcRect/>
          <a:stretch>
            <a:fillRect/>
          </a:stretch>
        </p:blipFill>
        <p:spPr bwMode="auto">
          <a:xfrm>
            <a:off x="2786050" y="1643050"/>
            <a:ext cx="3214710" cy="4071966"/>
          </a:xfrm>
          <a:prstGeom prst="rect">
            <a:avLst/>
          </a:prstGeom>
          <a:noFill/>
          <a:ln w="9525">
            <a:noFill/>
            <a:miter lim="800000"/>
            <a:headEnd/>
            <a:tailEnd/>
          </a:ln>
          <a:effectLst/>
        </p:spPr>
      </p:pic>
      <p:pic>
        <p:nvPicPr>
          <p:cNvPr id="46084" name="Picture 4"/>
          <p:cNvPicPr>
            <a:picLocks noChangeAspect="1" noChangeArrowheads="1"/>
          </p:cNvPicPr>
          <p:nvPr/>
        </p:nvPicPr>
        <p:blipFill>
          <a:blip r:embed="rId4"/>
          <a:srcRect/>
          <a:stretch>
            <a:fillRect/>
          </a:stretch>
        </p:blipFill>
        <p:spPr bwMode="auto">
          <a:xfrm>
            <a:off x="5929322" y="1571612"/>
            <a:ext cx="3214678" cy="3714776"/>
          </a:xfrm>
          <a:prstGeom prst="rect">
            <a:avLst/>
          </a:prstGeom>
          <a:noFill/>
          <a:ln w="9525">
            <a:noFill/>
            <a:miter lim="800000"/>
            <a:headEnd/>
            <a:tailEnd/>
          </a:ln>
          <a:effectLst/>
        </p:spPr>
      </p:pic>
    </p:spTree>
  </p:cSld>
  <p:clrMapOvr>
    <a:masterClrMapping/>
  </p:clrMapOvr>
  <p:transition>
    <p:diamon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t>
            </a:r>
            <a:r>
              <a:rPr lang="en-IN" dirty="0" err="1"/>
              <a:t>əu</a:t>
            </a:r>
            <a:r>
              <a:rPr lang="en-IN" dirty="0"/>
              <a:t>/ Four, /au/ Cow, /</a:t>
            </a:r>
            <a:r>
              <a:rPr lang="en-IN" dirty="0" err="1"/>
              <a:t>ɪə</a:t>
            </a:r>
            <a:r>
              <a:rPr lang="en-IN" dirty="0"/>
              <a:t>/ Ear</a:t>
            </a:r>
          </a:p>
        </p:txBody>
      </p:sp>
      <p:pic>
        <p:nvPicPr>
          <p:cNvPr id="47106" name="Picture 2"/>
          <p:cNvPicPr>
            <a:picLocks noGrp="1" noChangeAspect="1" noChangeArrowheads="1"/>
          </p:cNvPicPr>
          <p:nvPr>
            <p:ph idx="1"/>
          </p:nvPr>
        </p:nvPicPr>
        <p:blipFill>
          <a:blip r:embed="rId2"/>
          <a:srcRect/>
          <a:stretch>
            <a:fillRect/>
          </a:stretch>
        </p:blipFill>
        <p:spPr bwMode="auto">
          <a:xfrm>
            <a:off x="0" y="1428736"/>
            <a:ext cx="3000364" cy="4929222"/>
          </a:xfrm>
          <a:prstGeom prst="rect">
            <a:avLst/>
          </a:prstGeom>
          <a:noFill/>
          <a:ln w="9525">
            <a:noFill/>
            <a:miter lim="800000"/>
            <a:headEnd/>
            <a:tailEnd/>
          </a:ln>
          <a:effectLst/>
        </p:spPr>
      </p:pic>
      <p:pic>
        <p:nvPicPr>
          <p:cNvPr id="47107" name="Picture 3"/>
          <p:cNvPicPr>
            <a:picLocks noChangeAspect="1" noChangeArrowheads="1"/>
          </p:cNvPicPr>
          <p:nvPr/>
        </p:nvPicPr>
        <p:blipFill>
          <a:blip r:embed="rId3"/>
          <a:srcRect/>
          <a:stretch>
            <a:fillRect/>
          </a:stretch>
        </p:blipFill>
        <p:spPr bwMode="auto">
          <a:xfrm>
            <a:off x="2786050" y="1571612"/>
            <a:ext cx="3000396" cy="5072098"/>
          </a:xfrm>
          <a:prstGeom prst="rect">
            <a:avLst/>
          </a:prstGeom>
          <a:noFill/>
          <a:ln w="9525">
            <a:noFill/>
            <a:miter lim="800000"/>
            <a:headEnd/>
            <a:tailEnd/>
          </a:ln>
          <a:effectLst/>
        </p:spPr>
      </p:pic>
      <p:pic>
        <p:nvPicPr>
          <p:cNvPr id="47108" name="Picture 4"/>
          <p:cNvPicPr>
            <a:picLocks noChangeAspect="1" noChangeArrowheads="1"/>
          </p:cNvPicPr>
          <p:nvPr/>
        </p:nvPicPr>
        <p:blipFill>
          <a:blip r:embed="rId4"/>
          <a:srcRect/>
          <a:stretch>
            <a:fillRect/>
          </a:stretch>
        </p:blipFill>
        <p:spPr bwMode="auto">
          <a:xfrm>
            <a:off x="5786446" y="1785926"/>
            <a:ext cx="3071834" cy="4500594"/>
          </a:xfrm>
          <a:prstGeom prst="rect">
            <a:avLst/>
          </a:prstGeom>
          <a:noFill/>
          <a:ln w="9525">
            <a:noFill/>
            <a:miter lim="800000"/>
            <a:headEnd/>
            <a:tailEnd/>
          </a:ln>
          <a:effectLst/>
        </p:spPr>
      </p:pic>
    </p:spTree>
  </p:cSld>
  <p:clrMapOvr>
    <a:masterClrMapping/>
  </p:clrMapOvr>
  <p:transition>
    <p:diamon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t>
            </a:r>
            <a:r>
              <a:rPr lang="en-IN" dirty="0" err="1"/>
              <a:t>eə</a:t>
            </a:r>
            <a:r>
              <a:rPr lang="en-IN" dirty="0"/>
              <a:t>/ Chair, /</a:t>
            </a:r>
            <a:r>
              <a:rPr lang="en-IN" dirty="0" err="1"/>
              <a:t>ʊə</a:t>
            </a:r>
            <a:r>
              <a:rPr lang="en-IN" dirty="0"/>
              <a:t>/ Tourist</a:t>
            </a:r>
          </a:p>
        </p:txBody>
      </p:sp>
      <p:pic>
        <p:nvPicPr>
          <p:cNvPr id="48130" name="Picture 2"/>
          <p:cNvPicPr>
            <a:picLocks noChangeAspect="1" noChangeArrowheads="1"/>
          </p:cNvPicPr>
          <p:nvPr/>
        </p:nvPicPr>
        <p:blipFill>
          <a:blip r:embed="rId2"/>
          <a:srcRect/>
          <a:stretch>
            <a:fillRect/>
          </a:stretch>
        </p:blipFill>
        <p:spPr bwMode="auto">
          <a:xfrm>
            <a:off x="357158" y="1643050"/>
            <a:ext cx="4071966" cy="4786346"/>
          </a:xfrm>
          <a:prstGeom prst="rect">
            <a:avLst/>
          </a:prstGeom>
          <a:noFill/>
          <a:ln w="9525">
            <a:noFill/>
            <a:miter lim="800000"/>
            <a:headEnd/>
            <a:tailEnd/>
          </a:ln>
          <a:effectLst/>
        </p:spPr>
      </p:pic>
      <p:pic>
        <p:nvPicPr>
          <p:cNvPr id="48131" name="Picture 3"/>
          <p:cNvPicPr>
            <a:picLocks noGrp="1" noChangeAspect="1" noChangeArrowheads="1"/>
          </p:cNvPicPr>
          <p:nvPr>
            <p:ph idx="1"/>
          </p:nvPr>
        </p:nvPicPr>
        <p:blipFill>
          <a:blip r:embed="rId3"/>
          <a:srcRect/>
          <a:stretch>
            <a:fillRect/>
          </a:stretch>
        </p:blipFill>
        <p:spPr bwMode="auto">
          <a:xfrm>
            <a:off x="4714876" y="1500174"/>
            <a:ext cx="4214842" cy="4572032"/>
          </a:xfrm>
          <a:prstGeom prst="rect">
            <a:avLst/>
          </a:prstGeom>
          <a:noFill/>
          <a:ln w="9525">
            <a:noFill/>
            <a:miter lim="800000"/>
            <a:headEnd/>
            <a:tailEnd/>
          </a:ln>
          <a:effectLst/>
        </p:spPr>
      </p:pic>
    </p:spTree>
  </p:cSld>
  <p:clrMapOvr>
    <a:masterClrMapping/>
  </p:clrMapOvr>
  <p:transition>
    <p:diamon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Consonant sounds</a:t>
            </a:r>
          </a:p>
        </p:txBody>
      </p:sp>
      <p:pic>
        <p:nvPicPr>
          <p:cNvPr id="39938" name="Picture 2" descr="C:\Users\Uttam\Desktop\2-a.JPG"/>
          <p:cNvPicPr>
            <a:picLocks noGrp="1" noChangeAspect="1" noChangeArrowheads="1"/>
          </p:cNvPicPr>
          <p:nvPr>
            <p:ph idx="1"/>
          </p:nvPr>
        </p:nvPicPr>
        <p:blipFill>
          <a:blip r:embed="rId2"/>
          <a:srcRect/>
          <a:stretch>
            <a:fillRect/>
          </a:stretch>
        </p:blipFill>
        <p:spPr bwMode="auto">
          <a:xfrm>
            <a:off x="0" y="1142984"/>
            <a:ext cx="9144000" cy="5715016"/>
          </a:xfrm>
          <a:prstGeom prst="rect">
            <a:avLst/>
          </a:prstGeom>
          <a:noFill/>
        </p:spPr>
      </p:pic>
    </p:spTree>
  </p:cSld>
  <p:clrMapOvr>
    <a:masterClrMapping/>
  </p:clrMapOvr>
  <p:transition>
    <p:diamon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0962" name="Picture 2" descr="C:\Users\Uttam\Desktop\2-b.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diamon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 Pin, /b/ Ball, /t/ Ten</a:t>
            </a:r>
          </a:p>
        </p:txBody>
      </p:sp>
      <p:pic>
        <p:nvPicPr>
          <p:cNvPr id="49154" name="Picture 2"/>
          <p:cNvPicPr>
            <a:picLocks noGrp="1" noChangeAspect="1" noChangeArrowheads="1"/>
          </p:cNvPicPr>
          <p:nvPr>
            <p:ph idx="1"/>
          </p:nvPr>
        </p:nvPicPr>
        <p:blipFill>
          <a:blip r:embed="rId2"/>
          <a:srcRect/>
          <a:stretch>
            <a:fillRect/>
          </a:stretch>
        </p:blipFill>
        <p:spPr bwMode="auto">
          <a:xfrm>
            <a:off x="-214346" y="1857364"/>
            <a:ext cx="2928958" cy="4286280"/>
          </a:xfrm>
          <a:prstGeom prst="rect">
            <a:avLst/>
          </a:prstGeom>
          <a:noFill/>
          <a:ln w="9525">
            <a:noFill/>
            <a:miter lim="800000"/>
            <a:headEnd/>
            <a:tailEnd/>
          </a:ln>
          <a:effectLst/>
        </p:spPr>
      </p:pic>
      <p:pic>
        <p:nvPicPr>
          <p:cNvPr id="49155" name="Picture 3"/>
          <p:cNvPicPr>
            <a:picLocks noChangeAspect="1" noChangeArrowheads="1"/>
          </p:cNvPicPr>
          <p:nvPr/>
        </p:nvPicPr>
        <p:blipFill>
          <a:blip r:embed="rId3"/>
          <a:srcRect/>
          <a:stretch>
            <a:fillRect/>
          </a:stretch>
        </p:blipFill>
        <p:spPr bwMode="auto">
          <a:xfrm>
            <a:off x="2714612" y="1357298"/>
            <a:ext cx="2928958" cy="5143536"/>
          </a:xfrm>
          <a:prstGeom prst="rect">
            <a:avLst/>
          </a:prstGeom>
          <a:noFill/>
          <a:ln w="9525">
            <a:noFill/>
            <a:miter lim="800000"/>
            <a:headEnd/>
            <a:tailEnd/>
          </a:ln>
          <a:effectLst/>
        </p:spPr>
      </p:pic>
      <p:pic>
        <p:nvPicPr>
          <p:cNvPr id="49156" name="Picture 4"/>
          <p:cNvPicPr>
            <a:picLocks noChangeAspect="1" noChangeArrowheads="1"/>
          </p:cNvPicPr>
          <p:nvPr/>
        </p:nvPicPr>
        <p:blipFill>
          <a:blip r:embed="rId4"/>
          <a:srcRect/>
          <a:stretch>
            <a:fillRect/>
          </a:stretch>
        </p:blipFill>
        <p:spPr bwMode="auto">
          <a:xfrm>
            <a:off x="5572132" y="1214422"/>
            <a:ext cx="3286148" cy="5000660"/>
          </a:xfrm>
          <a:prstGeom prst="rect">
            <a:avLst/>
          </a:prstGeom>
          <a:noFill/>
          <a:ln w="9525">
            <a:noFill/>
            <a:miter lim="800000"/>
            <a:headEnd/>
            <a:tailEnd/>
          </a:ln>
          <a:effectLst/>
        </p:spPr>
      </p:pic>
    </p:spTree>
  </p:cSld>
  <p:clrMapOvr>
    <a:masterClrMapping/>
  </p:clrMapOvr>
  <p:transition>
    <p:diamon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 Deer, /k/ Kite, /g/ Girl</a:t>
            </a:r>
          </a:p>
        </p:txBody>
      </p:sp>
      <p:pic>
        <p:nvPicPr>
          <p:cNvPr id="50178" name="Picture 2"/>
          <p:cNvPicPr>
            <a:picLocks noGrp="1" noChangeAspect="1" noChangeArrowheads="1"/>
          </p:cNvPicPr>
          <p:nvPr>
            <p:ph idx="1"/>
          </p:nvPr>
        </p:nvPicPr>
        <p:blipFill>
          <a:blip r:embed="rId2"/>
          <a:srcRect/>
          <a:stretch>
            <a:fillRect/>
          </a:stretch>
        </p:blipFill>
        <p:spPr bwMode="auto">
          <a:xfrm>
            <a:off x="285720" y="1785926"/>
            <a:ext cx="2786082" cy="4572032"/>
          </a:xfrm>
          <a:prstGeom prst="rect">
            <a:avLst/>
          </a:prstGeom>
          <a:noFill/>
          <a:ln w="9525">
            <a:noFill/>
            <a:miter lim="800000"/>
            <a:headEnd/>
            <a:tailEnd/>
          </a:ln>
          <a:effectLst/>
        </p:spPr>
      </p:pic>
      <p:pic>
        <p:nvPicPr>
          <p:cNvPr id="50179" name="Picture 3"/>
          <p:cNvPicPr>
            <a:picLocks noChangeAspect="1" noChangeArrowheads="1"/>
          </p:cNvPicPr>
          <p:nvPr/>
        </p:nvPicPr>
        <p:blipFill>
          <a:blip r:embed="rId3"/>
          <a:srcRect/>
          <a:stretch>
            <a:fillRect/>
          </a:stretch>
        </p:blipFill>
        <p:spPr bwMode="auto">
          <a:xfrm>
            <a:off x="6429388" y="1500174"/>
            <a:ext cx="2714612" cy="4214842"/>
          </a:xfrm>
          <a:prstGeom prst="rect">
            <a:avLst/>
          </a:prstGeom>
          <a:noFill/>
          <a:ln w="9525">
            <a:noFill/>
            <a:miter lim="800000"/>
            <a:headEnd/>
            <a:tailEnd/>
          </a:ln>
          <a:effectLst/>
        </p:spPr>
      </p:pic>
      <p:pic>
        <p:nvPicPr>
          <p:cNvPr id="50180" name="Picture 4"/>
          <p:cNvPicPr>
            <a:picLocks noChangeAspect="1" noChangeArrowheads="1"/>
          </p:cNvPicPr>
          <p:nvPr/>
        </p:nvPicPr>
        <p:blipFill>
          <a:blip r:embed="rId4"/>
          <a:srcRect/>
          <a:stretch>
            <a:fillRect/>
          </a:stretch>
        </p:blipFill>
        <p:spPr bwMode="auto">
          <a:xfrm>
            <a:off x="3143240" y="1214422"/>
            <a:ext cx="3357586" cy="5643578"/>
          </a:xfrm>
          <a:prstGeom prst="rect">
            <a:avLst/>
          </a:prstGeom>
          <a:noFill/>
          <a:ln w="9525">
            <a:noFill/>
            <a:miter lim="800000"/>
            <a:headEnd/>
            <a:tailEnd/>
          </a:ln>
          <a:effectLst/>
        </p:spPr>
      </p:pic>
    </p:spTree>
  </p:cSld>
  <p:clrMapOvr>
    <a:masterClrMapping/>
  </p:clrMapOvr>
  <p:transition>
    <p:diamon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t>
            </a:r>
            <a:r>
              <a:rPr lang="en-IN" dirty="0" err="1"/>
              <a:t>dʒ</a:t>
            </a:r>
            <a:r>
              <a:rPr lang="en-IN" dirty="0"/>
              <a:t>/ Jug, /f/ Fan, /v/ Van </a:t>
            </a:r>
          </a:p>
        </p:txBody>
      </p:sp>
      <p:pic>
        <p:nvPicPr>
          <p:cNvPr id="51202" name="Picture 2"/>
          <p:cNvPicPr>
            <a:picLocks noGrp="1" noChangeAspect="1" noChangeArrowheads="1"/>
          </p:cNvPicPr>
          <p:nvPr>
            <p:ph idx="1"/>
          </p:nvPr>
        </p:nvPicPr>
        <p:blipFill>
          <a:blip r:embed="rId2"/>
          <a:srcRect/>
          <a:stretch>
            <a:fillRect/>
          </a:stretch>
        </p:blipFill>
        <p:spPr bwMode="auto">
          <a:xfrm>
            <a:off x="0" y="1571612"/>
            <a:ext cx="3000364" cy="4786346"/>
          </a:xfrm>
          <a:prstGeom prst="rect">
            <a:avLst/>
          </a:prstGeom>
          <a:noFill/>
          <a:ln w="9525">
            <a:noFill/>
            <a:miter lim="800000"/>
            <a:headEnd/>
            <a:tailEnd/>
          </a:ln>
          <a:effectLst/>
        </p:spPr>
      </p:pic>
      <p:pic>
        <p:nvPicPr>
          <p:cNvPr id="51203" name="Picture 3"/>
          <p:cNvPicPr>
            <a:picLocks noChangeAspect="1" noChangeArrowheads="1"/>
          </p:cNvPicPr>
          <p:nvPr/>
        </p:nvPicPr>
        <p:blipFill>
          <a:blip r:embed="rId3"/>
          <a:srcRect/>
          <a:stretch>
            <a:fillRect/>
          </a:stretch>
        </p:blipFill>
        <p:spPr bwMode="auto">
          <a:xfrm>
            <a:off x="2786050" y="1643050"/>
            <a:ext cx="3071834" cy="4643470"/>
          </a:xfrm>
          <a:prstGeom prst="rect">
            <a:avLst/>
          </a:prstGeom>
          <a:noFill/>
          <a:ln w="9525">
            <a:noFill/>
            <a:miter lim="800000"/>
            <a:headEnd/>
            <a:tailEnd/>
          </a:ln>
          <a:effectLst/>
        </p:spPr>
      </p:pic>
      <p:pic>
        <p:nvPicPr>
          <p:cNvPr id="51204" name="Picture 4"/>
          <p:cNvPicPr>
            <a:picLocks noChangeAspect="1" noChangeArrowheads="1"/>
          </p:cNvPicPr>
          <p:nvPr/>
        </p:nvPicPr>
        <p:blipFill>
          <a:blip r:embed="rId4"/>
          <a:srcRect/>
          <a:stretch>
            <a:fillRect/>
          </a:stretch>
        </p:blipFill>
        <p:spPr bwMode="auto">
          <a:xfrm>
            <a:off x="5572132" y="1571612"/>
            <a:ext cx="3214710" cy="4929222"/>
          </a:xfrm>
          <a:prstGeom prst="rect">
            <a:avLst/>
          </a:prstGeom>
          <a:noFill/>
          <a:ln w="9525">
            <a:noFill/>
            <a:miter lim="800000"/>
            <a:headEnd/>
            <a:tailEnd/>
          </a:ln>
          <a:effectLst/>
        </p:spPr>
      </p:pic>
    </p:spTree>
  </p:cSld>
  <p:clrMapOvr>
    <a:masterClrMapping/>
  </p:clrMapOvr>
  <p:transition>
    <p:diamon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/θ/ </a:t>
            </a:r>
            <a:r>
              <a:rPr lang="en-IN" dirty="0"/>
              <a:t>Teeth, /ð/ This box, /s/ Sofa</a:t>
            </a:r>
          </a:p>
        </p:txBody>
      </p:sp>
      <p:pic>
        <p:nvPicPr>
          <p:cNvPr id="52226" name="Picture 2"/>
          <p:cNvPicPr>
            <a:picLocks noGrp="1" noChangeAspect="1" noChangeArrowheads="1"/>
          </p:cNvPicPr>
          <p:nvPr>
            <p:ph idx="1"/>
          </p:nvPr>
        </p:nvPicPr>
        <p:blipFill>
          <a:blip r:embed="rId2"/>
          <a:srcRect/>
          <a:stretch>
            <a:fillRect/>
          </a:stretch>
        </p:blipFill>
        <p:spPr bwMode="auto">
          <a:xfrm>
            <a:off x="500034" y="1214422"/>
            <a:ext cx="2357454" cy="5214974"/>
          </a:xfrm>
          <a:prstGeom prst="rect">
            <a:avLst/>
          </a:prstGeom>
          <a:noFill/>
          <a:ln w="9525">
            <a:noFill/>
            <a:miter lim="800000"/>
            <a:headEnd/>
            <a:tailEnd/>
          </a:ln>
          <a:effectLst/>
        </p:spPr>
      </p:pic>
      <p:pic>
        <p:nvPicPr>
          <p:cNvPr id="52227" name="Picture 3"/>
          <p:cNvPicPr>
            <a:picLocks noChangeAspect="1" noChangeArrowheads="1"/>
          </p:cNvPicPr>
          <p:nvPr/>
        </p:nvPicPr>
        <p:blipFill>
          <a:blip r:embed="rId3"/>
          <a:srcRect/>
          <a:stretch>
            <a:fillRect/>
          </a:stretch>
        </p:blipFill>
        <p:spPr bwMode="auto">
          <a:xfrm>
            <a:off x="3071802" y="1643050"/>
            <a:ext cx="3000396" cy="4214842"/>
          </a:xfrm>
          <a:prstGeom prst="rect">
            <a:avLst/>
          </a:prstGeom>
          <a:noFill/>
          <a:ln w="9525">
            <a:noFill/>
            <a:miter lim="800000"/>
            <a:headEnd/>
            <a:tailEnd/>
          </a:ln>
          <a:effectLst/>
        </p:spPr>
      </p:pic>
      <p:pic>
        <p:nvPicPr>
          <p:cNvPr id="52228" name="Picture 4"/>
          <p:cNvPicPr>
            <a:picLocks noChangeAspect="1" noChangeArrowheads="1"/>
          </p:cNvPicPr>
          <p:nvPr/>
        </p:nvPicPr>
        <p:blipFill>
          <a:blip r:embed="rId4"/>
          <a:srcRect/>
          <a:stretch>
            <a:fillRect/>
          </a:stretch>
        </p:blipFill>
        <p:spPr bwMode="auto">
          <a:xfrm>
            <a:off x="6215074" y="1785926"/>
            <a:ext cx="2714644" cy="4500594"/>
          </a:xfrm>
          <a:prstGeom prst="rect">
            <a:avLst/>
          </a:prstGeom>
          <a:noFill/>
          <a:ln w="9525">
            <a:noFill/>
            <a:miter lim="800000"/>
            <a:headEnd/>
            <a:tailEnd/>
          </a:ln>
          <a:effectLst/>
        </p:spPr>
      </p:pic>
    </p:spTree>
  </p:cSld>
  <p:clrMapOvr>
    <a:masterClrMapping/>
  </p:clrMapOvr>
  <p:transition>
    <p:diamon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/z/ Zip, /ʃ/ Ship, /ʒ/ Treasure</a:t>
            </a:r>
          </a:p>
        </p:txBody>
      </p:sp>
      <p:pic>
        <p:nvPicPr>
          <p:cNvPr id="53250" name="Picture 2"/>
          <p:cNvPicPr>
            <a:picLocks noGrp="1" noChangeAspect="1" noChangeArrowheads="1"/>
          </p:cNvPicPr>
          <p:nvPr>
            <p:ph idx="1"/>
          </p:nvPr>
        </p:nvPicPr>
        <p:blipFill>
          <a:blip r:embed="rId2"/>
          <a:srcRect/>
          <a:stretch>
            <a:fillRect/>
          </a:stretch>
        </p:blipFill>
        <p:spPr bwMode="auto">
          <a:xfrm>
            <a:off x="428596" y="1643050"/>
            <a:ext cx="2786082" cy="4429156"/>
          </a:xfrm>
          <a:prstGeom prst="rect">
            <a:avLst/>
          </a:prstGeom>
          <a:noFill/>
          <a:ln w="9525">
            <a:noFill/>
            <a:miter lim="800000"/>
            <a:headEnd/>
            <a:tailEnd/>
          </a:ln>
          <a:effectLst/>
        </p:spPr>
      </p:pic>
      <p:pic>
        <p:nvPicPr>
          <p:cNvPr id="53251" name="Picture 3"/>
          <p:cNvPicPr>
            <a:picLocks noChangeAspect="1" noChangeArrowheads="1"/>
          </p:cNvPicPr>
          <p:nvPr/>
        </p:nvPicPr>
        <p:blipFill>
          <a:blip r:embed="rId3"/>
          <a:srcRect/>
          <a:stretch>
            <a:fillRect/>
          </a:stretch>
        </p:blipFill>
        <p:spPr bwMode="auto">
          <a:xfrm>
            <a:off x="3143240" y="1428736"/>
            <a:ext cx="3143271" cy="4429156"/>
          </a:xfrm>
          <a:prstGeom prst="rect">
            <a:avLst/>
          </a:prstGeom>
          <a:noFill/>
          <a:ln w="9525">
            <a:noFill/>
            <a:miter lim="800000"/>
            <a:headEnd/>
            <a:tailEnd/>
          </a:ln>
          <a:effectLst/>
        </p:spPr>
      </p:pic>
      <p:pic>
        <p:nvPicPr>
          <p:cNvPr id="53252" name="Picture 4"/>
          <p:cNvPicPr>
            <a:picLocks noChangeAspect="1" noChangeArrowheads="1"/>
          </p:cNvPicPr>
          <p:nvPr/>
        </p:nvPicPr>
        <p:blipFill>
          <a:blip r:embed="rId4"/>
          <a:srcRect/>
          <a:stretch>
            <a:fillRect/>
          </a:stretch>
        </p:blipFill>
        <p:spPr bwMode="auto">
          <a:xfrm>
            <a:off x="6286512" y="1428736"/>
            <a:ext cx="2857488" cy="4857784"/>
          </a:xfrm>
          <a:prstGeom prst="rect">
            <a:avLst/>
          </a:prstGeom>
          <a:noFill/>
          <a:ln w="9525">
            <a:noFill/>
            <a:miter lim="800000"/>
            <a:headEnd/>
            <a:tailEnd/>
          </a:ln>
          <a:effectLst/>
        </p:spPr>
      </p:pic>
    </p:spTree>
  </p:cSld>
  <p:clrMapOvr>
    <a:masterClrMapping/>
  </p:clrMapOvr>
  <p:transition>
    <p:diamon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098" name="Picture 2" descr="C:\Users\Uttam\Documents\phonetics-4-638.jpg"/>
          <p:cNvPicPr>
            <a:picLocks noChangeAspect="1" noChangeArrowheads="1"/>
          </p:cNvPicPr>
          <p:nvPr/>
        </p:nvPicPr>
        <p:blipFill>
          <a:blip r:embed="rId2"/>
          <a:srcRect/>
          <a:stretch>
            <a:fillRect/>
          </a:stretch>
        </p:blipFill>
        <p:spPr bwMode="auto">
          <a:xfrm>
            <a:off x="0" y="0"/>
            <a:ext cx="9143999" cy="6857999"/>
          </a:xfrm>
          <a:prstGeom prst="rect">
            <a:avLst/>
          </a:prstGeom>
          <a:noFill/>
        </p:spPr>
      </p:pic>
    </p:spTree>
  </p:cSld>
  <p:clrMapOvr>
    <a:masterClrMapping/>
  </p:clrMapOvr>
  <p:transition>
    <p:diamon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 Hat, /l/ Lamp, /r/ Rose</a:t>
            </a:r>
          </a:p>
        </p:txBody>
      </p:sp>
      <p:pic>
        <p:nvPicPr>
          <p:cNvPr id="54275" name="Picture 3"/>
          <p:cNvPicPr>
            <a:picLocks noGrp="1" noChangeAspect="1" noChangeArrowheads="1"/>
          </p:cNvPicPr>
          <p:nvPr>
            <p:ph idx="1"/>
          </p:nvPr>
        </p:nvPicPr>
        <p:blipFill>
          <a:blip r:embed="rId2"/>
          <a:srcRect/>
          <a:stretch>
            <a:fillRect/>
          </a:stretch>
        </p:blipFill>
        <p:spPr bwMode="auto">
          <a:xfrm>
            <a:off x="2857488" y="1857364"/>
            <a:ext cx="3286148" cy="4214842"/>
          </a:xfrm>
          <a:prstGeom prst="rect">
            <a:avLst/>
          </a:prstGeom>
          <a:noFill/>
          <a:ln w="9525">
            <a:noFill/>
            <a:miter lim="800000"/>
            <a:headEnd/>
            <a:tailEnd/>
          </a:ln>
          <a:effectLst/>
        </p:spPr>
      </p:pic>
      <p:pic>
        <p:nvPicPr>
          <p:cNvPr id="54276" name="Picture 4"/>
          <p:cNvPicPr>
            <a:picLocks noChangeAspect="1" noChangeArrowheads="1"/>
          </p:cNvPicPr>
          <p:nvPr/>
        </p:nvPicPr>
        <p:blipFill>
          <a:blip r:embed="rId3"/>
          <a:srcRect/>
          <a:stretch>
            <a:fillRect/>
          </a:stretch>
        </p:blipFill>
        <p:spPr bwMode="auto">
          <a:xfrm>
            <a:off x="214282" y="1643050"/>
            <a:ext cx="2714644" cy="4286280"/>
          </a:xfrm>
          <a:prstGeom prst="rect">
            <a:avLst/>
          </a:prstGeom>
          <a:noFill/>
          <a:ln w="9525">
            <a:noFill/>
            <a:miter lim="800000"/>
            <a:headEnd/>
            <a:tailEnd/>
          </a:ln>
          <a:effectLst/>
        </p:spPr>
      </p:pic>
      <p:pic>
        <p:nvPicPr>
          <p:cNvPr id="54277" name="Picture 5"/>
          <p:cNvPicPr>
            <a:picLocks noChangeAspect="1" noChangeArrowheads="1"/>
          </p:cNvPicPr>
          <p:nvPr/>
        </p:nvPicPr>
        <p:blipFill>
          <a:blip r:embed="rId4"/>
          <a:srcRect/>
          <a:stretch>
            <a:fillRect/>
          </a:stretch>
        </p:blipFill>
        <p:spPr bwMode="auto">
          <a:xfrm>
            <a:off x="6072198" y="1643050"/>
            <a:ext cx="2928958" cy="4286280"/>
          </a:xfrm>
          <a:prstGeom prst="rect">
            <a:avLst/>
          </a:prstGeom>
          <a:noFill/>
          <a:ln w="9525">
            <a:noFill/>
            <a:miter lim="800000"/>
            <a:headEnd/>
            <a:tailEnd/>
          </a:ln>
          <a:effectLst/>
        </p:spPr>
      </p:pic>
    </p:spTree>
  </p:cSld>
  <p:clrMapOvr>
    <a:masterClrMapping/>
  </p:clrMapOvr>
  <p:transition>
    <p:diamon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 Monkey, /n/ Nine, /ŋ/ Ring</a:t>
            </a:r>
          </a:p>
        </p:txBody>
      </p:sp>
      <p:pic>
        <p:nvPicPr>
          <p:cNvPr id="55298" name="Picture 2"/>
          <p:cNvPicPr>
            <a:picLocks noGrp="1" noChangeAspect="1" noChangeArrowheads="1"/>
          </p:cNvPicPr>
          <p:nvPr>
            <p:ph idx="1"/>
          </p:nvPr>
        </p:nvPicPr>
        <p:blipFill>
          <a:blip r:embed="rId2"/>
          <a:srcRect/>
          <a:stretch>
            <a:fillRect/>
          </a:stretch>
        </p:blipFill>
        <p:spPr bwMode="auto">
          <a:xfrm>
            <a:off x="357158" y="1571612"/>
            <a:ext cx="2857520" cy="4500594"/>
          </a:xfrm>
          <a:prstGeom prst="rect">
            <a:avLst/>
          </a:prstGeom>
          <a:noFill/>
          <a:ln w="9525">
            <a:noFill/>
            <a:miter lim="800000"/>
            <a:headEnd/>
            <a:tailEnd/>
          </a:ln>
          <a:effectLst/>
        </p:spPr>
      </p:pic>
      <p:pic>
        <p:nvPicPr>
          <p:cNvPr id="55299" name="Picture 3"/>
          <p:cNvPicPr>
            <a:picLocks noChangeAspect="1" noChangeArrowheads="1"/>
          </p:cNvPicPr>
          <p:nvPr/>
        </p:nvPicPr>
        <p:blipFill>
          <a:blip r:embed="rId3"/>
          <a:srcRect/>
          <a:stretch>
            <a:fillRect/>
          </a:stretch>
        </p:blipFill>
        <p:spPr bwMode="auto">
          <a:xfrm>
            <a:off x="2714612" y="1571612"/>
            <a:ext cx="3071834" cy="4786346"/>
          </a:xfrm>
          <a:prstGeom prst="rect">
            <a:avLst/>
          </a:prstGeom>
          <a:noFill/>
          <a:ln w="9525">
            <a:noFill/>
            <a:miter lim="800000"/>
            <a:headEnd/>
            <a:tailEnd/>
          </a:ln>
          <a:effectLst/>
        </p:spPr>
      </p:pic>
      <p:pic>
        <p:nvPicPr>
          <p:cNvPr id="55300" name="Picture 4"/>
          <p:cNvPicPr>
            <a:picLocks noChangeAspect="1" noChangeArrowheads="1"/>
          </p:cNvPicPr>
          <p:nvPr/>
        </p:nvPicPr>
        <p:blipFill>
          <a:blip r:embed="rId4"/>
          <a:srcRect/>
          <a:stretch>
            <a:fillRect/>
          </a:stretch>
        </p:blipFill>
        <p:spPr bwMode="auto">
          <a:xfrm>
            <a:off x="6072198" y="1500174"/>
            <a:ext cx="3071802" cy="5143536"/>
          </a:xfrm>
          <a:prstGeom prst="rect">
            <a:avLst/>
          </a:prstGeom>
          <a:noFill/>
          <a:ln w="9525">
            <a:noFill/>
            <a:miter lim="800000"/>
            <a:headEnd/>
            <a:tailEnd/>
          </a:ln>
          <a:effectLst/>
        </p:spPr>
      </p:pic>
    </p:spTree>
  </p:cSld>
  <p:clrMapOvr>
    <a:masterClrMapping/>
  </p:clrMapOvr>
  <p:transition>
    <p:diamon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 Wall, /j/ Yellow</a:t>
            </a:r>
          </a:p>
        </p:txBody>
      </p:sp>
      <p:pic>
        <p:nvPicPr>
          <p:cNvPr id="56322" name="Picture 2"/>
          <p:cNvPicPr>
            <a:picLocks noGrp="1" noChangeAspect="1" noChangeArrowheads="1"/>
          </p:cNvPicPr>
          <p:nvPr>
            <p:ph idx="1"/>
          </p:nvPr>
        </p:nvPicPr>
        <p:blipFill>
          <a:blip r:embed="rId2"/>
          <a:srcRect/>
          <a:stretch>
            <a:fillRect/>
          </a:stretch>
        </p:blipFill>
        <p:spPr bwMode="auto">
          <a:xfrm>
            <a:off x="714348" y="1785926"/>
            <a:ext cx="4000528" cy="4643470"/>
          </a:xfrm>
          <a:prstGeom prst="rect">
            <a:avLst/>
          </a:prstGeom>
          <a:noFill/>
          <a:ln w="9525">
            <a:noFill/>
            <a:miter lim="800000"/>
            <a:headEnd/>
            <a:tailEnd/>
          </a:ln>
          <a:effectLst/>
        </p:spPr>
      </p:pic>
      <p:pic>
        <p:nvPicPr>
          <p:cNvPr id="56323" name="Picture 3"/>
          <p:cNvPicPr>
            <a:picLocks noChangeAspect="1" noChangeArrowheads="1"/>
          </p:cNvPicPr>
          <p:nvPr/>
        </p:nvPicPr>
        <p:blipFill>
          <a:blip r:embed="rId3"/>
          <a:srcRect/>
          <a:stretch>
            <a:fillRect/>
          </a:stretch>
        </p:blipFill>
        <p:spPr bwMode="auto">
          <a:xfrm>
            <a:off x="5214942" y="1928802"/>
            <a:ext cx="3571900" cy="4143404"/>
          </a:xfrm>
          <a:prstGeom prst="rect">
            <a:avLst/>
          </a:prstGeom>
          <a:noFill/>
          <a:ln w="9525">
            <a:noFill/>
            <a:miter lim="800000"/>
            <a:headEnd/>
            <a:tailEnd/>
          </a:ln>
          <a:effectLst/>
        </p:spPr>
      </p:pic>
    </p:spTree>
  </p:cSld>
  <p:clrMapOvr>
    <a:masterClrMapping/>
  </p:clrMapOvr>
  <p:transition>
    <p:diamon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5122" name="Picture 2" descr="C:\Users\Uttam\Documents\phonetics-5-638.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ransition>
    <p:diamon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6146" name="Picture 2" descr="C:\Users\Uttam\Documents\phonetics-6-638.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ransition>
    <p:diamon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7170" name="Picture 2" descr="C:\Users\Uttam\Documents\phonetics-7-638.jpg"/>
          <p:cNvPicPr>
            <a:picLocks noChangeAspect="1" noChangeArrowheads="1"/>
          </p:cNvPicPr>
          <p:nvPr/>
        </p:nvPicPr>
        <p:blipFill>
          <a:blip r:embed="rId2"/>
          <a:srcRect/>
          <a:stretch>
            <a:fillRect/>
          </a:stretch>
        </p:blipFill>
        <p:spPr bwMode="auto">
          <a:xfrm>
            <a:off x="0" y="0"/>
            <a:ext cx="9143999" cy="6858001"/>
          </a:xfrm>
          <a:prstGeom prst="rect">
            <a:avLst/>
          </a:prstGeom>
          <a:noFill/>
        </p:spPr>
      </p:pic>
    </p:spTree>
  </p:cSld>
  <p:clrMapOvr>
    <a:masterClrMapping/>
  </p:clrMapOvr>
  <p:transition>
    <p:diamon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665</Words>
  <Application>Microsoft Office PowerPoint</Application>
  <PresentationFormat>On-screen Show (4:3)</PresentationFormat>
  <Paragraphs>32</Paragraphs>
  <Slides>62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62</vt:i4>
      </vt:variant>
    </vt:vector>
  </HeadingPairs>
  <TitlesOfParts>
    <vt:vector size="65" baseType="lpstr">
      <vt:lpstr>Arial</vt:lpstr>
      <vt:lpstr>Calibri</vt:lpstr>
      <vt:lpstr>Office Theme</vt:lpstr>
      <vt:lpstr>Phonetics and symbols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Sounds of English</vt:lpstr>
      <vt:lpstr>PowerPoint Presentation</vt:lpstr>
      <vt:lpstr>What is a vowel sound?</vt:lpstr>
      <vt:lpstr>Single vowel sounds</vt:lpstr>
      <vt:lpstr>Double vowel sounds</vt:lpstr>
      <vt:lpstr>PowerPoint Presentation</vt:lpstr>
      <vt:lpstr>What is a consonant sound?</vt:lpstr>
      <vt:lpstr>Vowel sounds in English</vt:lpstr>
      <vt:lpstr>PowerPoint Presentation</vt:lpstr>
      <vt:lpstr> /i:/ Sheep, /i/ Zip, /e/ Ten</vt:lpstr>
      <vt:lpstr>/æ/ Cat, /ʌ/ Sun, /a:/ Car</vt:lpstr>
      <vt:lpstr>/ɔ/ Pot, /ɔ:/ Ball, /u/ Book</vt:lpstr>
      <vt:lpstr>/u:/ Moon, /3:/ Bird, /ə/ Around</vt:lpstr>
      <vt:lpstr>/eɪ/ Eight, /aɪ/ Kite, /ɔɪ/ Toy</vt:lpstr>
      <vt:lpstr>/əu/ Four, /au/ Cow, /ɪə/ Ear</vt:lpstr>
      <vt:lpstr>/eə/ Chair, /ʊə/ Tourist</vt:lpstr>
      <vt:lpstr>Consonant sounds</vt:lpstr>
      <vt:lpstr>PowerPoint Presentation</vt:lpstr>
      <vt:lpstr>/p/ Pin, /b/ Ball, /t/ Ten</vt:lpstr>
      <vt:lpstr>/d/ Deer, /k/ Kite, /g/ Girl</vt:lpstr>
      <vt:lpstr>/dʒ/ Jug, /f/ Fan, /v/ Van </vt:lpstr>
      <vt:lpstr>/θ/ Teeth, /ð/ This box, /s/ Sofa</vt:lpstr>
      <vt:lpstr>/z/ Zip, /ʃ/ Ship, /ʒ/ Treasure</vt:lpstr>
      <vt:lpstr>/h/ Hat, /l/ Lamp, /r/ Rose</vt:lpstr>
      <vt:lpstr>/m/ Monkey, /n/ Nine, /ŋ/ Ring</vt:lpstr>
      <vt:lpstr>/w/ Wall, /j/ Yellow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Phonetics and symbols</dc:title>
  <dc:creator>Uttam</dc:creator>
  <cp:lastModifiedBy>Uttam Das</cp:lastModifiedBy>
  <cp:revision>38</cp:revision>
  <dcterms:created xsi:type="dcterms:W3CDTF">2018-09-20T09:28:41Z</dcterms:created>
  <dcterms:modified xsi:type="dcterms:W3CDTF">2021-07-12T03:37:18Z</dcterms:modified>
</cp:coreProperties>
</file>