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FF9135A-C624-401A-952B-E95528CD99D1}" type="datetimeFigureOut">
              <a:rPr lang="en-US" smtClean="0"/>
              <a:pPr/>
              <a:t>5/17/2023</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A789E32-DE0B-4740-AC18-DFD887FC15D7}"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F9135A-C624-401A-952B-E95528CD99D1}" type="datetimeFigureOut">
              <a:rPr lang="en-US" smtClean="0"/>
              <a:pPr/>
              <a:t>5/17/2023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EFF9135A-C624-401A-952B-E95528CD99D1}" type="datetimeFigureOut">
              <a:rPr lang="en-US" smtClean="0"/>
              <a:pPr/>
              <a:t>5/17/2023</a:t>
            </a:fld>
            <a:endParaRPr lang="en-IN"/>
          </a:p>
        </p:txBody>
      </p:sp>
      <p:sp>
        <p:nvSpPr>
          <p:cNvPr id="5" name="Footer Placeholder 4"/>
          <p:cNvSpPr>
            <a:spLocks noGrp="1"/>
          </p:cNvSpPr>
          <p:nvPr>
            <p:ph type="ftr" sz="quarter" idx="11"/>
          </p:nvPr>
        </p:nvSpPr>
        <p:spPr>
          <a:xfrm>
            <a:off x="457200" y="6556248"/>
            <a:ext cx="3657600" cy="228600"/>
          </a:xfrm>
        </p:spPr>
        <p:txBody>
          <a:bodyPr/>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A789E32-DE0B-4740-AC18-DFD887FC15D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F9135A-C624-401A-952B-E95528CD99D1}" type="datetimeFigureOut">
              <a:rPr lang="en-US" smtClean="0"/>
              <a:pPr/>
              <a:t>5/17/2023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FF9135A-C624-401A-952B-E95528CD99D1}" type="datetimeFigureOut">
              <a:rPr lang="en-US" smtClean="0"/>
              <a:pPr/>
              <a:t>5/17/2023</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p>
            <a:fld id="{1A789E32-DE0B-4740-AC18-DFD887FC15D7}"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FF9135A-C624-401A-952B-E95528CD99D1}" type="datetimeFigureOut">
              <a:rPr lang="en-US" smtClean="0"/>
              <a:pPr/>
              <a:t>5/17/2023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FF9135A-C624-401A-952B-E95528CD99D1}" type="datetimeFigureOut">
              <a:rPr lang="en-US" smtClean="0"/>
              <a:pPr/>
              <a:t>5/17/2023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FF9135A-C624-401A-952B-E95528CD99D1}" type="datetimeFigureOut">
              <a:rPr lang="en-US" smtClean="0"/>
              <a:pPr/>
              <a:t>5/17/2023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FF9135A-C624-401A-952B-E95528CD99D1}" type="datetimeFigureOut">
              <a:rPr lang="en-US" smtClean="0"/>
              <a:pPr/>
              <a:t>5/17/2023</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FF9135A-C624-401A-952B-E95528CD99D1}" type="datetimeFigureOut">
              <a:rPr lang="en-US" smtClean="0"/>
              <a:pPr/>
              <a:t>5/17/2023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789E32-DE0B-4740-AC18-DFD887FC15D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EFF9135A-C624-401A-952B-E95528CD99D1}" type="datetimeFigureOut">
              <a:rPr lang="en-US" smtClean="0"/>
              <a:pPr/>
              <a:t>5/17/2023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789E32-DE0B-4740-AC18-DFD887FC15D7}"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FF9135A-C624-401A-952B-E95528CD99D1}" type="datetimeFigureOut">
              <a:rPr lang="en-US" smtClean="0"/>
              <a:pPr/>
              <a:t>5/17/2023</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A789E32-DE0B-4740-AC18-DFD887FC15D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Teaching of grammar in Inductive and Deductive </a:t>
            </a:r>
            <a:r>
              <a:rPr lang="en-IN"/>
              <a:t>Mathod</a:t>
            </a:r>
          </a:p>
        </p:txBody>
      </p:sp>
      <p:sp>
        <p:nvSpPr>
          <p:cNvPr id="3" name="Subtitle 2"/>
          <p:cNvSpPr>
            <a:spLocks noGrp="1"/>
          </p:cNvSpPr>
          <p:nvPr>
            <p:ph type="subTitle" idx="1"/>
          </p:nvPr>
        </p:nvSpPr>
        <p:spPr/>
        <p:txBody>
          <a:bodyPr/>
          <a:lstStyle/>
          <a:p>
            <a:r>
              <a:rPr lang="en-IN" dirty="0"/>
              <a:t>P-6-i</a:t>
            </a:r>
          </a:p>
          <a:p>
            <a:r>
              <a:rPr lang="en-IN" dirty="0"/>
              <a:t>Unit-III</a:t>
            </a:r>
          </a:p>
        </p:txBody>
      </p:sp>
    </p:spTree>
  </p:cSld>
  <p:clrMapOvr>
    <a:masterClrMapping/>
  </p:clrMapOvr>
  <p:transition>
    <p:diamon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00B3F-BCC2-A3CE-1D87-702D51C2F49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17C4482-119D-BFE8-45F5-4AA5335144D8}"/>
              </a:ext>
            </a:extLst>
          </p:cNvPr>
          <p:cNvSpPr>
            <a:spLocks noGrp="1"/>
          </p:cNvSpPr>
          <p:nvPr>
            <p:ph idx="1"/>
          </p:nvPr>
        </p:nvSpPr>
        <p:spPr/>
        <p:txBody>
          <a:bodyPr/>
          <a:lstStyle/>
          <a:p>
            <a:pPr algn="l"/>
            <a:r>
              <a:rPr lang="en-US" b="0" i="0" dirty="0">
                <a:solidFill>
                  <a:srgbClr val="374151"/>
                </a:solidFill>
                <a:effectLst/>
                <a:latin typeface="Söhne"/>
              </a:rPr>
              <a:t>Advantages of the inductive method:</a:t>
            </a:r>
          </a:p>
          <a:p>
            <a:pPr algn="l">
              <a:buFont typeface="Arial" panose="020B0604020202020204" pitchFamily="34" charset="0"/>
              <a:buChar char="•"/>
            </a:pPr>
            <a:r>
              <a:rPr lang="en-US" b="0" i="0" dirty="0">
                <a:solidFill>
                  <a:srgbClr val="374151"/>
                </a:solidFill>
                <a:effectLst/>
                <a:latin typeface="Söhne"/>
              </a:rPr>
              <a:t>Active learning: Students actively participate in the learning process and engage in critical thinking.</a:t>
            </a:r>
          </a:p>
          <a:p>
            <a:pPr algn="l">
              <a:buFont typeface="Arial" panose="020B0604020202020204" pitchFamily="34" charset="0"/>
              <a:buChar char="•"/>
            </a:pPr>
            <a:r>
              <a:rPr lang="en-US" b="0" i="0" dirty="0">
                <a:solidFill>
                  <a:srgbClr val="374151"/>
                </a:solidFill>
                <a:effectLst/>
                <a:latin typeface="Söhne"/>
              </a:rPr>
              <a:t>Contextual understanding: Learners acquire a deeper understanding of how grammar is used in real contexts.</a:t>
            </a:r>
          </a:p>
          <a:p>
            <a:pPr algn="l">
              <a:buFont typeface="Arial" panose="020B0604020202020204" pitchFamily="34" charset="0"/>
              <a:buChar char="•"/>
            </a:pPr>
            <a:r>
              <a:rPr lang="en-US" b="0" i="0" dirty="0">
                <a:solidFill>
                  <a:srgbClr val="374151"/>
                </a:solidFill>
                <a:effectLst/>
                <a:latin typeface="Söhne"/>
              </a:rPr>
              <a:t>Learner autonomy: Students take ownership of their learning and develop problem-solving skills.</a:t>
            </a:r>
          </a:p>
          <a:p>
            <a:pPr marL="0" indent="0">
              <a:buNone/>
            </a:pPr>
            <a:endParaRPr lang="en-IN" dirty="0"/>
          </a:p>
        </p:txBody>
      </p:sp>
    </p:spTree>
    <p:extLst>
      <p:ext uri="{BB962C8B-B14F-4D97-AF65-F5344CB8AC3E}">
        <p14:creationId xmlns:p14="http://schemas.microsoft.com/office/powerpoint/2010/main" val="126067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E74B9-A660-C77E-D510-569CDE96A0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B2AAA83-FFD4-9D5A-5169-E4E4AE81207C}"/>
              </a:ext>
            </a:extLst>
          </p:cNvPr>
          <p:cNvSpPr>
            <a:spLocks noGrp="1"/>
          </p:cNvSpPr>
          <p:nvPr>
            <p:ph idx="1"/>
          </p:nvPr>
        </p:nvSpPr>
        <p:spPr/>
        <p:txBody>
          <a:bodyPr>
            <a:normAutofit fontScale="85000" lnSpcReduction="20000"/>
          </a:bodyPr>
          <a:lstStyle/>
          <a:p>
            <a:pPr algn="l">
              <a:buFont typeface="+mj-lt"/>
              <a:buAutoNum type="arabicPeriod" startAt="2"/>
            </a:pPr>
            <a:r>
              <a:rPr lang="en-US" b="0" i="0" dirty="0">
                <a:solidFill>
                  <a:srgbClr val="374151"/>
                </a:solidFill>
                <a:effectLst/>
                <a:latin typeface="Söhne"/>
              </a:rPr>
              <a:t>Deductive Method: The deductive method involves presenting learners with explicit rules or explanations before providing them with examples. Here's how the deductive method can be applied to teaching grammar:</a:t>
            </a:r>
          </a:p>
          <a:p>
            <a:pPr algn="l"/>
            <a:r>
              <a:rPr lang="en-US" b="0" i="0" dirty="0">
                <a:solidFill>
                  <a:srgbClr val="374151"/>
                </a:solidFill>
                <a:effectLst/>
                <a:latin typeface="Söhne"/>
              </a:rPr>
              <a:t>a. Rule presentation: Start the lesson by presenting the grammar rule or concept to the students. This can be done through explanations, examples, or visual aids.</a:t>
            </a:r>
          </a:p>
          <a:p>
            <a:pPr algn="l"/>
            <a:r>
              <a:rPr lang="en-US" b="0" i="0" dirty="0">
                <a:solidFill>
                  <a:srgbClr val="374151"/>
                </a:solidFill>
                <a:effectLst/>
                <a:latin typeface="Söhne"/>
              </a:rPr>
              <a:t>b. Explanation: Provide clear explanations of the rule, highlighting its form, meaning, and usage. Ensure that students understand the concept before proceeding.</a:t>
            </a:r>
          </a:p>
          <a:p>
            <a:pPr algn="l"/>
            <a:r>
              <a:rPr lang="en-US" b="0" i="0" dirty="0">
                <a:solidFill>
                  <a:srgbClr val="374151"/>
                </a:solidFill>
                <a:effectLst/>
                <a:latin typeface="Söhne"/>
              </a:rPr>
              <a:t>c. Example application: Share examples that illustrate the grammar rule in context. Analyze and discuss these examples with the students.</a:t>
            </a:r>
          </a:p>
          <a:p>
            <a:pPr algn="l"/>
            <a:r>
              <a:rPr lang="en-US" b="0" i="0" dirty="0">
                <a:solidFill>
                  <a:srgbClr val="374151"/>
                </a:solidFill>
                <a:effectLst/>
                <a:latin typeface="Söhne"/>
              </a:rPr>
              <a:t>d. Practice and application: Engage students in practice activities that allow them to apply the presented grammar rule. This can include exercises, games, or role plays.</a:t>
            </a:r>
          </a:p>
          <a:p>
            <a:pPr marL="0" indent="0">
              <a:buNone/>
            </a:pPr>
            <a:endParaRPr lang="en-IN" dirty="0"/>
          </a:p>
        </p:txBody>
      </p:sp>
    </p:spTree>
    <p:extLst>
      <p:ext uri="{BB962C8B-B14F-4D97-AF65-F5344CB8AC3E}">
        <p14:creationId xmlns:p14="http://schemas.microsoft.com/office/powerpoint/2010/main" val="4055454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8AAE5-7C58-1D8F-9A16-B41D19753FE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41840F9-7B92-79EE-F2EF-CE66BFC3EFE2}"/>
              </a:ext>
            </a:extLst>
          </p:cNvPr>
          <p:cNvSpPr>
            <a:spLocks noGrp="1"/>
          </p:cNvSpPr>
          <p:nvPr>
            <p:ph idx="1"/>
          </p:nvPr>
        </p:nvSpPr>
        <p:spPr/>
        <p:txBody>
          <a:bodyPr/>
          <a:lstStyle/>
          <a:p>
            <a:pPr algn="l"/>
            <a:r>
              <a:rPr lang="en-US" b="0" i="0" dirty="0">
                <a:solidFill>
                  <a:srgbClr val="374151"/>
                </a:solidFill>
                <a:effectLst/>
                <a:latin typeface="Söhne"/>
              </a:rPr>
              <a:t>Advantages of the deductive method:</a:t>
            </a:r>
          </a:p>
          <a:p>
            <a:pPr algn="l">
              <a:buFont typeface="Arial" panose="020B0604020202020204" pitchFamily="34" charset="0"/>
              <a:buChar char="•"/>
            </a:pPr>
            <a:r>
              <a:rPr lang="en-US" b="0" i="0" dirty="0">
                <a:solidFill>
                  <a:srgbClr val="374151"/>
                </a:solidFill>
                <a:effectLst/>
                <a:latin typeface="Söhne"/>
              </a:rPr>
              <a:t>Clear structure: The deductive method provides a structured approach with explicit rules, which can be helpful for students who prefer a systematic learning process.</a:t>
            </a:r>
          </a:p>
          <a:p>
            <a:pPr algn="l">
              <a:buFont typeface="Arial" panose="020B0604020202020204" pitchFamily="34" charset="0"/>
              <a:buChar char="•"/>
            </a:pPr>
            <a:r>
              <a:rPr lang="en-US" b="0" i="0" dirty="0">
                <a:solidFill>
                  <a:srgbClr val="374151"/>
                </a:solidFill>
                <a:effectLst/>
                <a:latin typeface="Söhne"/>
              </a:rPr>
              <a:t>Clarity and efficiency: Learners receive direct explanations, saving time and minimizing confusion.</a:t>
            </a:r>
          </a:p>
          <a:p>
            <a:pPr algn="l">
              <a:buFont typeface="Arial" panose="020B0604020202020204" pitchFamily="34" charset="0"/>
              <a:buChar char="•"/>
            </a:pPr>
            <a:r>
              <a:rPr lang="en-US" b="0" i="0" dirty="0">
                <a:solidFill>
                  <a:srgbClr val="374151"/>
                </a:solidFill>
                <a:effectLst/>
                <a:latin typeface="Söhne"/>
              </a:rPr>
              <a:t>Skill development: The deductive method can be effective for teaching specific grammar points and rules.</a:t>
            </a:r>
          </a:p>
          <a:p>
            <a:pPr marL="0" indent="0">
              <a:buNone/>
            </a:pPr>
            <a:endParaRPr lang="en-IN" dirty="0"/>
          </a:p>
        </p:txBody>
      </p:sp>
    </p:spTree>
    <p:extLst>
      <p:ext uri="{BB962C8B-B14F-4D97-AF65-F5344CB8AC3E}">
        <p14:creationId xmlns:p14="http://schemas.microsoft.com/office/powerpoint/2010/main" val="2351110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8000" dirty="0"/>
          </a:p>
          <a:p>
            <a:pPr>
              <a:buNone/>
            </a:pPr>
            <a:r>
              <a:rPr lang="en-IN" sz="8000" dirty="0"/>
              <a:t>    Thank you</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Inductive method </a:t>
            </a:r>
          </a:p>
        </p:txBody>
      </p:sp>
      <p:sp>
        <p:nvSpPr>
          <p:cNvPr id="3" name="Content Placeholder 2"/>
          <p:cNvSpPr>
            <a:spLocks noGrp="1"/>
          </p:cNvSpPr>
          <p:nvPr>
            <p:ph idx="1"/>
          </p:nvPr>
        </p:nvSpPr>
        <p:spPr/>
        <p:txBody>
          <a:bodyPr>
            <a:normAutofit fontScale="92500" lnSpcReduction="10000"/>
          </a:bodyPr>
          <a:lstStyle/>
          <a:p>
            <a:pPr>
              <a:buNone/>
            </a:pPr>
            <a:r>
              <a:rPr lang="en-IN" dirty="0"/>
              <a:t>   inductive method is quite modern method of teaching grammar at the school stage. </a:t>
            </a:r>
            <a:r>
              <a:rPr lang="en-IN" dirty="0">
                <a:solidFill>
                  <a:srgbClr val="7030A0"/>
                </a:solidFill>
              </a:rPr>
              <a:t>Inductive grammar demonstrates the rules of language through language samples. </a:t>
            </a:r>
            <a:r>
              <a:rPr lang="en-IN" dirty="0"/>
              <a:t>In the direct method of teaching, inductive grammar is taught. Descriptive grammar is inductive grammar. In this method, certain examples are presented before the students by the teacher and then he educes the rules with help of the students. Later on the rules are applied to the exercise. For examples--- while teaching the form of the ‘simple present tense’ the teacher give the sentences given below for the students to find out the rules of grammar</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Examples </a:t>
            </a:r>
          </a:p>
        </p:txBody>
      </p:sp>
      <p:sp>
        <p:nvSpPr>
          <p:cNvPr id="3" name="Content Placeholder 2"/>
          <p:cNvSpPr>
            <a:spLocks noGrp="1"/>
          </p:cNvSpPr>
          <p:nvPr>
            <p:ph idx="1"/>
          </p:nvPr>
        </p:nvSpPr>
        <p:spPr/>
        <p:txBody>
          <a:bodyPr>
            <a:normAutofit/>
          </a:bodyPr>
          <a:lstStyle/>
          <a:p>
            <a:r>
              <a:rPr lang="en-IN" dirty="0"/>
              <a:t>He sleeps.</a:t>
            </a:r>
          </a:p>
          <a:p>
            <a:r>
              <a:rPr lang="en-IN" dirty="0"/>
              <a:t>I work.</a:t>
            </a:r>
          </a:p>
          <a:p>
            <a:r>
              <a:rPr lang="en-IN" dirty="0"/>
              <a:t>She reads a novel.</a:t>
            </a:r>
          </a:p>
          <a:p>
            <a:r>
              <a:rPr lang="en-IN" dirty="0"/>
              <a:t>The sun rises in the east.</a:t>
            </a:r>
          </a:p>
          <a:p>
            <a:r>
              <a:rPr lang="en-IN" dirty="0"/>
              <a:t>He takes bath everyday in the morning.</a:t>
            </a:r>
          </a:p>
          <a:p>
            <a:r>
              <a:rPr lang="en-IN" dirty="0"/>
              <a:t>Children like toys.</a:t>
            </a:r>
          </a:p>
          <a:p>
            <a:r>
              <a:rPr lang="en-IN" dirty="0"/>
              <a:t>They play football.</a:t>
            </a:r>
          </a:p>
          <a:p>
            <a:r>
              <a:rPr lang="en-IN" dirty="0"/>
              <a:t>Arman goes to school</a:t>
            </a:r>
          </a:p>
          <a:p>
            <a:r>
              <a:rPr lang="en-IN" dirty="0" err="1"/>
              <a:t>Snigdha</a:t>
            </a:r>
            <a:r>
              <a:rPr lang="en-IN" dirty="0"/>
              <a:t> works in the field.</a:t>
            </a:r>
          </a:p>
          <a:p>
            <a:r>
              <a:rPr lang="en-IN" dirty="0"/>
              <a:t>Arman and </a:t>
            </a:r>
            <a:r>
              <a:rPr lang="en-IN" dirty="0" err="1"/>
              <a:t>Borsha</a:t>
            </a:r>
            <a:r>
              <a:rPr lang="en-IN" dirty="0"/>
              <a:t> work in the field</a:t>
            </a:r>
          </a:p>
          <a:p>
            <a:endParaRPr lang="en-IN"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The teacher then helps the students to discover the rules----</a:t>
            </a:r>
          </a:p>
        </p:txBody>
      </p:sp>
      <p:sp>
        <p:nvSpPr>
          <p:cNvPr id="3" name="Content Placeholder 2"/>
          <p:cNvSpPr>
            <a:spLocks noGrp="1"/>
          </p:cNvSpPr>
          <p:nvPr>
            <p:ph idx="1"/>
          </p:nvPr>
        </p:nvSpPr>
        <p:spPr/>
        <p:txBody>
          <a:bodyPr>
            <a:normAutofit/>
          </a:bodyPr>
          <a:lstStyle/>
          <a:p>
            <a:r>
              <a:rPr lang="en-IN" dirty="0"/>
              <a:t>With---- ‘I’, ‘we’, ‘you’, ‘they’ and a plural subject, the basic form of the verb is used.</a:t>
            </a:r>
          </a:p>
          <a:p>
            <a:r>
              <a:rPr lang="en-IN" dirty="0"/>
              <a:t>With---- ‘he’, ‘she’, ‘it’ and a single subject--- ‘S’, or ‘</a:t>
            </a:r>
            <a:r>
              <a:rPr lang="en-IN" dirty="0" err="1"/>
              <a:t>Es’is</a:t>
            </a:r>
            <a:r>
              <a:rPr lang="en-IN" dirty="0"/>
              <a:t> added to the basic form of the verb. Later on the pupils are asked to do an exercise to basic form of the verb. Later on, the pupils are asked to do an exercise to practice the correct verb forms in ‘simple present tense’.</a:t>
            </a:r>
          </a:p>
          <a:p>
            <a:pPr>
              <a:buNone/>
            </a:pPr>
            <a:endParaRPr lang="en-IN"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Advantages </a:t>
            </a:r>
          </a:p>
        </p:txBody>
      </p:sp>
      <p:sp>
        <p:nvSpPr>
          <p:cNvPr id="3" name="Content Placeholder 2"/>
          <p:cNvSpPr>
            <a:spLocks noGrp="1"/>
          </p:cNvSpPr>
          <p:nvPr>
            <p:ph idx="1"/>
          </p:nvPr>
        </p:nvSpPr>
        <p:spPr/>
        <p:txBody>
          <a:bodyPr>
            <a:normAutofit fontScale="92500" lnSpcReduction="20000"/>
          </a:bodyPr>
          <a:lstStyle/>
          <a:p>
            <a:r>
              <a:rPr lang="en-IN" dirty="0"/>
              <a:t>Inductive method establishes the bond between thought and expression in a natural way.</a:t>
            </a:r>
          </a:p>
          <a:p>
            <a:r>
              <a:rPr lang="en-IN" dirty="0"/>
              <a:t>With this method the teacher can talk the active participation of the pupils.</a:t>
            </a:r>
          </a:p>
          <a:p>
            <a:r>
              <a:rPr lang="en-IN" dirty="0"/>
              <a:t>Oral approach is used in this method which enable the pupils to develop the listening and speaking activities.</a:t>
            </a:r>
          </a:p>
          <a:p>
            <a:r>
              <a:rPr lang="en-IN" dirty="0"/>
              <a:t>It lays emphasis on the teaching of functional grammar.</a:t>
            </a:r>
          </a:p>
          <a:p>
            <a:r>
              <a:rPr lang="en-IN" dirty="0"/>
              <a:t>As the situational approach is used, pupils may get more interest in learning grammar.</a:t>
            </a:r>
          </a:p>
          <a:p>
            <a:r>
              <a:rPr lang="en-IN" dirty="0"/>
              <a:t>In this method pupils are provided ample opportunity for pattern practice which pupils helps to develop the language skill.</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Deductive method</a:t>
            </a:r>
          </a:p>
        </p:txBody>
      </p:sp>
      <p:sp>
        <p:nvSpPr>
          <p:cNvPr id="3" name="Content Placeholder 2"/>
          <p:cNvSpPr>
            <a:spLocks noGrp="1"/>
          </p:cNvSpPr>
          <p:nvPr>
            <p:ph idx="1"/>
          </p:nvPr>
        </p:nvSpPr>
        <p:spPr/>
        <p:txBody>
          <a:bodyPr>
            <a:normAutofit fontScale="92500" lnSpcReduction="20000"/>
          </a:bodyPr>
          <a:lstStyle/>
          <a:p>
            <a:r>
              <a:rPr lang="en-IN" dirty="0"/>
              <a:t>Deductive method is just the opposite of the inductive. This is an old method of teaching grammar</a:t>
            </a:r>
            <a:r>
              <a:rPr lang="en-IN" dirty="0">
                <a:solidFill>
                  <a:srgbClr val="7030A0"/>
                </a:solidFill>
              </a:rPr>
              <a:t>. Deductive grammar states the rules which are illustrated by examples</a:t>
            </a:r>
            <a:r>
              <a:rPr lang="en-IN" dirty="0"/>
              <a:t>. Traditional grammar or prescriptive grammar is deductive grammar. In this method, the teacher state the rules first and give examples later on. The pupils are then asked to apply these rules to a given exercise. For example, while teaching the form of ‘simple present tense’, the teacher tells the pupils that with---- ‘I’, ‘we’, ‘you’, ‘they’ and a plural subject, the basic form of the verb is used. With--- ‘he’, ‘she’, ‘it’ and a single subject, ‘S’, or ‘Es’ is added to the basic form of the verb. He then illustrates the rules by the given examples.</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r>
              <a:rPr lang="en-IN" sz="2400" dirty="0"/>
              <a:t>I get up at 5 o’clock.</a:t>
            </a:r>
          </a:p>
          <a:p>
            <a:r>
              <a:rPr lang="en-IN" sz="2400" dirty="0"/>
              <a:t>We play in the evening.</a:t>
            </a:r>
          </a:p>
          <a:p>
            <a:r>
              <a:rPr lang="en-IN" sz="2400" dirty="0"/>
              <a:t>The child goes to school.</a:t>
            </a:r>
          </a:p>
          <a:p>
            <a:r>
              <a:rPr lang="en-IN" sz="2400" dirty="0"/>
              <a:t>She sings a song.</a:t>
            </a:r>
          </a:p>
          <a:p>
            <a:r>
              <a:rPr lang="en-IN" sz="2400" dirty="0"/>
              <a:t>It rains in winter.</a:t>
            </a:r>
          </a:p>
          <a:p>
            <a:r>
              <a:rPr lang="en-IN" sz="2400"/>
              <a:t>They </a:t>
            </a:r>
            <a:r>
              <a:rPr lang="en-IN" sz="2400" dirty="0"/>
              <a:t>come college everyday.</a:t>
            </a:r>
          </a:p>
          <a:p>
            <a:r>
              <a:rPr lang="en-IN" sz="2400" dirty="0"/>
              <a:t>You swim in the tank.</a:t>
            </a:r>
          </a:p>
          <a:p>
            <a:pPr>
              <a:buNone/>
            </a:pPr>
            <a:r>
              <a:rPr lang="en-IN" sz="2400" dirty="0"/>
              <a:t>      later on the pupils are asked to do an exercise to practice the use of the correct verb forms in the ‘simple present tense’ </a:t>
            </a:r>
          </a:p>
          <a:p>
            <a:pPr>
              <a:buNone/>
            </a:pPr>
            <a:r>
              <a:rPr lang="en-IN" sz="2400" dirty="0"/>
              <a:t>Advantages of the deductive method are that any teacher can teach grammar with this approach as it is an easy going method </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9D5B0-F154-270A-13A8-8514246DB87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28461F0-2933-97DC-1A7E-7D7B47FA08DA}"/>
              </a:ext>
            </a:extLst>
          </p:cNvPr>
          <p:cNvSpPr>
            <a:spLocks noGrp="1"/>
          </p:cNvSpPr>
          <p:nvPr>
            <p:ph idx="1"/>
          </p:nvPr>
        </p:nvSpPr>
        <p:spPr/>
        <p:txBody>
          <a:bodyPr>
            <a:normAutofit fontScale="92500" lnSpcReduction="10000"/>
          </a:bodyPr>
          <a:lstStyle/>
          <a:p>
            <a:pPr algn="l"/>
            <a:r>
              <a:rPr lang="en-US" b="0" i="0" dirty="0">
                <a:solidFill>
                  <a:srgbClr val="374151"/>
                </a:solidFill>
                <a:effectLst/>
                <a:latin typeface="Söhne"/>
              </a:rPr>
              <a:t>When it comes to teaching grammar, both inductive and deductive methods can be used. These approaches have their own advantages and can be tailored to suit the needs of the learners. Let's explore each method in the context of teaching grammar.</a:t>
            </a:r>
          </a:p>
          <a:p>
            <a:pPr algn="l">
              <a:buFont typeface="+mj-lt"/>
              <a:buAutoNum type="arabicPeriod"/>
            </a:pPr>
            <a:r>
              <a:rPr lang="en-US" b="0" i="0" dirty="0">
                <a:solidFill>
                  <a:srgbClr val="374151"/>
                </a:solidFill>
                <a:effectLst/>
                <a:latin typeface="Söhne"/>
              </a:rPr>
              <a:t>Inductive Method: The inductive method involves providing learners with examples and allowing them to draw conclusions and discover grammar rules on their own. Here's how the inductive method can be applied to teaching grammar:</a:t>
            </a:r>
          </a:p>
          <a:p>
            <a:pPr algn="l"/>
            <a:r>
              <a:rPr lang="en-US" b="0" i="0" dirty="0">
                <a:solidFill>
                  <a:srgbClr val="374151"/>
                </a:solidFill>
                <a:effectLst/>
                <a:latin typeface="Söhne"/>
              </a:rPr>
              <a:t>a. Collect examples: Begin by presenting a variety of sentences that exemplify the target grammar structure or rule.</a:t>
            </a:r>
          </a:p>
          <a:p>
            <a:pPr marL="0" indent="0">
              <a:buNone/>
            </a:pPr>
            <a:endParaRPr lang="en-IN" dirty="0"/>
          </a:p>
        </p:txBody>
      </p:sp>
    </p:spTree>
    <p:extLst>
      <p:ext uri="{BB962C8B-B14F-4D97-AF65-F5344CB8AC3E}">
        <p14:creationId xmlns:p14="http://schemas.microsoft.com/office/powerpoint/2010/main" val="2897869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E4178-CA61-2CD3-FE6D-BB2C16A7253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A3B8FBC-BB38-EF27-0D7B-55A96CD97A14}"/>
              </a:ext>
            </a:extLst>
          </p:cNvPr>
          <p:cNvSpPr>
            <a:spLocks noGrp="1"/>
          </p:cNvSpPr>
          <p:nvPr>
            <p:ph idx="1"/>
          </p:nvPr>
        </p:nvSpPr>
        <p:spPr/>
        <p:txBody>
          <a:bodyPr>
            <a:normAutofit fontScale="92500"/>
          </a:bodyPr>
          <a:lstStyle/>
          <a:p>
            <a:pPr algn="l"/>
            <a:r>
              <a:rPr lang="en-US" b="0" i="0" dirty="0">
                <a:solidFill>
                  <a:srgbClr val="374151"/>
                </a:solidFill>
                <a:effectLst/>
                <a:latin typeface="Söhne"/>
              </a:rPr>
              <a:t>b. Analysis: Encourage students to analyze the examples, identify patterns, and make observations about the language used.</a:t>
            </a:r>
          </a:p>
          <a:p>
            <a:pPr algn="l"/>
            <a:r>
              <a:rPr lang="en-US" b="0" i="0" dirty="0">
                <a:solidFill>
                  <a:srgbClr val="374151"/>
                </a:solidFill>
                <a:effectLst/>
                <a:latin typeface="Söhne"/>
              </a:rPr>
              <a:t>c. Rule formulation: Guide students to formulate their own rules or explanations based on their observations. This can be done through class discussions, small group activities, or individual reflections.</a:t>
            </a:r>
          </a:p>
          <a:p>
            <a:pPr algn="l"/>
            <a:r>
              <a:rPr lang="en-US" b="0" i="0" dirty="0">
                <a:solidFill>
                  <a:srgbClr val="374151"/>
                </a:solidFill>
                <a:effectLst/>
                <a:latin typeface="Söhne"/>
              </a:rPr>
              <a:t>d. Practice and reinforcement: Provide students with further practice activities that require them to apply the identified grammar rules. This can include sentence completion exercises, role plays, or writing tasks.</a:t>
            </a:r>
          </a:p>
          <a:p>
            <a:pPr marL="0" indent="0">
              <a:buNone/>
            </a:pPr>
            <a:endParaRPr lang="en-IN" dirty="0"/>
          </a:p>
        </p:txBody>
      </p:sp>
    </p:spTree>
    <p:extLst>
      <p:ext uri="{BB962C8B-B14F-4D97-AF65-F5344CB8AC3E}">
        <p14:creationId xmlns:p14="http://schemas.microsoft.com/office/powerpoint/2010/main" val="40086270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142</TotalTime>
  <Words>1095</Words>
  <Application>Microsoft Office PowerPoint</Application>
  <PresentationFormat>On-screen Show (4:3)</PresentationFormat>
  <Paragraphs>58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Söhne</vt:lpstr>
      <vt:lpstr>Trebuchet MS</vt:lpstr>
      <vt:lpstr>Wingdings</vt:lpstr>
      <vt:lpstr>Wingdings 2</vt:lpstr>
      <vt:lpstr>Opulent</vt:lpstr>
      <vt:lpstr>Teaching of grammar in Inductive and Deductive Mathod</vt:lpstr>
      <vt:lpstr>Inductive method </vt:lpstr>
      <vt:lpstr>Examples </vt:lpstr>
      <vt:lpstr>The teacher then helps the students to discover the rules----</vt:lpstr>
      <vt:lpstr>Advantages </vt:lpstr>
      <vt:lpstr>Deductive method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of grammar in Inductive and Deductive Mathod</dc:title>
  <dc:creator>Uttam</dc:creator>
  <cp:lastModifiedBy>Uttam Das</cp:lastModifiedBy>
  <cp:revision>25</cp:revision>
  <dcterms:created xsi:type="dcterms:W3CDTF">2018-09-20T08:58:36Z</dcterms:created>
  <dcterms:modified xsi:type="dcterms:W3CDTF">2023-05-17T08:35:36Z</dcterms:modified>
</cp:coreProperties>
</file>