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94660"/>
  </p:normalViewPr>
  <p:slideViewPr>
    <p:cSldViewPr snapToGrid="0">
      <p:cViewPr>
        <p:scale>
          <a:sx n="70" d="100"/>
          <a:sy n="70" d="100"/>
        </p:scale>
        <p:origin x="556" y="-1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48268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1609984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55343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301829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36498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3962373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26299534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129846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1868658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0B7DF2-A5B1-4C39-9CDE-0948A5AB5225}" type="datetimeFigureOut">
              <a:rPr lang="en-IN" smtClean="0"/>
              <a:t>07-06-2024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3473108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0B7DF2-A5B1-4C39-9CDE-0948A5AB5225}" type="datetimeFigureOut">
              <a:rPr lang="en-IN" smtClean="0"/>
              <a:t>07-06-2024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1735786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0B7DF2-A5B1-4C39-9CDE-0948A5AB5225}" type="datetimeFigureOut">
              <a:rPr lang="en-IN" smtClean="0"/>
              <a:t>07-06-2024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100768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0B7DF2-A5B1-4C39-9CDE-0948A5AB5225}" type="datetimeFigureOut">
              <a:rPr lang="en-IN" smtClean="0"/>
              <a:t>07-06-2024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413605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0B7DF2-A5B1-4C39-9CDE-0948A5AB5225}" type="datetimeFigureOut">
              <a:rPr lang="en-IN" smtClean="0"/>
              <a:t>07-06-2024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249072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0B7DF2-A5B1-4C39-9CDE-0948A5AB5225}" type="datetimeFigureOut">
              <a:rPr lang="en-IN" smtClean="0"/>
              <a:t>07-06-2024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2230889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0B7DF2-A5B1-4C39-9CDE-0948A5AB5225}" type="datetimeFigureOut">
              <a:rPr lang="en-IN" smtClean="0"/>
              <a:t>07-06-2024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7840BB8-D701-44C0-8B73-1FFAD9A63A8B}" type="slidenum">
              <a:rPr lang="en-IN" smtClean="0"/>
              <a:t>‹#›</a:t>
            </a:fld>
            <a:endParaRPr lang="en-IN"/>
          </a:p>
        </p:txBody>
      </p:sp>
    </p:spTree>
    <p:extLst>
      <p:ext uri="{BB962C8B-B14F-4D97-AF65-F5344CB8AC3E}">
        <p14:creationId xmlns:p14="http://schemas.microsoft.com/office/powerpoint/2010/main" val="882644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0B7DF2-A5B1-4C39-9CDE-0948A5AB5225}" type="datetimeFigureOut">
              <a:rPr lang="en-IN" smtClean="0"/>
              <a:t>07-06-2024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7840BB8-D701-44C0-8B73-1FFAD9A63A8B}" type="slidenum">
              <a:rPr lang="en-IN" smtClean="0"/>
              <a:t>‹#›</a:t>
            </a:fld>
            <a:endParaRPr lang="en-IN"/>
          </a:p>
        </p:txBody>
      </p:sp>
    </p:spTree>
    <p:extLst>
      <p:ext uri="{BB962C8B-B14F-4D97-AF65-F5344CB8AC3E}">
        <p14:creationId xmlns:p14="http://schemas.microsoft.com/office/powerpoint/2010/main" val="624112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94D7-1E00-90E6-9D1C-E59B9DA1BFCA}"/>
              </a:ext>
            </a:extLst>
          </p:cNvPr>
          <p:cNvSpPr>
            <a:spLocks noGrp="1"/>
          </p:cNvSpPr>
          <p:nvPr>
            <p:ph type="ctrTitle"/>
          </p:nvPr>
        </p:nvSpPr>
        <p:spPr/>
        <p:txBody>
          <a:bodyPr/>
          <a:lstStyle/>
          <a:p>
            <a:r>
              <a:rPr lang="en-US" dirty="0"/>
              <a:t>Inductive and Deductive method in teaching grammar </a:t>
            </a:r>
            <a:endParaRPr lang="en-IN" dirty="0"/>
          </a:p>
        </p:txBody>
      </p:sp>
      <p:sp>
        <p:nvSpPr>
          <p:cNvPr id="3" name="Subtitle 2">
            <a:extLst>
              <a:ext uri="{FF2B5EF4-FFF2-40B4-BE49-F238E27FC236}">
                <a16:creationId xmlns:a16="http://schemas.microsoft.com/office/drawing/2014/main" id="{CD918169-B074-A4EB-2BAA-F4BA62240258}"/>
              </a:ext>
            </a:extLst>
          </p:cNvPr>
          <p:cNvSpPr>
            <a:spLocks noGrp="1"/>
          </p:cNvSpPr>
          <p:nvPr>
            <p:ph type="subTitle" idx="1"/>
          </p:nvPr>
        </p:nvSpPr>
        <p:spPr/>
        <p:txBody>
          <a:bodyPr>
            <a:normAutofit lnSpcReduction="10000"/>
          </a:bodyPr>
          <a:lstStyle/>
          <a:p>
            <a:r>
              <a:rPr lang="en-US" dirty="0"/>
              <a:t>B.Ed. 1</a:t>
            </a:r>
            <a:r>
              <a:rPr lang="en-US" baseline="30000" dirty="0"/>
              <a:t>st</a:t>
            </a:r>
            <a:r>
              <a:rPr lang="en-US" dirty="0"/>
              <a:t> Year</a:t>
            </a:r>
          </a:p>
          <a:p>
            <a:r>
              <a:rPr lang="en-US" dirty="0"/>
              <a:t>P 06-I (b)</a:t>
            </a:r>
          </a:p>
          <a:p>
            <a:r>
              <a:rPr lang="en-US" dirty="0"/>
              <a:t>Unit-III</a:t>
            </a:r>
            <a:endParaRPr lang="en-IN" dirty="0"/>
          </a:p>
        </p:txBody>
      </p:sp>
    </p:spTree>
    <p:extLst>
      <p:ext uri="{BB962C8B-B14F-4D97-AF65-F5344CB8AC3E}">
        <p14:creationId xmlns:p14="http://schemas.microsoft.com/office/powerpoint/2010/main" val="360817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CBA94-FA26-F21E-60C5-39882FB48C42}"/>
              </a:ext>
            </a:extLst>
          </p:cNvPr>
          <p:cNvSpPr>
            <a:spLocks noGrp="1"/>
          </p:cNvSpPr>
          <p:nvPr>
            <p:ph type="title"/>
          </p:nvPr>
        </p:nvSpPr>
        <p:spPr/>
        <p:txBody>
          <a:bodyPr/>
          <a:lstStyle/>
          <a:p>
            <a:r>
              <a:rPr lang="en-IN" dirty="0"/>
              <a:t>Disadvantages:</a:t>
            </a:r>
          </a:p>
        </p:txBody>
      </p:sp>
      <p:sp>
        <p:nvSpPr>
          <p:cNvPr id="3" name="Content Placeholder 2">
            <a:extLst>
              <a:ext uri="{FF2B5EF4-FFF2-40B4-BE49-F238E27FC236}">
                <a16:creationId xmlns:a16="http://schemas.microsoft.com/office/drawing/2014/main" id="{3555A8F4-92FF-FF13-E0E6-0943CAEC93CE}"/>
              </a:ext>
            </a:extLst>
          </p:cNvPr>
          <p:cNvSpPr>
            <a:spLocks noGrp="1"/>
          </p:cNvSpPr>
          <p:nvPr>
            <p:ph idx="1"/>
          </p:nvPr>
        </p:nvSpPr>
        <p:spPr/>
        <p:txBody>
          <a:bodyPr>
            <a:normAutofit/>
          </a:bodyPr>
          <a:lstStyle/>
          <a:p>
            <a:r>
              <a:rPr lang="en-US" sz="3200" dirty="0"/>
              <a:t>Can be less engaging and more passive for students.</a:t>
            </a:r>
          </a:p>
          <a:p>
            <a:r>
              <a:rPr lang="en-US" sz="3200" dirty="0"/>
              <a:t>May not promote deep understanding or long-term retention as effectively as the inductive method.</a:t>
            </a:r>
          </a:p>
          <a:p>
            <a:r>
              <a:rPr lang="en-US" sz="3200" dirty="0"/>
              <a:t>May not reflect how grammar is learned naturally in language acquisition.</a:t>
            </a:r>
            <a:endParaRPr lang="en-IN" sz="3200" dirty="0"/>
          </a:p>
        </p:txBody>
      </p:sp>
    </p:spTree>
    <p:extLst>
      <p:ext uri="{BB962C8B-B14F-4D97-AF65-F5344CB8AC3E}">
        <p14:creationId xmlns:p14="http://schemas.microsoft.com/office/powerpoint/2010/main" val="1427396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1027-B007-DBC1-5EC8-028A60467564}"/>
              </a:ext>
            </a:extLst>
          </p:cNvPr>
          <p:cNvSpPr>
            <a:spLocks noGrp="1"/>
          </p:cNvSpPr>
          <p:nvPr>
            <p:ph type="title"/>
          </p:nvPr>
        </p:nvSpPr>
        <p:spPr/>
        <p:txBody>
          <a:bodyPr/>
          <a:lstStyle/>
          <a:p>
            <a:r>
              <a:rPr lang="en-US" dirty="0"/>
              <a:t>Choosing Between Inductive and Deductive Methods</a:t>
            </a:r>
            <a:endParaRPr lang="en-IN" dirty="0"/>
          </a:p>
        </p:txBody>
      </p:sp>
      <p:sp>
        <p:nvSpPr>
          <p:cNvPr id="3" name="Content Placeholder 2">
            <a:extLst>
              <a:ext uri="{FF2B5EF4-FFF2-40B4-BE49-F238E27FC236}">
                <a16:creationId xmlns:a16="http://schemas.microsoft.com/office/drawing/2014/main" id="{F6E38C01-8DC1-52AA-13A6-93567B247366}"/>
              </a:ext>
            </a:extLst>
          </p:cNvPr>
          <p:cNvSpPr>
            <a:spLocks noGrp="1"/>
          </p:cNvSpPr>
          <p:nvPr>
            <p:ph idx="1"/>
          </p:nvPr>
        </p:nvSpPr>
        <p:spPr/>
        <p:txBody>
          <a:bodyPr>
            <a:normAutofit/>
          </a:bodyPr>
          <a:lstStyle/>
          <a:p>
            <a:r>
              <a:rPr lang="en-US" sz="2400" b="1" dirty="0"/>
              <a:t>Learner Level</a:t>
            </a:r>
            <a:r>
              <a:rPr lang="en-US" sz="2400" dirty="0"/>
              <a:t>: Lower-level learners may benefit more from the clarity of the deductive method, while higher-level learners may thrive with the inductive method.</a:t>
            </a:r>
          </a:p>
          <a:p>
            <a:r>
              <a:rPr lang="en-US" sz="2400" b="1" dirty="0"/>
              <a:t>Learning Styles</a:t>
            </a:r>
            <a:r>
              <a:rPr lang="en-US" sz="2400" dirty="0"/>
              <a:t>: Visual and logical learners might prefer the deductive approach, whereas kinesthetic and intuitive learners might benefit from the inductive approach.</a:t>
            </a:r>
          </a:p>
          <a:p>
            <a:r>
              <a:rPr lang="en-US" sz="2400" b="1" dirty="0"/>
              <a:t>Type of Grammar Point</a:t>
            </a:r>
            <a:r>
              <a:rPr lang="en-US" sz="2400" dirty="0"/>
              <a:t>: Simple and straightforward rules might be taught deductively, while more complex structures might be better suited for inductive learning.</a:t>
            </a:r>
            <a:endParaRPr lang="en-IN" sz="2400" dirty="0"/>
          </a:p>
        </p:txBody>
      </p:sp>
    </p:spTree>
    <p:extLst>
      <p:ext uri="{BB962C8B-B14F-4D97-AF65-F5344CB8AC3E}">
        <p14:creationId xmlns:p14="http://schemas.microsoft.com/office/powerpoint/2010/main" val="2928787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ABEB7-56B7-1B09-66E1-82E5A02337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92E2BCA-0DE0-3FB2-2E8E-D22DA463A946}"/>
              </a:ext>
            </a:extLst>
          </p:cNvPr>
          <p:cNvSpPr>
            <a:spLocks noGrp="1"/>
          </p:cNvSpPr>
          <p:nvPr>
            <p:ph idx="1"/>
          </p:nvPr>
        </p:nvSpPr>
        <p:spPr/>
        <p:txBody>
          <a:bodyPr>
            <a:normAutofit/>
          </a:bodyPr>
          <a:lstStyle/>
          <a:p>
            <a:r>
              <a:rPr lang="en-US" sz="4000" b="1" dirty="0"/>
              <a:t>Classroom Context</a:t>
            </a:r>
            <a:r>
              <a:rPr lang="en-US" sz="4000" dirty="0"/>
              <a:t>: The classroom environment, available time, and educational goals can also influence the choice of method.</a:t>
            </a:r>
            <a:endParaRPr lang="en-IN" sz="4000" dirty="0"/>
          </a:p>
        </p:txBody>
      </p:sp>
    </p:spTree>
    <p:extLst>
      <p:ext uri="{BB962C8B-B14F-4D97-AF65-F5344CB8AC3E}">
        <p14:creationId xmlns:p14="http://schemas.microsoft.com/office/powerpoint/2010/main" val="2282076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E87A6-4807-9F26-D9D3-7331A1508C99}"/>
              </a:ext>
            </a:extLst>
          </p:cNvPr>
          <p:cNvSpPr>
            <a:spLocks noGrp="1"/>
          </p:cNvSpPr>
          <p:nvPr>
            <p:ph type="title"/>
          </p:nvPr>
        </p:nvSpPr>
        <p:spPr/>
        <p:txBody>
          <a:bodyPr/>
          <a:lstStyle/>
          <a:p>
            <a:r>
              <a:rPr lang="en-IN" dirty="0"/>
              <a:t>Integrating Both Methods</a:t>
            </a:r>
          </a:p>
        </p:txBody>
      </p:sp>
      <p:sp>
        <p:nvSpPr>
          <p:cNvPr id="3" name="Content Placeholder 2">
            <a:extLst>
              <a:ext uri="{FF2B5EF4-FFF2-40B4-BE49-F238E27FC236}">
                <a16:creationId xmlns:a16="http://schemas.microsoft.com/office/drawing/2014/main" id="{F55C1705-680E-3C8D-BBE1-9E97939B63B8}"/>
              </a:ext>
            </a:extLst>
          </p:cNvPr>
          <p:cNvSpPr>
            <a:spLocks noGrp="1"/>
          </p:cNvSpPr>
          <p:nvPr>
            <p:ph idx="1"/>
          </p:nvPr>
        </p:nvSpPr>
        <p:spPr/>
        <p:txBody>
          <a:bodyPr>
            <a:normAutofit fontScale="92500"/>
          </a:bodyPr>
          <a:lstStyle/>
          <a:p>
            <a:r>
              <a:rPr lang="en-US" sz="3200" dirty="0"/>
              <a:t>Many educators find that a combination of both methods can be most effective. For instance, an inductive approach can be used to introduce a new grammar point, followed by a deductive explanation to clarify and reinforce the rule. This hybrid approach can cater to different learning styles and maximize the benefits of both methods.</a:t>
            </a:r>
            <a:endParaRPr lang="en-IN" sz="3200" dirty="0"/>
          </a:p>
        </p:txBody>
      </p:sp>
    </p:spTree>
    <p:extLst>
      <p:ext uri="{BB962C8B-B14F-4D97-AF65-F5344CB8AC3E}">
        <p14:creationId xmlns:p14="http://schemas.microsoft.com/office/powerpoint/2010/main" val="1338120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A6055-17F7-EA69-C1D6-BD4DA688C106}"/>
              </a:ext>
            </a:extLst>
          </p:cNvPr>
          <p:cNvSpPr>
            <a:spLocks noGrp="1"/>
          </p:cNvSpPr>
          <p:nvPr>
            <p:ph type="title"/>
          </p:nvPr>
        </p:nvSpPr>
        <p:spPr/>
        <p:txBody>
          <a:bodyPr/>
          <a:lstStyle/>
          <a:p>
            <a:r>
              <a:rPr lang="en-US" dirty="0"/>
              <a:t>Conclusion</a:t>
            </a:r>
            <a:endParaRPr lang="en-IN" dirty="0"/>
          </a:p>
        </p:txBody>
      </p:sp>
      <p:sp>
        <p:nvSpPr>
          <p:cNvPr id="3" name="Content Placeholder 2">
            <a:extLst>
              <a:ext uri="{FF2B5EF4-FFF2-40B4-BE49-F238E27FC236}">
                <a16:creationId xmlns:a16="http://schemas.microsoft.com/office/drawing/2014/main" id="{FBF830D3-DE61-6170-918E-FFFED4EA501F}"/>
              </a:ext>
            </a:extLst>
          </p:cNvPr>
          <p:cNvSpPr>
            <a:spLocks noGrp="1"/>
          </p:cNvSpPr>
          <p:nvPr>
            <p:ph idx="1"/>
          </p:nvPr>
        </p:nvSpPr>
        <p:spPr/>
        <p:txBody>
          <a:bodyPr>
            <a:normAutofit/>
          </a:bodyPr>
          <a:lstStyle/>
          <a:p>
            <a:r>
              <a:rPr lang="en-US" sz="4000" dirty="0"/>
              <a:t>In conclusion, both inductive and deductive methods have their place in grammar instruction, and effective teachers often blend the two to suit the needs of their students and the learning context.</a:t>
            </a:r>
            <a:endParaRPr lang="en-IN" sz="4000" dirty="0"/>
          </a:p>
        </p:txBody>
      </p:sp>
    </p:spTree>
    <p:extLst>
      <p:ext uri="{BB962C8B-B14F-4D97-AF65-F5344CB8AC3E}">
        <p14:creationId xmlns:p14="http://schemas.microsoft.com/office/powerpoint/2010/main" val="1904816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C9F90-268D-256D-1067-FFEC455D845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FD239B4-3B54-32E6-7668-E202BA2D9C9C}"/>
              </a:ext>
            </a:extLst>
          </p:cNvPr>
          <p:cNvSpPr>
            <a:spLocks noGrp="1"/>
          </p:cNvSpPr>
          <p:nvPr>
            <p:ph idx="1"/>
          </p:nvPr>
        </p:nvSpPr>
        <p:spPr/>
        <p:txBody>
          <a:bodyPr>
            <a:normAutofit/>
          </a:bodyPr>
          <a:lstStyle/>
          <a:p>
            <a:pPr marL="0" indent="0">
              <a:buNone/>
            </a:pPr>
            <a:endParaRPr lang="en-US" sz="6600" dirty="0"/>
          </a:p>
          <a:p>
            <a:pPr marL="0" indent="0">
              <a:buNone/>
            </a:pPr>
            <a:r>
              <a:rPr lang="en-US" sz="6600" dirty="0"/>
              <a:t>              Thank You</a:t>
            </a:r>
            <a:endParaRPr lang="en-IN" sz="6600" dirty="0"/>
          </a:p>
        </p:txBody>
      </p:sp>
    </p:spTree>
    <p:extLst>
      <p:ext uri="{BB962C8B-B14F-4D97-AF65-F5344CB8AC3E}">
        <p14:creationId xmlns:p14="http://schemas.microsoft.com/office/powerpoint/2010/main" val="2126442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36605-3471-42F3-2829-95C70E54D9D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C2F215D-F7F6-C58A-B386-101B22E31414}"/>
              </a:ext>
            </a:extLst>
          </p:cNvPr>
          <p:cNvSpPr>
            <a:spLocks noGrp="1"/>
          </p:cNvSpPr>
          <p:nvPr>
            <p:ph idx="1"/>
          </p:nvPr>
        </p:nvSpPr>
        <p:spPr/>
        <p:txBody>
          <a:bodyPr>
            <a:normAutofit lnSpcReduction="10000"/>
          </a:bodyPr>
          <a:lstStyle/>
          <a:p>
            <a:r>
              <a:rPr lang="en-US" sz="3200" dirty="0"/>
              <a:t>The inductive and deductive methods are two contrasting approaches to teaching grammar. Each has its advantages and disadvantages, and the choice between them can depend on factors such as the learners' proficiency level, learning style, and the specific grammar point being taught. Here's an overview of each method:</a:t>
            </a:r>
            <a:endParaRPr lang="en-IN" sz="3200" dirty="0"/>
          </a:p>
        </p:txBody>
      </p:sp>
    </p:spTree>
    <p:extLst>
      <p:ext uri="{BB962C8B-B14F-4D97-AF65-F5344CB8AC3E}">
        <p14:creationId xmlns:p14="http://schemas.microsoft.com/office/powerpoint/2010/main" val="3677680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C362-0896-5C7B-1E30-1A5CDD240BF8}"/>
              </a:ext>
            </a:extLst>
          </p:cNvPr>
          <p:cNvSpPr>
            <a:spLocks noGrp="1"/>
          </p:cNvSpPr>
          <p:nvPr>
            <p:ph type="title"/>
          </p:nvPr>
        </p:nvSpPr>
        <p:spPr/>
        <p:txBody>
          <a:bodyPr>
            <a:normAutofit fontScale="90000"/>
          </a:bodyPr>
          <a:lstStyle/>
          <a:p>
            <a:br>
              <a:rPr lang="en-US" b="1" dirty="0"/>
            </a:br>
            <a:r>
              <a:rPr lang="en-US" b="1" dirty="0"/>
              <a:t>Inductive Method</a:t>
            </a:r>
            <a:br>
              <a:rPr lang="en-US" b="1" dirty="0"/>
            </a:br>
            <a:endParaRPr lang="en-IN" dirty="0"/>
          </a:p>
        </p:txBody>
      </p:sp>
      <p:sp>
        <p:nvSpPr>
          <p:cNvPr id="3" name="Content Placeholder 2">
            <a:extLst>
              <a:ext uri="{FF2B5EF4-FFF2-40B4-BE49-F238E27FC236}">
                <a16:creationId xmlns:a16="http://schemas.microsoft.com/office/drawing/2014/main" id="{551309A5-E597-15F1-A418-F8327035CF2E}"/>
              </a:ext>
            </a:extLst>
          </p:cNvPr>
          <p:cNvSpPr>
            <a:spLocks noGrp="1"/>
          </p:cNvSpPr>
          <p:nvPr>
            <p:ph idx="1"/>
          </p:nvPr>
        </p:nvSpPr>
        <p:spPr/>
        <p:txBody>
          <a:bodyPr/>
          <a:lstStyle/>
          <a:p>
            <a:r>
              <a:rPr lang="en-US" sz="3200" dirty="0"/>
              <a:t>The inductive method involves teaching grammar by exposing students to examples and having them infer the rules themselves. This approach is often considered more learner-centered and can be more engaging for students.</a:t>
            </a:r>
          </a:p>
          <a:p>
            <a:pPr marL="0" indent="0">
              <a:buNone/>
            </a:pPr>
            <a:endParaRPr lang="en-IN" dirty="0"/>
          </a:p>
        </p:txBody>
      </p:sp>
    </p:spTree>
    <p:extLst>
      <p:ext uri="{BB962C8B-B14F-4D97-AF65-F5344CB8AC3E}">
        <p14:creationId xmlns:p14="http://schemas.microsoft.com/office/powerpoint/2010/main" val="1890136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75996-511A-084A-E026-510CDE63CAF0}"/>
              </a:ext>
            </a:extLst>
          </p:cNvPr>
          <p:cNvSpPr>
            <a:spLocks noGrp="1"/>
          </p:cNvSpPr>
          <p:nvPr>
            <p:ph type="title"/>
          </p:nvPr>
        </p:nvSpPr>
        <p:spPr/>
        <p:txBody>
          <a:bodyPr/>
          <a:lstStyle/>
          <a:p>
            <a:r>
              <a:rPr lang="en-IN" dirty="0"/>
              <a:t>Characteristics:</a:t>
            </a:r>
          </a:p>
        </p:txBody>
      </p:sp>
      <p:sp>
        <p:nvSpPr>
          <p:cNvPr id="3" name="Content Placeholder 2">
            <a:extLst>
              <a:ext uri="{FF2B5EF4-FFF2-40B4-BE49-F238E27FC236}">
                <a16:creationId xmlns:a16="http://schemas.microsoft.com/office/drawing/2014/main" id="{AAFFAEDA-30C4-B8AF-A925-23B34A4F0991}"/>
              </a:ext>
            </a:extLst>
          </p:cNvPr>
          <p:cNvSpPr>
            <a:spLocks noGrp="1"/>
          </p:cNvSpPr>
          <p:nvPr>
            <p:ph idx="1"/>
          </p:nvPr>
        </p:nvSpPr>
        <p:spPr/>
        <p:txBody>
          <a:bodyPr>
            <a:normAutofit fontScale="92500" lnSpcReduction="10000"/>
          </a:bodyPr>
          <a:lstStyle/>
          <a:p>
            <a:r>
              <a:rPr lang="en-US" sz="2400" b="1" dirty="0"/>
              <a:t>Exposure to Examples</a:t>
            </a:r>
            <a:r>
              <a:rPr lang="en-US" sz="2400" dirty="0"/>
              <a:t>: Students are given multiple examples of sentences or passages that illustrate a particular grammatical structure.</a:t>
            </a:r>
          </a:p>
          <a:p>
            <a:r>
              <a:rPr lang="en-US" sz="2400" b="1" dirty="0"/>
              <a:t>Observation and Pattern Recognition</a:t>
            </a:r>
            <a:r>
              <a:rPr lang="en-US" sz="2400" dirty="0"/>
              <a:t>: Students analyze the examples to identify patterns and formulate rules based on their observations.</a:t>
            </a:r>
          </a:p>
          <a:p>
            <a:r>
              <a:rPr lang="en-US" sz="2400" b="1" dirty="0"/>
              <a:t>Discovery Learning</a:t>
            </a:r>
            <a:r>
              <a:rPr lang="en-US" sz="2400" dirty="0"/>
              <a:t>: Students play an active role in their learning process by discovering rules rather than being directly taught them.</a:t>
            </a:r>
          </a:p>
          <a:p>
            <a:r>
              <a:rPr lang="en-US" sz="2400" b="1" dirty="0"/>
              <a:t>Contextual Learning</a:t>
            </a:r>
            <a:r>
              <a:rPr lang="en-US" sz="2400" dirty="0"/>
              <a:t>: Grammar is taught in context, often within the framework of reading, listening, or writing activities.</a:t>
            </a:r>
            <a:endParaRPr lang="en-IN" sz="2400" dirty="0"/>
          </a:p>
        </p:txBody>
      </p:sp>
    </p:spTree>
    <p:extLst>
      <p:ext uri="{BB962C8B-B14F-4D97-AF65-F5344CB8AC3E}">
        <p14:creationId xmlns:p14="http://schemas.microsoft.com/office/powerpoint/2010/main" val="1012893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96A68-A6FA-8858-4654-63659117B564}"/>
              </a:ext>
            </a:extLst>
          </p:cNvPr>
          <p:cNvSpPr>
            <a:spLocks noGrp="1"/>
          </p:cNvSpPr>
          <p:nvPr>
            <p:ph type="title"/>
          </p:nvPr>
        </p:nvSpPr>
        <p:spPr/>
        <p:txBody>
          <a:bodyPr/>
          <a:lstStyle/>
          <a:p>
            <a:r>
              <a:rPr lang="en-IN" dirty="0"/>
              <a:t>Advantages:</a:t>
            </a:r>
          </a:p>
        </p:txBody>
      </p:sp>
      <p:sp>
        <p:nvSpPr>
          <p:cNvPr id="3" name="Content Placeholder 2">
            <a:extLst>
              <a:ext uri="{FF2B5EF4-FFF2-40B4-BE49-F238E27FC236}">
                <a16:creationId xmlns:a16="http://schemas.microsoft.com/office/drawing/2014/main" id="{AB2483D1-0F10-36A1-9824-50D3FDBC7253}"/>
              </a:ext>
            </a:extLst>
          </p:cNvPr>
          <p:cNvSpPr>
            <a:spLocks noGrp="1"/>
          </p:cNvSpPr>
          <p:nvPr>
            <p:ph idx="1"/>
          </p:nvPr>
        </p:nvSpPr>
        <p:spPr/>
        <p:txBody>
          <a:bodyPr>
            <a:normAutofit/>
          </a:bodyPr>
          <a:lstStyle/>
          <a:p>
            <a:r>
              <a:rPr lang="en-US" sz="3200" dirty="0"/>
              <a:t>Encourages active learning and critical thinking.</a:t>
            </a:r>
          </a:p>
          <a:p>
            <a:r>
              <a:rPr lang="en-US" sz="3200" dirty="0"/>
              <a:t>Helps students understand how grammar functions in real communication.</a:t>
            </a:r>
          </a:p>
          <a:p>
            <a:r>
              <a:rPr lang="en-US" sz="3200" dirty="0"/>
              <a:t>Can be more memorable as students have to work out the rules themselves.</a:t>
            </a:r>
            <a:endParaRPr lang="en-IN" sz="3200" dirty="0"/>
          </a:p>
        </p:txBody>
      </p:sp>
    </p:spTree>
    <p:extLst>
      <p:ext uri="{BB962C8B-B14F-4D97-AF65-F5344CB8AC3E}">
        <p14:creationId xmlns:p14="http://schemas.microsoft.com/office/powerpoint/2010/main" val="2622052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2FA5B-E384-119E-574E-0A5FE8485FC7}"/>
              </a:ext>
            </a:extLst>
          </p:cNvPr>
          <p:cNvSpPr>
            <a:spLocks noGrp="1"/>
          </p:cNvSpPr>
          <p:nvPr>
            <p:ph type="title"/>
          </p:nvPr>
        </p:nvSpPr>
        <p:spPr/>
        <p:txBody>
          <a:bodyPr/>
          <a:lstStyle/>
          <a:p>
            <a:r>
              <a:rPr lang="en-IN" dirty="0"/>
              <a:t>Disadvantages:</a:t>
            </a:r>
          </a:p>
        </p:txBody>
      </p:sp>
      <p:sp>
        <p:nvSpPr>
          <p:cNvPr id="3" name="Content Placeholder 2">
            <a:extLst>
              <a:ext uri="{FF2B5EF4-FFF2-40B4-BE49-F238E27FC236}">
                <a16:creationId xmlns:a16="http://schemas.microsoft.com/office/drawing/2014/main" id="{1C7C5F80-C5CD-F0B4-3935-C1F6CC0371AD}"/>
              </a:ext>
            </a:extLst>
          </p:cNvPr>
          <p:cNvSpPr>
            <a:spLocks noGrp="1"/>
          </p:cNvSpPr>
          <p:nvPr>
            <p:ph idx="1"/>
          </p:nvPr>
        </p:nvSpPr>
        <p:spPr/>
        <p:txBody>
          <a:bodyPr>
            <a:normAutofit/>
          </a:bodyPr>
          <a:lstStyle/>
          <a:p>
            <a:r>
              <a:rPr lang="en-IN" sz="3600" dirty="0"/>
              <a:t>Can be time-consuming.</a:t>
            </a:r>
          </a:p>
          <a:p>
            <a:r>
              <a:rPr lang="en-US" sz="3600" dirty="0"/>
              <a:t>May be challenging for lower-level students who lack the language proficiency to infer rules.</a:t>
            </a:r>
            <a:endParaRPr lang="en-IN" sz="3600" dirty="0"/>
          </a:p>
          <a:p>
            <a:r>
              <a:rPr lang="en-US" sz="3600" dirty="0"/>
              <a:t>Some students may feel frustrated or uncertain without explicit guidance.</a:t>
            </a:r>
            <a:endParaRPr lang="en-IN" sz="3600" dirty="0"/>
          </a:p>
        </p:txBody>
      </p:sp>
    </p:spTree>
    <p:extLst>
      <p:ext uri="{BB962C8B-B14F-4D97-AF65-F5344CB8AC3E}">
        <p14:creationId xmlns:p14="http://schemas.microsoft.com/office/powerpoint/2010/main" val="62789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C54B4-8994-615B-7D2E-54A2C4D94DAF}"/>
              </a:ext>
            </a:extLst>
          </p:cNvPr>
          <p:cNvSpPr>
            <a:spLocks noGrp="1"/>
          </p:cNvSpPr>
          <p:nvPr>
            <p:ph type="title"/>
          </p:nvPr>
        </p:nvSpPr>
        <p:spPr/>
        <p:txBody>
          <a:bodyPr/>
          <a:lstStyle/>
          <a:p>
            <a:r>
              <a:rPr lang="en-IN" dirty="0"/>
              <a:t>Deductive Method</a:t>
            </a:r>
          </a:p>
        </p:txBody>
      </p:sp>
      <p:sp>
        <p:nvSpPr>
          <p:cNvPr id="3" name="Content Placeholder 2">
            <a:extLst>
              <a:ext uri="{FF2B5EF4-FFF2-40B4-BE49-F238E27FC236}">
                <a16:creationId xmlns:a16="http://schemas.microsoft.com/office/drawing/2014/main" id="{1A6FF920-E3D3-8EC9-ABE4-95BAAF43743B}"/>
              </a:ext>
            </a:extLst>
          </p:cNvPr>
          <p:cNvSpPr>
            <a:spLocks noGrp="1"/>
          </p:cNvSpPr>
          <p:nvPr>
            <p:ph idx="1"/>
          </p:nvPr>
        </p:nvSpPr>
        <p:spPr/>
        <p:txBody>
          <a:bodyPr>
            <a:normAutofit/>
          </a:bodyPr>
          <a:lstStyle/>
          <a:p>
            <a:r>
              <a:rPr lang="en-US" sz="3600" dirty="0"/>
              <a:t>The deductive method involves teaching grammar by first presenting the rule and then providing examples that illustrate the rule. This approach is more teacher-centered and straightforward.</a:t>
            </a:r>
            <a:endParaRPr lang="en-IN" sz="3600" dirty="0"/>
          </a:p>
        </p:txBody>
      </p:sp>
    </p:spTree>
    <p:extLst>
      <p:ext uri="{BB962C8B-B14F-4D97-AF65-F5344CB8AC3E}">
        <p14:creationId xmlns:p14="http://schemas.microsoft.com/office/powerpoint/2010/main" val="200605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BBFBB-F174-7EDC-3AFA-2B8D960AEC93}"/>
              </a:ext>
            </a:extLst>
          </p:cNvPr>
          <p:cNvSpPr>
            <a:spLocks noGrp="1"/>
          </p:cNvSpPr>
          <p:nvPr>
            <p:ph type="title"/>
          </p:nvPr>
        </p:nvSpPr>
        <p:spPr/>
        <p:txBody>
          <a:bodyPr/>
          <a:lstStyle/>
          <a:p>
            <a:r>
              <a:rPr lang="en-IN" dirty="0"/>
              <a:t>Key Characteristics:</a:t>
            </a:r>
          </a:p>
        </p:txBody>
      </p:sp>
      <p:sp>
        <p:nvSpPr>
          <p:cNvPr id="3" name="Content Placeholder 2">
            <a:extLst>
              <a:ext uri="{FF2B5EF4-FFF2-40B4-BE49-F238E27FC236}">
                <a16:creationId xmlns:a16="http://schemas.microsoft.com/office/drawing/2014/main" id="{1FD5EB56-2123-1B25-DD00-6F116F99428C}"/>
              </a:ext>
            </a:extLst>
          </p:cNvPr>
          <p:cNvSpPr>
            <a:spLocks noGrp="1"/>
          </p:cNvSpPr>
          <p:nvPr>
            <p:ph idx="1"/>
          </p:nvPr>
        </p:nvSpPr>
        <p:spPr/>
        <p:txBody>
          <a:bodyPr>
            <a:normAutofit fontScale="92500" lnSpcReduction="20000"/>
          </a:bodyPr>
          <a:lstStyle/>
          <a:p>
            <a:r>
              <a:rPr lang="en-US" sz="2800" b="1" dirty="0"/>
              <a:t>Rule Presentation</a:t>
            </a:r>
            <a:r>
              <a:rPr lang="en-US" sz="2800" dirty="0"/>
              <a:t>: The teacher explicitly presents a grammatical rule.</a:t>
            </a:r>
          </a:p>
          <a:p>
            <a:r>
              <a:rPr lang="en-US" sz="2800" b="1" dirty="0"/>
              <a:t>Examples and Practice</a:t>
            </a:r>
            <a:r>
              <a:rPr lang="en-US" sz="2800" dirty="0"/>
              <a:t>: Students are given examples that apply the rule and then practice using the rule in various exercises.</a:t>
            </a:r>
          </a:p>
          <a:p>
            <a:r>
              <a:rPr lang="en-US" sz="2800" b="1" dirty="0"/>
              <a:t>Explicit Instruction</a:t>
            </a:r>
            <a:r>
              <a:rPr lang="en-US" sz="2800" dirty="0"/>
              <a:t>: Students receive direct and clear explanations of grammatical concepts.</a:t>
            </a:r>
          </a:p>
          <a:p>
            <a:r>
              <a:rPr lang="en-US" sz="2800" b="1" dirty="0"/>
              <a:t>Structured Learning</a:t>
            </a:r>
            <a:r>
              <a:rPr lang="en-US" sz="2800" dirty="0"/>
              <a:t>: Lessons follow a clear and logical progression from rule explanation to application.</a:t>
            </a:r>
            <a:endParaRPr lang="en-IN" sz="2800" dirty="0"/>
          </a:p>
        </p:txBody>
      </p:sp>
    </p:spTree>
    <p:extLst>
      <p:ext uri="{BB962C8B-B14F-4D97-AF65-F5344CB8AC3E}">
        <p14:creationId xmlns:p14="http://schemas.microsoft.com/office/powerpoint/2010/main" val="750316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6D7AE-0EB7-F0B6-AE23-E5348CDABDC4}"/>
              </a:ext>
            </a:extLst>
          </p:cNvPr>
          <p:cNvSpPr>
            <a:spLocks noGrp="1"/>
          </p:cNvSpPr>
          <p:nvPr>
            <p:ph type="title"/>
          </p:nvPr>
        </p:nvSpPr>
        <p:spPr/>
        <p:txBody>
          <a:bodyPr>
            <a:normAutofit/>
          </a:bodyPr>
          <a:lstStyle/>
          <a:p>
            <a:r>
              <a:rPr lang="en-IN" sz="5400" dirty="0"/>
              <a:t>Advantages:</a:t>
            </a:r>
          </a:p>
        </p:txBody>
      </p:sp>
      <p:sp>
        <p:nvSpPr>
          <p:cNvPr id="3" name="Content Placeholder 2">
            <a:extLst>
              <a:ext uri="{FF2B5EF4-FFF2-40B4-BE49-F238E27FC236}">
                <a16:creationId xmlns:a16="http://schemas.microsoft.com/office/drawing/2014/main" id="{3BD82AB5-7383-67D3-67DE-612350DF3AA6}"/>
              </a:ext>
            </a:extLst>
          </p:cNvPr>
          <p:cNvSpPr>
            <a:spLocks noGrp="1"/>
          </p:cNvSpPr>
          <p:nvPr>
            <p:ph idx="1"/>
          </p:nvPr>
        </p:nvSpPr>
        <p:spPr/>
        <p:txBody>
          <a:bodyPr>
            <a:normAutofit/>
          </a:bodyPr>
          <a:lstStyle/>
          <a:p>
            <a:r>
              <a:rPr lang="en-US" sz="3200" dirty="0"/>
              <a:t>Provides clear and direct explanations, which can be helpful for understanding complex rules.</a:t>
            </a:r>
          </a:p>
          <a:p>
            <a:r>
              <a:rPr lang="en-US" sz="3200" dirty="0"/>
              <a:t>Can be more efficient, allowing for quicker coverage of material.</a:t>
            </a:r>
          </a:p>
          <a:p>
            <a:r>
              <a:rPr lang="en-US" sz="3200" dirty="0"/>
              <a:t>Offers immediate clarity and reduces ambiguity for learners.</a:t>
            </a:r>
            <a:endParaRPr lang="en-IN" sz="3200" dirty="0"/>
          </a:p>
        </p:txBody>
      </p:sp>
    </p:spTree>
    <p:extLst>
      <p:ext uri="{BB962C8B-B14F-4D97-AF65-F5344CB8AC3E}">
        <p14:creationId xmlns:p14="http://schemas.microsoft.com/office/powerpoint/2010/main" val="31450247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TotalTime>
  <Words>639</Words>
  <Application>Microsoft Office PowerPoint</Application>
  <PresentationFormat>Widescreen</PresentationFormat>
  <Paragraphs>46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Inductive and Deductive method in teaching grammar </vt:lpstr>
      <vt:lpstr>PowerPoint Presentation</vt:lpstr>
      <vt:lpstr> Inductive Method </vt:lpstr>
      <vt:lpstr>Characteristics:</vt:lpstr>
      <vt:lpstr>Advantages:</vt:lpstr>
      <vt:lpstr>Disadvantages:</vt:lpstr>
      <vt:lpstr>Deductive Method</vt:lpstr>
      <vt:lpstr>Key Characteristics:</vt:lpstr>
      <vt:lpstr>Advantages:</vt:lpstr>
      <vt:lpstr>Disadvantages:</vt:lpstr>
      <vt:lpstr>Choosing Between Inductive and Deductive Methods</vt:lpstr>
      <vt:lpstr>PowerPoint Presentation</vt:lpstr>
      <vt:lpstr>Integrating Both Methods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18</cp:revision>
  <dcterms:created xsi:type="dcterms:W3CDTF">2024-06-07T07:38:09Z</dcterms:created>
  <dcterms:modified xsi:type="dcterms:W3CDTF">2024-06-07T08:16:45Z</dcterms:modified>
</cp:coreProperties>
</file>