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7" r:id="rId5"/>
    <p:sldId id="268" r:id="rId6"/>
    <p:sldId id="265" r:id="rId7"/>
    <p:sldId id="261" r:id="rId8"/>
    <p:sldId id="262" r:id="rId9"/>
    <p:sldId id="264" r:id="rId10"/>
    <p:sldId id="258" r:id="rId11"/>
    <p:sldId id="259" r:id="rId12"/>
    <p:sldId id="26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2D2CF65-BF5F-499D-9BBC-D21A5C33CD29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3713FFD-FD94-4711-9987-A3D0CDFA76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D2CF65-BF5F-499D-9BBC-D21A5C33CD29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713FFD-FD94-4711-9987-A3D0CDFA76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2D2CF65-BF5F-499D-9BBC-D21A5C33CD29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3713FFD-FD94-4711-9987-A3D0CDFA76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D2CF65-BF5F-499D-9BBC-D21A5C33CD29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713FFD-FD94-4711-9987-A3D0CDFA76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2D2CF65-BF5F-499D-9BBC-D21A5C33CD29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3713FFD-FD94-4711-9987-A3D0CDFA76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D2CF65-BF5F-499D-9BBC-D21A5C33CD29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713FFD-FD94-4711-9987-A3D0CDFA76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D2CF65-BF5F-499D-9BBC-D21A5C33CD29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713FFD-FD94-4711-9987-A3D0CDFA76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D2CF65-BF5F-499D-9BBC-D21A5C33CD29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713FFD-FD94-4711-9987-A3D0CDFA76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2D2CF65-BF5F-499D-9BBC-D21A5C33CD29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713FFD-FD94-4711-9987-A3D0CDFA76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D2CF65-BF5F-499D-9BBC-D21A5C33CD29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713FFD-FD94-4711-9987-A3D0CDFA76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D2CF65-BF5F-499D-9BBC-D21A5C33CD29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713FFD-FD94-4711-9987-A3D0CDFA76BE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2D2CF65-BF5F-499D-9BBC-D21A5C33CD29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3713FFD-FD94-4711-9987-A3D0CDFA76BE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sz="3200" dirty="0" smtClean="0"/>
              <a:t>Importance of teaching grammar in language course(substitution)</a:t>
            </a:r>
            <a:endParaRPr lang="en-IN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smtClean="0"/>
              <a:t>Paper—6-i</a:t>
            </a:r>
          </a:p>
          <a:p>
            <a:r>
              <a:rPr lang="en-IN" dirty="0" smtClean="0"/>
              <a:t>Unit-III</a:t>
            </a:r>
            <a:endParaRPr lang="en-IN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IN" dirty="0" smtClean="0"/>
              <a:t>   the procedure of substitution table can be summed up as followings---</a:t>
            </a:r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 the teacher repeats the model sentence twice or thrice in a natural way.</a:t>
            </a:r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 the student repeat it first individually and then collectively and continue till the satisfaction of the teacher.</a:t>
            </a:r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The teacher should take initiative to correct the mistake in pronunciation, intonation, accent and articulation.</a:t>
            </a:r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Then the teacher explains model sentence with the help of gestures, pictures objects, graphs etc. He should use mother tongue.</a:t>
            </a:r>
          </a:p>
          <a:p>
            <a:pPr>
              <a:buFont typeface="Wingdings" pitchFamily="2" charset="2"/>
              <a:buChar char="q"/>
            </a:pPr>
            <a:endParaRPr lang="en-IN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IN" dirty="0" smtClean="0"/>
              <a:t> the pupils are asked that they can substitute words and phrases in the model sentence, ad they should be corrected in their selection in case they makes errors.</a:t>
            </a:r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 the meaning of the substitute words and phrases should be made clear with the help of teaching aids.</a:t>
            </a:r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 this process can be continued for substitution of the order words in the sentence.</a:t>
            </a:r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 the teacher help the students write the sentences in a table.</a:t>
            </a:r>
          </a:p>
          <a:p>
            <a:endParaRPr lang="en-IN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sz="13800" dirty="0" smtClean="0"/>
              <a:t> Thank you</a:t>
            </a:r>
            <a:endParaRPr lang="en-IN" sz="138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IN" dirty="0" smtClean="0"/>
              <a:t> </a:t>
            </a:r>
            <a:r>
              <a:rPr lang="en-IN" dirty="0" smtClean="0">
                <a:solidFill>
                  <a:schemeClr val="tx2"/>
                </a:solidFill>
              </a:rPr>
              <a:t>simple substitution table. </a:t>
            </a:r>
            <a:r>
              <a:rPr lang="en-IN" dirty="0" smtClean="0"/>
              <a:t>(the variables in this kind of table can be interchanged)</a:t>
            </a:r>
          </a:p>
          <a:p>
            <a:pPr marL="514350" indent="-514350">
              <a:buFont typeface="+mj-lt"/>
              <a:buAutoNum type="alphaUcPeriod"/>
            </a:pPr>
            <a:r>
              <a:rPr lang="en-IN" dirty="0" smtClean="0">
                <a:solidFill>
                  <a:schemeClr val="tx2"/>
                </a:solidFill>
              </a:rPr>
              <a:t>Compound substitution table. </a:t>
            </a:r>
            <a:r>
              <a:rPr lang="en-IN" dirty="0" smtClean="0"/>
              <a:t>(the words or phrases can be used interchangeably) </a:t>
            </a:r>
          </a:p>
          <a:p>
            <a:pPr marL="514350" indent="-514350">
              <a:buFont typeface="+mj-lt"/>
              <a:buAutoNum type="alphaUcPeriod"/>
            </a:pPr>
            <a:r>
              <a:rPr lang="en-IN" dirty="0" smtClean="0">
                <a:solidFill>
                  <a:schemeClr val="tx2"/>
                </a:solidFill>
              </a:rPr>
              <a:t>Grammatical substitution table.( </a:t>
            </a:r>
            <a:r>
              <a:rPr lang="en-IN" dirty="0" smtClean="0"/>
              <a:t>the pupils are taught how to replace one grammatical term for another so as to be grammatically correct.)</a:t>
            </a:r>
            <a:endParaRPr lang="en-IN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chemeClr val="tx2"/>
                </a:solidFill>
              </a:rPr>
              <a:t>simple substitution table.</a:t>
            </a:r>
            <a:endParaRPr lang="en-IN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9724"/>
          <a:ext cx="7239000" cy="5248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500"/>
                <a:gridCol w="3619500"/>
              </a:tblGrid>
              <a:tr h="1049655">
                <a:tc>
                  <a:txBody>
                    <a:bodyPr/>
                    <a:lstStyle/>
                    <a:p>
                      <a:r>
                        <a:rPr lang="en-IN" dirty="0" smtClean="0"/>
                        <a:t>Kolkata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West Bengal</a:t>
                      </a:r>
                      <a:endParaRPr lang="en-IN" dirty="0"/>
                    </a:p>
                  </a:txBody>
                  <a:tcPr/>
                </a:tc>
              </a:tr>
              <a:tr h="1049655">
                <a:tc>
                  <a:txBody>
                    <a:bodyPr/>
                    <a:lstStyle/>
                    <a:p>
                      <a:r>
                        <a:rPr lang="en-IN" dirty="0" smtClean="0"/>
                        <a:t>Patna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Bihar</a:t>
                      </a:r>
                      <a:endParaRPr lang="en-IN" dirty="0"/>
                    </a:p>
                  </a:txBody>
                  <a:tcPr/>
                </a:tc>
              </a:tr>
              <a:tr h="1049655">
                <a:tc>
                  <a:txBody>
                    <a:bodyPr/>
                    <a:lstStyle/>
                    <a:p>
                      <a:r>
                        <a:rPr lang="en-IN" dirty="0" smtClean="0"/>
                        <a:t>Chennai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Tamil Nadu</a:t>
                      </a:r>
                      <a:endParaRPr lang="en-IN" dirty="0"/>
                    </a:p>
                  </a:txBody>
                  <a:tcPr/>
                </a:tc>
              </a:tr>
              <a:tr h="1049655">
                <a:tc>
                  <a:txBody>
                    <a:bodyPr/>
                    <a:lstStyle/>
                    <a:p>
                      <a:r>
                        <a:rPr lang="en-IN" dirty="0" smtClean="0"/>
                        <a:t>Simla</a:t>
                      </a:r>
                      <a:r>
                        <a:rPr lang="en-IN" baseline="0" dirty="0" smtClean="0"/>
                        <a:t> </a:t>
                      </a:r>
                      <a:r>
                        <a:rPr lang="en-IN" dirty="0" smtClean="0"/>
                        <a:t>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Himachal Pradesh</a:t>
                      </a:r>
                      <a:endParaRPr lang="en-IN" dirty="0"/>
                    </a:p>
                  </a:txBody>
                  <a:tcPr/>
                </a:tc>
              </a:tr>
              <a:tr h="1049655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>
                <a:solidFill>
                  <a:schemeClr val="tx2"/>
                </a:solidFill>
              </a:rPr>
              <a:t>Compound substitution table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609722"/>
          <a:ext cx="8786844" cy="5462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711"/>
                <a:gridCol w="2196711"/>
                <a:gridCol w="2196711"/>
                <a:gridCol w="2196711"/>
              </a:tblGrid>
              <a:tr h="1092523">
                <a:tc>
                  <a:txBody>
                    <a:bodyPr/>
                    <a:lstStyle/>
                    <a:p>
                      <a:r>
                        <a:rPr lang="en-IN" dirty="0" smtClean="0"/>
                        <a:t>Sumi</a:t>
                      </a:r>
                      <a:r>
                        <a:rPr lang="en-IN" baseline="0" dirty="0" smtClean="0"/>
                        <a:t>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nice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1092523">
                <a:tc>
                  <a:txBody>
                    <a:bodyPr/>
                    <a:lstStyle/>
                    <a:p>
                      <a:r>
                        <a:rPr lang="en-IN" dirty="0" smtClean="0"/>
                        <a:t>Dona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bad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1092523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Tusi</a:t>
                      </a:r>
                      <a:r>
                        <a:rPr lang="en-IN" dirty="0" smtClean="0"/>
                        <a:t>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Is a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beautiful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girl</a:t>
                      </a:r>
                      <a:endParaRPr lang="en-IN" dirty="0"/>
                    </a:p>
                  </a:txBody>
                  <a:tcPr/>
                </a:tc>
              </a:tr>
              <a:tr h="1092523">
                <a:tc>
                  <a:txBody>
                    <a:bodyPr/>
                    <a:lstStyle/>
                    <a:p>
                      <a:r>
                        <a:rPr lang="en-IN" dirty="0" smtClean="0"/>
                        <a:t>Tina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1092523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Tenzin</a:t>
                      </a:r>
                      <a:r>
                        <a:rPr lang="en-IN" dirty="0" smtClean="0"/>
                        <a:t>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claver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>
                <a:solidFill>
                  <a:schemeClr val="tx2"/>
                </a:solidFill>
              </a:rPr>
              <a:t>Grammatical substitution table</a:t>
            </a:r>
            <a:endParaRPr lang="en-IN" dirty="0"/>
          </a:p>
        </p:txBody>
      </p:sp>
      <p:pic>
        <p:nvPicPr>
          <p:cNvPr id="1026" name="Picture 2" descr="C:\Users\Uttam\Desktop\images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1500174"/>
            <a:ext cx="8286776" cy="53578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122" name="Picture 2" descr="C:\Users\Uttam\Desktop\untitl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 descr="C:\Users\Uttam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050" name="Picture 2" descr="C:\Users\Uttam\Desktop\9720cacd5fea192943db8d615823b12f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098" name="Picture 2" descr="C:\Users\Uttam\Desktop\inde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70</TotalTime>
  <Words>269</Words>
  <Application>Microsoft Office PowerPoint</Application>
  <PresentationFormat>On-screen Show (4:3)</PresentationFormat>
  <Paragraphs>38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Opulent</vt:lpstr>
      <vt:lpstr>Importance of teaching grammar in language course(substitution)</vt:lpstr>
      <vt:lpstr>Slide 2</vt:lpstr>
      <vt:lpstr>simple substitution table.</vt:lpstr>
      <vt:lpstr>Compound substitution table</vt:lpstr>
      <vt:lpstr>Grammatical substitution table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Importance of teaching grammar in language course(substitution)</dc:title>
  <dc:creator>Uttam</dc:creator>
  <cp:lastModifiedBy>Uttam</cp:lastModifiedBy>
  <cp:revision>26</cp:revision>
  <dcterms:created xsi:type="dcterms:W3CDTF">2018-09-20T09:00:49Z</dcterms:created>
  <dcterms:modified xsi:type="dcterms:W3CDTF">2020-04-28T09:41:03Z</dcterms:modified>
</cp:coreProperties>
</file>