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44A5ABC4-9EAF-41C6-975F-71A7E85DC7B5}" type="datetimeFigureOut">
              <a:rPr lang="en-US" smtClean="0"/>
              <a:pPr/>
              <a:t>3/14/2024</a:t>
            </a:fld>
            <a:endParaRPr lang="en-IN"/>
          </a:p>
        </p:txBody>
      </p:sp>
      <p:sp>
        <p:nvSpPr>
          <p:cNvPr id="17" name="Footer Placeholder 16"/>
          <p:cNvSpPr>
            <a:spLocks noGrp="1"/>
          </p:cNvSpPr>
          <p:nvPr>
            <p:ph type="ftr" sz="quarter" idx="11"/>
          </p:nvPr>
        </p:nvSpPr>
        <p:spPr/>
        <p:txBody>
          <a:bodyPr/>
          <a:lstStyle/>
          <a:p>
            <a:endParaRPr lang="en-IN"/>
          </a:p>
        </p:txBody>
      </p:sp>
      <p:sp>
        <p:nvSpPr>
          <p:cNvPr id="29" name="Slide Number Placeholder 28"/>
          <p:cNvSpPr>
            <a:spLocks noGrp="1"/>
          </p:cNvSpPr>
          <p:nvPr>
            <p:ph type="sldNum" sz="quarter" idx="12"/>
          </p:nvPr>
        </p:nvSpPr>
        <p:spPr/>
        <p:txBody>
          <a:bodyPr/>
          <a:lstStyle/>
          <a:p>
            <a:fld id="{3DAAFF52-2A8B-451F-869C-FC5BC8F5EDFC}" type="slidenum">
              <a:rPr lang="en-IN" smtClean="0"/>
              <a:pPr/>
              <a:t>‹#›</a:t>
            </a:fld>
            <a:endParaRPr lang="en-IN"/>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4A5ABC4-9EAF-41C6-975F-71A7E85DC7B5}" type="datetimeFigureOut">
              <a:rPr lang="en-US" smtClean="0"/>
              <a:pPr/>
              <a:t>3/14/2024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AAFF52-2A8B-451F-869C-FC5BC8F5EDFC}"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4A5ABC4-9EAF-41C6-975F-71A7E85DC7B5}" type="datetimeFigureOut">
              <a:rPr lang="en-US" smtClean="0"/>
              <a:pPr/>
              <a:t>3/14/2024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AAFF52-2A8B-451F-869C-FC5BC8F5EDFC}"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4A5ABC4-9EAF-41C6-975F-71A7E85DC7B5}" type="datetimeFigureOut">
              <a:rPr lang="en-US" smtClean="0"/>
              <a:pPr/>
              <a:t>3/14/2024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AAFF52-2A8B-451F-869C-FC5BC8F5EDFC}"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44A5ABC4-9EAF-41C6-975F-71A7E85DC7B5}" type="datetimeFigureOut">
              <a:rPr lang="en-US" smtClean="0"/>
              <a:pPr/>
              <a:t>3/14/2024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7924800" y="6416675"/>
            <a:ext cx="762000" cy="365125"/>
          </a:xfrm>
        </p:spPr>
        <p:txBody>
          <a:bodyPr/>
          <a:lstStyle/>
          <a:p>
            <a:fld id="{3DAAFF52-2A8B-451F-869C-FC5BC8F5EDFC}"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4A5ABC4-9EAF-41C6-975F-71A7E85DC7B5}" type="datetimeFigureOut">
              <a:rPr lang="en-US" smtClean="0"/>
              <a:pPr/>
              <a:t>3/14/2024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DAAFF52-2A8B-451F-869C-FC5BC8F5EDFC}"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4A5ABC4-9EAF-41C6-975F-71A7E85DC7B5}" type="datetimeFigureOut">
              <a:rPr lang="en-US" smtClean="0"/>
              <a:pPr/>
              <a:t>3/14/2024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DAAFF52-2A8B-451F-869C-FC5BC8F5EDFC}"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4A5ABC4-9EAF-41C6-975F-71A7E85DC7B5}" type="datetimeFigureOut">
              <a:rPr lang="en-US" smtClean="0"/>
              <a:pPr/>
              <a:t>3/14/2024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DAAFF52-2A8B-451F-869C-FC5BC8F5EDFC}"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A5ABC4-9EAF-41C6-975F-71A7E85DC7B5}" type="datetimeFigureOut">
              <a:rPr lang="en-US" smtClean="0"/>
              <a:pPr/>
              <a:t>3/14/2024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DAAFF52-2A8B-451F-869C-FC5BC8F5EDFC}"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4A5ABC4-9EAF-41C6-975F-71A7E85DC7B5}" type="datetimeFigureOut">
              <a:rPr lang="en-US" smtClean="0"/>
              <a:pPr/>
              <a:t>3/14/2024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DAAFF52-2A8B-451F-869C-FC5BC8F5EDFC}"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4A5ABC4-9EAF-41C6-975F-71A7E85DC7B5}" type="datetimeFigureOut">
              <a:rPr lang="en-US" smtClean="0"/>
              <a:pPr/>
              <a:t>3/14/2024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DAAFF52-2A8B-451F-869C-FC5BC8F5EDFC}"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4A5ABC4-9EAF-41C6-975F-71A7E85DC7B5}" type="datetimeFigureOut">
              <a:rPr lang="en-US" smtClean="0"/>
              <a:pPr/>
              <a:t>3/14/2024</a:t>
            </a:fld>
            <a:endParaRPr lang="en-IN"/>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IN"/>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DAAFF52-2A8B-451F-869C-FC5BC8F5EDFC}" type="slidenum">
              <a:rPr lang="en-IN" smtClean="0"/>
              <a:pPr/>
              <a:t>‹#›</a:t>
            </a:fld>
            <a:endParaRPr lang="en-IN"/>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a:t>Communicative approach</a:t>
            </a:r>
          </a:p>
        </p:txBody>
      </p:sp>
      <p:sp>
        <p:nvSpPr>
          <p:cNvPr id="3" name="Subtitle 2"/>
          <p:cNvSpPr>
            <a:spLocks noGrp="1"/>
          </p:cNvSpPr>
          <p:nvPr>
            <p:ph type="subTitle" idx="1"/>
          </p:nvPr>
        </p:nvSpPr>
        <p:spPr/>
        <p:txBody>
          <a:bodyPr/>
          <a:lstStyle/>
          <a:p>
            <a:r>
              <a:rPr lang="en-IN" dirty="0"/>
              <a:t>P-6-I</a:t>
            </a:r>
          </a:p>
          <a:p>
            <a:r>
              <a:rPr lang="en-IN" dirty="0"/>
              <a:t>Unit-III</a:t>
            </a:r>
          </a:p>
        </p:txBody>
      </p:sp>
    </p:spTree>
  </p:cSld>
  <p:clrMapOvr>
    <a:masterClrMapping/>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Advantages </a:t>
            </a:r>
          </a:p>
        </p:txBody>
      </p:sp>
      <p:sp>
        <p:nvSpPr>
          <p:cNvPr id="3" name="Content Placeholder 2"/>
          <p:cNvSpPr>
            <a:spLocks noGrp="1"/>
          </p:cNvSpPr>
          <p:nvPr>
            <p:ph idx="1"/>
          </p:nvPr>
        </p:nvSpPr>
        <p:spPr/>
        <p:txBody>
          <a:bodyPr>
            <a:normAutofit/>
          </a:bodyPr>
          <a:lstStyle/>
          <a:p>
            <a:r>
              <a:rPr lang="en-IN" dirty="0"/>
              <a:t>It develops the speech ability to the pupils.</a:t>
            </a:r>
          </a:p>
          <a:p>
            <a:r>
              <a:rPr lang="en-IN" dirty="0"/>
              <a:t>It emphasises on different ways of expression.</a:t>
            </a:r>
          </a:p>
          <a:p>
            <a:r>
              <a:rPr lang="en-IN" dirty="0"/>
              <a:t>It is based on practical unity of the language in real life situations.</a:t>
            </a:r>
          </a:p>
          <a:p>
            <a:r>
              <a:rPr lang="en-IN" dirty="0"/>
              <a:t>It stresses the need of the functional value of the language.</a:t>
            </a:r>
          </a:p>
          <a:p>
            <a:r>
              <a:rPr lang="en-IN" dirty="0"/>
              <a:t>It enables and capacitates the students to communicate and understand ideas, feelings, requirements and notions freely within the four walls of the classroom, as well as outside it.</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Disadvantages </a:t>
            </a:r>
          </a:p>
        </p:txBody>
      </p:sp>
      <p:sp>
        <p:nvSpPr>
          <p:cNvPr id="3" name="Content Placeholder 2"/>
          <p:cNvSpPr>
            <a:spLocks noGrp="1"/>
          </p:cNvSpPr>
          <p:nvPr>
            <p:ph idx="1"/>
          </p:nvPr>
        </p:nvSpPr>
        <p:spPr/>
        <p:txBody>
          <a:bodyPr/>
          <a:lstStyle/>
          <a:p>
            <a:r>
              <a:rPr lang="en-IN" dirty="0"/>
              <a:t>It overlooks the importance of grammar and structures to a large extent and only stresses the need for communicative aspect.</a:t>
            </a:r>
          </a:p>
          <a:p>
            <a:pPr>
              <a:buNone/>
            </a:pPr>
            <a:endParaRPr lang="en-IN" dirty="0"/>
          </a:p>
          <a:p>
            <a:pPr>
              <a:buNone/>
            </a:pPr>
            <a:r>
              <a:rPr lang="en-IN" dirty="0"/>
              <a:t>You add more points</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endParaRPr lang="en-IN" sz="7200" dirty="0"/>
          </a:p>
          <a:p>
            <a:pPr>
              <a:buNone/>
            </a:pPr>
            <a:r>
              <a:rPr lang="en-IN" sz="6600" dirty="0"/>
              <a:t>        Thank you</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Concept of communicative approach</a:t>
            </a:r>
          </a:p>
        </p:txBody>
      </p:sp>
      <p:sp>
        <p:nvSpPr>
          <p:cNvPr id="3" name="Content Placeholder 2"/>
          <p:cNvSpPr>
            <a:spLocks noGrp="1"/>
          </p:cNvSpPr>
          <p:nvPr>
            <p:ph idx="1"/>
          </p:nvPr>
        </p:nvSpPr>
        <p:spPr/>
        <p:txBody>
          <a:bodyPr>
            <a:normAutofit fontScale="70000" lnSpcReduction="20000"/>
          </a:bodyPr>
          <a:lstStyle/>
          <a:p>
            <a:r>
              <a:rPr lang="en-IN" dirty="0"/>
              <a:t>The communicative approach is based on the idea that learning language successfully comes through having to communicate real meaning. When learners are involved in real communication, their natural strategies for language acquisition will be used, and this will allow them to learn to use the language.</a:t>
            </a:r>
          </a:p>
          <a:p>
            <a:r>
              <a:rPr lang="en-IN" b="1" dirty="0">
                <a:solidFill>
                  <a:srgbClr val="002060"/>
                </a:solidFill>
              </a:rPr>
              <a:t>Example</a:t>
            </a:r>
            <a:br>
              <a:rPr lang="en-IN" dirty="0"/>
            </a:br>
            <a:r>
              <a:rPr lang="en-IN" dirty="0"/>
              <a:t>Practising question forms by asking learners to find out personal information about their colleagues is an example of the communicative approach, as it involves meaningful communication.</a:t>
            </a:r>
          </a:p>
          <a:p>
            <a:r>
              <a:rPr lang="en-IN" b="1" dirty="0">
                <a:solidFill>
                  <a:srgbClr val="002060"/>
                </a:solidFill>
              </a:rPr>
              <a:t>In the classroom</a:t>
            </a:r>
            <a:br>
              <a:rPr lang="en-IN" dirty="0"/>
            </a:br>
            <a:r>
              <a:rPr lang="en-IN" dirty="0"/>
              <a:t>Classroom activities guided by the communicative approach are characterised by trying to produce meaningful and real communication, at all levels. As a result there may be more emphasis on skills than systems, lessons are more learner-centred, and there may be use of authentic materials.</a:t>
            </a:r>
          </a:p>
          <a:p>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1026" name="Picture 2" descr="C:\Users\Uttam\Desktop\0847d5211daa2cfcfde28d825aa07d5d_L.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a:bodyPr>
          <a:lstStyle/>
          <a:p>
            <a:r>
              <a:rPr lang="en-IN" dirty="0"/>
              <a:t>communicative approaches. a style of language teaching that focuses on using language for real communication rather than learning the systems of grammar and vocabulary. The course takes a communicative approach to language learning allowing ample opportunity for learners to practise what they have learned.</a:t>
            </a:r>
          </a:p>
          <a:p>
            <a:r>
              <a:rPr lang="en-IN" dirty="0"/>
              <a:t>communicative language teaching, or the communicative approach, is an approach to language teaching that emphasizes interaction as both the means and the ultimate goal of study.</a:t>
            </a:r>
          </a:p>
          <a:p>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Aims and objectives </a:t>
            </a:r>
          </a:p>
        </p:txBody>
      </p:sp>
      <p:sp>
        <p:nvSpPr>
          <p:cNvPr id="3" name="Content Placeholder 2"/>
          <p:cNvSpPr>
            <a:spLocks noGrp="1"/>
          </p:cNvSpPr>
          <p:nvPr>
            <p:ph idx="1"/>
          </p:nvPr>
        </p:nvSpPr>
        <p:spPr/>
        <p:txBody>
          <a:bodyPr>
            <a:normAutofit/>
          </a:bodyPr>
          <a:lstStyle/>
          <a:p>
            <a:r>
              <a:rPr lang="en-IN" dirty="0"/>
              <a:t>Language is the expression of meaning.</a:t>
            </a:r>
          </a:p>
          <a:p>
            <a:r>
              <a:rPr lang="en-IN" dirty="0"/>
              <a:t> Real and meaningful communicative situation or interact and communicates </a:t>
            </a:r>
          </a:p>
          <a:p>
            <a:r>
              <a:rPr lang="en-IN" dirty="0"/>
              <a:t>To motivate students to learn and use communicative skills. </a:t>
            </a:r>
          </a:p>
          <a:p>
            <a:r>
              <a:rPr lang="en-IN" dirty="0"/>
              <a:t>The instruction should be done in TL (foreign language: English). </a:t>
            </a:r>
          </a:p>
          <a:p>
            <a:r>
              <a:rPr lang="en-IN" dirty="0"/>
              <a:t>Grammar and structures are secondary. Functional and communicative uses are primary</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t>Significant Aspects: </a:t>
            </a:r>
            <a:endParaRPr lang="en-IN" dirty="0"/>
          </a:p>
        </p:txBody>
      </p:sp>
      <p:sp>
        <p:nvSpPr>
          <p:cNvPr id="3" name="Content Placeholder 2"/>
          <p:cNvSpPr>
            <a:spLocks noGrp="1"/>
          </p:cNvSpPr>
          <p:nvPr>
            <p:ph idx="1"/>
          </p:nvPr>
        </p:nvSpPr>
        <p:spPr/>
        <p:txBody>
          <a:bodyPr>
            <a:normAutofit/>
          </a:bodyPr>
          <a:lstStyle/>
          <a:p>
            <a:endParaRPr lang="en-IN" dirty="0"/>
          </a:p>
          <a:p>
            <a:r>
              <a:rPr lang="en-IN" dirty="0"/>
              <a:t> Fluency should be emphasized. </a:t>
            </a:r>
          </a:p>
          <a:p>
            <a:r>
              <a:rPr lang="en-IN" dirty="0"/>
              <a:t> To help students integrate their language skills, reading, writing, listening, and speaking. </a:t>
            </a:r>
          </a:p>
          <a:p>
            <a:r>
              <a:rPr lang="en-IN" dirty="0"/>
              <a:t>Teachers should be facilitators (guide) rather than lecturers. </a:t>
            </a:r>
          </a:p>
          <a:p>
            <a:r>
              <a:rPr lang="en-IN" dirty="0"/>
              <a:t>Students should become independent and autonomous communicators (student-centred learning)</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Basic principles</a:t>
            </a:r>
          </a:p>
        </p:txBody>
      </p:sp>
      <p:sp>
        <p:nvSpPr>
          <p:cNvPr id="3" name="Content Placeholder 2"/>
          <p:cNvSpPr>
            <a:spLocks noGrp="1"/>
          </p:cNvSpPr>
          <p:nvPr>
            <p:ph idx="1"/>
          </p:nvPr>
        </p:nvSpPr>
        <p:spPr/>
        <p:txBody>
          <a:bodyPr>
            <a:normAutofit fontScale="70000" lnSpcReduction="20000"/>
          </a:bodyPr>
          <a:lstStyle/>
          <a:p>
            <a:r>
              <a:rPr lang="en-IN" dirty="0"/>
              <a:t>The primary principle is to learn English through ‘use’ </a:t>
            </a:r>
            <a:r>
              <a:rPr lang="en-IN" dirty="0" err="1"/>
              <a:t>i.e</a:t>
            </a:r>
            <a:r>
              <a:rPr lang="en-IN" dirty="0"/>
              <a:t> through communication. In the classroom context, there are three conditions that must be met before any activity can be called ‘communication’----</a:t>
            </a:r>
          </a:p>
          <a:p>
            <a:pPr marL="514350" indent="-514350">
              <a:buFont typeface="+mj-lt"/>
              <a:buAutoNum type="arabicPeriod"/>
            </a:pPr>
            <a:r>
              <a:rPr lang="en-IN" dirty="0"/>
              <a:t>The situation must be real and role must be real.</a:t>
            </a:r>
          </a:p>
          <a:p>
            <a:pPr marL="514350" indent="-514350">
              <a:buFont typeface="+mj-lt"/>
              <a:buAutoNum type="arabicPeriod"/>
            </a:pPr>
            <a:r>
              <a:rPr lang="en-IN" dirty="0"/>
              <a:t>There is always a need and a purpose for communication and something to be communicated, which gives rise to communication in real life</a:t>
            </a:r>
          </a:p>
          <a:p>
            <a:pPr marL="514350" indent="-514350">
              <a:buFont typeface="+mj-lt"/>
              <a:buAutoNum type="arabicPeriod"/>
            </a:pPr>
            <a:r>
              <a:rPr lang="en-IN" dirty="0"/>
              <a:t>Communication involves freedom and unpredictability.</a:t>
            </a:r>
          </a:p>
          <a:p>
            <a:pPr marL="514350" indent="-514350"/>
            <a:r>
              <a:rPr lang="en-IN" dirty="0"/>
              <a:t>The language should be learnt first and put to use afterwards.</a:t>
            </a:r>
          </a:p>
          <a:p>
            <a:pPr marL="514350" indent="-514350"/>
            <a:r>
              <a:rPr lang="en-IN" dirty="0"/>
              <a:t>When a student learns a language through use, he naturally comes into contact with a language which is real, authentic.</a:t>
            </a:r>
          </a:p>
          <a:p>
            <a:pPr marL="514350" indent="-514350"/>
            <a:r>
              <a:rPr lang="en-IN" dirty="0"/>
              <a:t>The objective in this approach is communicative competence.</a:t>
            </a:r>
          </a:p>
          <a:p>
            <a:pPr marL="514350" indent="-514350"/>
            <a:r>
              <a:rPr lang="en-IN" dirty="0"/>
              <a:t>This approach is student oriented and student centred.</a:t>
            </a:r>
          </a:p>
          <a:p>
            <a:pPr marL="514350" indent="-514350"/>
            <a:r>
              <a:rPr lang="en-IN" dirty="0"/>
              <a:t>Communicative competence is something that involves the creative functioning of the mind</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Classroom procedure</a:t>
            </a:r>
          </a:p>
        </p:txBody>
      </p:sp>
      <p:sp>
        <p:nvSpPr>
          <p:cNvPr id="3" name="Content Placeholder 2"/>
          <p:cNvSpPr>
            <a:spLocks noGrp="1"/>
          </p:cNvSpPr>
          <p:nvPr>
            <p:ph idx="1"/>
          </p:nvPr>
        </p:nvSpPr>
        <p:spPr/>
        <p:txBody>
          <a:bodyPr/>
          <a:lstStyle/>
          <a:p>
            <a:r>
              <a:rPr lang="en-IN" dirty="0"/>
              <a:t>Warm up.</a:t>
            </a:r>
          </a:p>
          <a:p>
            <a:r>
              <a:rPr lang="en-IN" dirty="0"/>
              <a:t>Introduction of new grammar items.</a:t>
            </a:r>
          </a:p>
          <a:p>
            <a:r>
              <a:rPr lang="en-IN" dirty="0"/>
              <a:t>Practice.</a:t>
            </a:r>
          </a:p>
          <a:p>
            <a:r>
              <a:rPr lang="en-IN" dirty="0"/>
              <a:t>Reading the text.</a:t>
            </a:r>
          </a:p>
          <a:p>
            <a:r>
              <a:rPr lang="en-IN" dirty="0"/>
              <a:t>Communicative practice.</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Techniques </a:t>
            </a:r>
          </a:p>
        </p:txBody>
      </p:sp>
      <p:sp>
        <p:nvSpPr>
          <p:cNvPr id="3" name="Content Placeholder 2"/>
          <p:cNvSpPr>
            <a:spLocks noGrp="1"/>
          </p:cNvSpPr>
          <p:nvPr>
            <p:ph idx="1"/>
          </p:nvPr>
        </p:nvSpPr>
        <p:spPr/>
        <p:txBody>
          <a:bodyPr/>
          <a:lstStyle/>
          <a:p>
            <a:r>
              <a:rPr lang="en-IN" dirty="0"/>
              <a:t>The use of authentic materials.</a:t>
            </a:r>
          </a:p>
          <a:p>
            <a:r>
              <a:rPr lang="en-IN" dirty="0"/>
              <a:t>Language games.</a:t>
            </a:r>
          </a:p>
          <a:p>
            <a:r>
              <a:rPr lang="en-IN" dirty="0"/>
              <a:t>Role play.</a:t>
            </a:r>
          </a:p>
          <a:p>
            <a:r>
              <a:rPr lang="en-IN" dirty="0"/>
              <a:t> picture strip story--- as a problem solving communicative tasks.</a:t>
            </a:r>
          </a:p>
          <a:p>
            <a:r>
              <a:rPr lang="en-IN"/>
              <a:t>Mind </a:t>
            </a:r>
            <a:r>
              <a:rPr lang="en-IN" dirty="0"/>
              <a:t>engaging tasks.</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97</TotalTime>
  <Words>622</Words>
  <Application>Microsoft Office PowerPoint</Application>
  <PresentationFormat>On-screen Show (4:3)</PresentationFormat>
  <Paragraphs>55</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Book Antiqua</vt:lpstr>
      <vt:lpstr>Lucida Sans</vt:lpstr>
      <vt:lpstr>Wingdings</vt:lpstr>
      <vt:lpstr>Wingdings 2</vt:lpstr>
      <vt:lpstr>Wingdings 3</vt:lpstr>
      <vt:lpstr>Apex</vt:lpstr>
      <vt:lpstr>Communicative approach</vt:lpstr>
      <vt:lpstr>Concept of communicative approach</vt:lpstr>
      <vt:lpstr>PowerPoint Presentation</vt:lpstr>
      <vt:lpstr>PowerPoint Presentation</vt:lpstr>
      <vt:lpstr>Aims and objectives </vt:lpstr>
      <vt:lpstr>Significant Aspects: </vt:lpstr>
      <vt:lpstr>Basic principles</vt:lpstr>
      <vt:lpstr>Classroom procedure</vt:lpstr>
      <vt:lpstr>Techniques </vt:lpstr>
      <vt:lpstr>Advantages </vt:lpstr>
      <vt:lpstr>Disadvantages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Communicative approach</dc:title>
  <dc:creator>Uttam</dc:creator>
  <cp:lastModifiedBy>Uttam Das</cp:lastModifiedBy>
  <cp:revision>36</cp:revision>
  <dcterms:created xsi:type="dcterms:W3CDTF">2018-09-20T08:26:11Z</dcterms:created>
  <dcterms:modified xsi:type="dcterms:W3CDTF">2024-03-14T07:43:25Z</dcterms:modified>
</cp:coreProperties>
</file>