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AB2C32F-BEF2-4E60-B804-1136E4A28711}" type="datetimeFigureOut">
              <a:rPr lang="en-US" smtClean="0"/>
              <a:pPr/>
              <a:t>5/12/2023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AB2C32F-BEF2-4E60-B804-1136E4A28711}" type="datetimeFigureOut">
              <a:rPr lang="en-US" smtClean="0"/>
              <a:pPr/>
              <a:t>5/12/2023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AB2C32F-BEF2-4E60-B804-1136E4A28711}" type="datetimeFigureOut">
              <a:rPr lang="en-US" smtClean="0"/>
              <a:pPr/>
              <a:t>5/12/2023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AB2C32F-BEF2-4E60-B804-1136E4A28711}" type="datetimeFigureOut">
              <a:rPr lang="en-US" smtClean="0"/>
              <a:pPr/>
              <a:t>5/12/2023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2C32F-BEF2-4E60-B804-1136E4A28711}" type="datetimeFigureOut">
              <a:rPr lang="en-US" smtClean="0"/>
              <a:pPr/>
              <a:t>5/12/2023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AB2C32F-BEF2-4E60-B804-1136E4A28711}" type="datetimeFigureOut">
              <a:rPr lang="en-US" smtClean="0"/>
              <a:pPr/>
              <a:t>5/12/2023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AB2C32F-BEF2-4E60-B804-1136E4A28711}" type="datetimeFigureOut">
              <a:rPr lang="en-US" smtClean="0"/>
              <a:pPr/>
              <a:t>5/12/2023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AB2C32F-BEF2-4E60-B804-1136E4A28711}" type="datetimeFigureOut">
              <a:rPr lang="en-US" smtClean="0"/>
              <a:pPr/>
              <a:t>5/12/2023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2C32F-BEF2-4E60-B804-1136E4A28711}" type="datetimeFigureOut">
              <a:rPr lang="en-US" smtClean="0"/>
              <a:pPr/>
              <a:t>5/12/2023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B2C32F-BEF2-4E60-B804-1136E4A28711}" type="datetimeFigureOut">
              <a:rPr lang="en-US" smtClean="0"/>
              <a:pPr/>
              <a:t>5/12/2023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B2C32F-BEF2-4E60-B804-1136E4A28711}" type="datetimeFigureOut">
              <a:rPr lang="en-US" smtClean="0"/>
              <a:pPr/>
              <a:t>5/12/2023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298C3B-C637-438A-8878-24295F36DFC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C32F-BEF2-4E60-B804-1136E4A28711}" type="datetimeFigureOut">
              <a:rPr lang="en-US" smtClean="0"/>
              <a:pPr/>
              <a:t>5/12/2023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98C3B-C637-438A-8878-24295F36DFC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CCE in </a:t>
            </a:r>
            <a:r>
              <a:rPr lang="en-IN"/>
              <a:t>Language teaching</a:t>
            </a:r>
          </a:p>
        </p:txBody>
      </p:sp>
      <p:sp>
        <p:nvSpPr>
          <p:cNvPr id="3" name="Subtitle 2"/>
          <p:cNvSpPr>
            <a:spLocks noGrp="1"/>
          </p:cNvSpPr>
          <p:nvPr>
            <p:ph type="subTitle" idx="1"/>
          </p:nvPr>
        </p:nvSpPr>
        <p:spPr/>
        <p:txBody>
          <a:bodyPr/>
          <a:lstStyle/>
          <a:p>
            <a:r>
              <a:rPr lang="en-IN" dirty="0"/>
              <a:t>6-I</a:t>
            </a:r>
          </a:p>
          <a:p>
            <a:r>
              <a:rPr lang="en-IN" dirty="0"/>
              <a:t>Unit-III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r>
              <a:rPr lang="en-IN" dirty="0"/>
              <a:t>To help recognize specific abilities of children other than academics;</a:t>
            </a:r>
          </a:p>
          <a:p>
            <a:r>
              <a:rPr lang="en-IN" dirty="0"/>
              <a:t>To develop an understand of CCE’s evaluating criteria;</a:t>
            </a:r>
          </a:p>
          <a:p>
            <a:r>
              <a:rPr lang="en-IN" dirty="0"/>
              <a:t>To promote holistic education practices in English teaching;</a:t>
            </a:r>
          </a:p>
          <a:p>
            <a:r>
              <a:rPr lang="en-IN" dirty="0"/>
              <a:t>To identify learner’s difficulties in English and provide remedial interventions by developing</a:t>
            </a:r>
          </a:p>
          <a:p>
            <a:r>
              <a:rPr lang="en-IN" dirty="0"/>
              <a:t>interests, hobbies and passion for speaking English;</a:t>
            </a:r>
          </a:p>
          <a:p>
            <a:r>
              <a:rPr lang="en-IN" dirty="0"/>
              <a:t>To help teachers devise different strategies to meet the emerging challenges of the new</a:t>
            </a:r>
          </a:p>
          <a:p>
            <a:r>
              <a:rPr lang="en-IN" dirty="0"/>
              <a:t>CCE pattern introduced by CBSE.</a:t>
            </a:r>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Importance </a:t>
            </a:r>
          </a:p>
        </p:txBody>
      </p:sp>
      <p:sp>
        <p:nvSpPr>
          <p:cNvPr id="3" name="Content Placeholder 2"/>
          <p:cNvSpPr>
            <a:spLocks noGrp="1"/>
          </p:cNvSpPr>
          <p:nvPr>
            <p:ph idx="1"/>
          </p:nvPr>
        </p:nvSpPr>
        <p:spPr/>
        <p:txBody>
          <a:bodyPr/>
          <a:lstStyle/>
          <a:p>
            <a:r>
              <a:rPr lang="en-IN" dirty="0"/>
              <a:t>It reduces the evils of external examinations.</a:t>
            </a:r>
          </a:p>
          <a:p>
            <a:r>
              <a:rPr lang="en-IN" dirty="0"/>
              <a:t>It is for regular study habits.</a:t>
            </a:r>
          </a:p>
          <a:p>
            <a:r>
              <a:rPr lang="en-IN" dirty="0"/>
              <a:t>It assesses pupils difficulties.</a:t>
            </a:r>
          </a:p>
          <a:p>
            <a:r>
              <a:rPr lang="en-IN" dirty="0"/>
              <a:t>It involves the teacher in the programme of pupil-evaluation.</a:t>
            </a:r>
          </a:p>
          <a:p>
            <a:r>
              <a:rPr lang="en-IN" dirty="0"/>
              <a:t>It supplements external examinations.</a:t>
            </a:r>
          </a:p>
          <a:p>
            <a:pPr>
              <a:buNone/>
            </a:pP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Merits </a:t>
            </a:r>
          </a:p>
        </p:txBody>
      </p:sp>
      <p:sp>
        <p:nvSpPr>
          <p:cNvPr id="3" name="Content Placeholder 2"/>
          <p:cNvSpPr>
            <a:spLocks noGrp="1"/>
          </p:cNvSpPr>
          <p:nvPr>
            <p:ph idx="1"/>
          </p:nvPr>
        </p:nvSpPr>
        <p:spPr/>
        <p:txBody>
          <a:bodyPr/>
          <a:lstStyle/>
          <a:p>
            <a:r>
              <a:rPr lang="en-IN" dirty="0"/>
              <a:t>Validity</a:t>
            </a:r>
          </a:p>
          <a:p>
            <a:r>
              <a:rPr lang="en-IN" dirty="0"/>
              <a:t>Reliability</a:t>
            </a:r>
          </a:p>
          <a:p>
            <a:r>
              <a:rPr lang="en-IN"/>
              <a:t>Test easily</a:t>
            </a:r>
            <a:endParaRPr lang="en-IN" dirty="0"/>
          </a:p>
          <a:p>
            <a:r>
              <a:rPr lang="en-IN" dirty="0"/>
              <a:t>Motivating</a:t>
            </a:r>
          </a:p>
          <a:p>
            <a:r>
              <a:rPr lang="en-IN" dirty="0"/>
              <a:t>Better teacher competence</a:t>
            </a:r>
          </a:p>
          <a:p>
            <a:r>
              <a:rPr lang="en-IN" dirty="0"/>
              <a:t>Integration</a:t>
            </a:r>
          </a:p>
          <a:p>
            <a:r>
              <a:rPr lang="en-IN" dirty="0"/>
              <a:t>diagnostic</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Concept of CCE</a:t>
            </a:r>
          </a:p>
        </p:txBody>
      </p:sp>
      <p:sp>
        <p:nvSpPr>
          <p:cNvPr id="3" name="Content Placeholder 2"/>
          <p:cNvSpPr>
            <a:spLocks noGrp="1"/>
          </p:cNvSpPr>
          <p:nvPr>
            <p:ph idx="1"/>
          </p:nvPr>
        </p:nvSpPr>
        <p:spPr/>
        <p:txBody>
          <a:bodyPr/>
          <a:lstStyle/>
          <a:p>
            <a:r>
              <a:rPr lang="en-IN" dirty="0"/>
              <a:t>Continuous and Comprehensive Evaluation (</a:t>
            </a:r>
            <a:r>
              <a:rPr lang="en-IN" b="1" dirty="0"/>
              <a:t>CCE</a:t>
            </a:r>
            <a:r>
              <a:rPr lang="en-IN" dirty="0"/>
              <a:t>) refers to a system of school-based evaluation of students that covers all aspects of students' development. It is a developmental process of assessment which emphasizes on two fold objectives.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1026" name="Picture 2" descr="C:\Users\Uttam\Desktop\features-of-cce-1-728.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CCE in teaching English</a:t>
            </a:r>
          </a:p>
        </p:txBody>
      </p:sp>
      <p:sp>
        <p:nvSpPr>
          <p:cNvPr id="3" name="Content Placeholder 2"/>
          <p:cNvSpPr>
            <a:spLocks noGrp="1"/>
          </p:cNvSpPr>
          <p:nvPr>
            <p:ph idx="1"/>
          </p:nvPr>
        </p:nvSpPr>
        <p:spPr/>
        <p:txBody>
          <a:bodyPr>
            <a:normAutofit lnSpcReduction="10000"/>
          </a:bodyPr>
          <a:lstStyle/>
          <a:p>
            <a:r>
              <a:rPr lang="en-IN" dirty="0"/>
              <a:t>Continuous and Comprehensive Evaluation, or CCE as it is popularly referred to, is posing some difficulty in as much as a uniform understanding and a comprehensive implementation method is concerned. No real fault of CCE that this perplexity exists. It is the varied interpretations of the concept of CCE and the way it is practiced that is causing some complexity for the teachers, students and their parents.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r>
              <a:rPr lang="en-IN" dirty="0"/>
              <a:t>For the teachers of English languages, just as for teachers of other language, there is an added challenge as the CCE focuses not only on textual comprehension and overall understanding, but on verbal fluency, effective communication, lexical ability, pronunciation, effectual LSRW proficiency, creative expression and aesthetics. Much of all this is beyond the scope of conventional classroom teaching. Also considering the changing social and professional priorities a purely textual aptitude is never going to be enough to cope with the massive transition in each and every aspect of intellectual and productive human pursuits.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dirty="0"/>
              <a:t>CCE is leading the conventional classroom to become a collaborative classroom wherein the environment and the ‘belief-change’ in student-teachers constitute a more important aim. It is aimed at making students participative and self reliant and at developing specific skills and abilities in the concerned subject/language, which, if utilized correctly, can become a boon for English teachers. (</a:t>
            </a:r>
            <a:r>
              <a:rPr lang="en-IN" dirty="0" err="1"/>
              <a:t>Infact</a:t>
            </a:r>
            <a:r>
              <a:rPr lang="en-IN" dirty="0"/>
              <a:t> this system would suit language teachers the most.)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r>
              <a:rPr lang="en-IN" dirty="0"/>
              <a:t>For the teachers of English language in the CCE format of evaluation, teaching the text in the lecture mode only would give little hope of achieving collaborative classroom features. Therefore a large spectrum of options has to be practiced to meet the assessment indicators for fluency, articulation, diction, speech, elocution and expression. These are best developed and evaluated in a more activity driven teaching-learning mode. Hence this English Teachers Manual is perceived as a tool for solutions and as guide to develop suitable activities for skill development in English language.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pic>
        <p:nvPicPr>
          <p:cNvPr id="2050"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OBJECTIVES</a:t>
            </a:r>
          </a:p>
        </p:txBody>
      </p:sp>
      <p:sp>
        <p:nvSpPr>
          <p:cNvPr id="3" name="Content Placeholder 2"/>
          <p:cNvSpPr>
            <a:spLocks noGrp="1"/>
          </p:cNvSpPr>
          <p:nvPr>
            <p:ph idx="1"/>
          </p:nvPr>
        </p:nvSpPr>
        <p:spPr/>
        <p:txBody>
          <a:bodyPr>
            <a:noAutofit/>
          </a:bodyPr>
          <a:lstStyle/>
          <a:p>
            <a:r>
              <a:rPr lang="en-IN" sz="2800" dirty="0"/>
              <a:t> To assist the teachers in carrying out their task of English teaching with an in-depth Understanding;</a:t>
            </a:r>
          </a:p>
          <a:p>
            <a:r>
              <a:rPr lang="en-IN" sz="2800" dirty="0"/>
              <a:t>To encourage employment of a variety of teaching aids and tools and techniques in English teaching;</a:t>
            </a:r>
          </a:p>
          <a:p>
            <a:r>
              <a:rPr lang="en-IN" sz="2800" dirty="0"/>
              <a:t>To help teachers develop different activities of evaluating the students in English Language.</a:t>
            </a:r>
          </a:p>
          <a:p>
            <a:r>
              <a:rPr lang="en-IN" sz="2800" dirty="0"/>
              <a:t> To understand the importance of checklist;</a:t>
            </a:r>
          </a:p>
          <a:p>
            <a:r>
              <a:rPr lang="en-IN" sz="2800" dirty="0"/>
              <a:t>To understand how to prepare a checklist;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587</Words>
  <Application>Microsoft Office PowerPoint</Application>
  <PresentationFormat>On-screen Show (4:3)</PresentationFormat>
  <Paragraphs>37</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CCE in Language teaching</vt:lpstr>
      <vt:lpstr>Concept of CCE</vt:lpstr>
      <vt:lpstr>PowerPoint Presentation</vt:lpstr>
      <vt:lpstr>CCE in teaching English</vt:lpstr>
      <vt:lpstr>PowerPoint Presentation</vt:lpstr>
      <vt:lpstr>PowerPoint Presentation</vt:lpstr>
      <vt:lpstr>PowerPoint Presentation</vt:lpstr>
      <vt:lpstr>PowerPoint Presentation</vt:lpstr>
      <vt:lpstr>OBJECTIVES</vt:lpstr>
      <vt:lpstr>PowerPoint Presentation</vt:lpstr>
      <vt:lpstr>Importance </vt:lpstr>
      <vt:lpstr>Merits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CCE in Language teaching</dc:title>
  <dc:creator>Uttam</dc:creator>
  <cp:lastModifiedBy>Uttam Das</cp:lastModifiedBy>
  <cp:revision>18</cp:revision>
  <dcterms:created xsi:type="dcterms:W3CDTF">2018-09-20T08:29:08Z</dcterms:created>
  <dcterms:modified xsi:type="dcterms:W3CDTF">2023-05-12T07:20:04Z</dcterms:modified>
</cp:coreProperties>
</file>