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4" r:id="rId3"/>
    <p:sldId id="257" r:id="rId4"/>
    <p:sldId id="258" r:id="rId5"/>
    <p:sldId id="265" r:id="rId6"/>
    <p:sldId id="266" r:id="rId7"/>
    <p:sldId id="267" r:id="rId8"/>
    <p:sldId id="268" r:id="rId9"/>
    <p:sldId id="259" r:id="rId10"/>
    <p:sldId id="260" r:id="rId11"/>
    <p:sldId id="261" r:id="rId12"/>
    <p:sldId id="262"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380" y="5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7A9B67F7-EBA9-4E3F-858D-BAABA56380B4}" type="datetimeFigureOut">
              <a:rPr lang="en-US" smtClean="0"/>
              <a:pPr/>
              <a:t>3/24/2023</a:t>
            </a:fld>
            <a:endParaRPr lang="en-IN"/>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IN"/>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93EF1603-2D82-4D48-BA40-F525F3A1AE08}" type="slidenum">
              <a:rPr lang="en-IN" smtClean="0"/>
              <a:pPr/>
              <a:t>‹#›</a:t>
            </a:fld>
            <a:endParaRPr lang="en-IN"/>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A9B67F7-EBA9-4E3F-858D-BAABA56380B4}" type="datetimeFigureOut">
              <a:rPr lang="en-US" smtClean="0"/>
              <a:pPr/>
              <a:t>3/24/2023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3EF1603-2D82-4D48-BA40-F525F3A1AE08}"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7A9B67F7-EBA9-4E3F-858D-BAABA56380B4}" type="datetimeFigureOut">
              <a:rPr lang="en-US" smtClean="0"/>
              <a:pPr/>
              <a:t>3/24/2023</a:t>
            </a:fld>
            <a:endParaRPr lang="en-IN"/>
          </a:p>
        </p:txBody>
      </p:sp>
      <p:sp>
        <p:nvSpPr>
          <p:cNvPr id="5" name="Footer Placeholder 4"/>
          <p:cNvSpPr>
            <a:spLocks noGrp="1"/>
          </p:cNvSpPr>
          <p:nvPr>
            <p:ph type="ftr" sz="quarter" idx="11"/>
          </p:nvPr>
        </p:nvSpPr>
        <p:spPr>
          <a:xfrm>
            <a:off x="457201" y="6248207"/>
            <a:ext cx="5573483" cy="365125"/>
          </a:xfrm>
        </p:spPr>
        <p:txBody>
          <a:bodyPr/>
          <a:lstStyle/>
          <a:p>
            <a:endParaRPr lang="en-IN"/>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93EF1603-2D82-4D48-BA40-F525F3A1AE08}"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7A9B67F7-EBA9-4E3F-858D-BAABA56380B4}" type="datetimeFigureOut">
              <a:rPr lang="en-US" smtClean="0"/>
              <a:pPr/>
              <a:t>3/24/2023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93EF1603-2D82-4D48-BA40-F525F3A1AE08}" type="slidenum">
              <a:rPr lang="en-IN" smtClean="0"/>
              <a:pPr/>
              <a:t>‹#›</a:t>
            </a:fld>
            <a:endParaRPr lang="en-IN"/>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7A9B67F7-EBA9-4E3F-858D-BAABA56380B4}" type="datetimeFigureOut">
              <a:rPr lang="en-US" smtClean="0"/>
              <a:pPr/>
              <a:t>3/24/2023</a:t>
            </a:fld>
            <a:endParaRPr lang="en-IN"/>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93EF1603-2D82-4D48-BA40-F525F3A1AE08}" type="slidenum">
              <a:rPr lang="en-IN" smtClean="0"/>
              <a:pPr/>
              <a:t>‹#›</a:t>
            </a:fld>
            <a:endParaRPr lang="en-IN"/>
          </a:p>
        </p:txBody>
      </p:sp>
      <p:sp>
        <p:nvSpPr>
          <p:cNvPr id="14" name="Footer Placeholder 13"/>
          <p:cNvSpPr>
            <a:spLocks noGrp="1"/>
          </p:cNvSpPr>
          <p:nvPr>
            <p:ph type="ftr" sz="quarter" idx="12"/>
          </p:nvPr>
        </p:nvSpPr>
        <p:spPr/>
        <p:txBody>
          <a:bodyPr/>
          <a:lstStyle/>
          <a:p>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7A9B67F7-EBA9-4E3F-858D-BAABA56380B4}" type="datetimeFigureOut">
              <a:rPr lang="en-US" smtClean="0"/>
              <a:pPr/>
              <a:t>3/24/2023</a:t>
            </a:fld>
            <a:endParaRPr lang="en-IN"/>
          </a:p>
        </p:txBody>
      </p:sp>
      <p:sp>
        <p:nvSpPr>
          <p:cNvPr id="10" name="Slide Number Placeholder 9"/>
          <p:cNvSpPr>
            <a:spLocks noGrp="1"/>
          </p:cNvSpPr>
          <p:nvPr>
            <p:ph type="sldNum" sz="quarter" idx="16"/>
          </p:nvPr>
        </p:nvSpPr>
        <p:spPr/>
        <p:txBody>
          <a:bodyPr rtlCol="0"/>
          <a:lstStyle/>
          <a:p>
            <a:fld id="{93EF1603-2D82-4D48-BA40-F525F3A1AE08}" type="slidenum">
              <a:rPr lang="en-IN" smtClean="0"/>
              <a:pPr/>
              <a:t>‹#›</a:t>
            </a:fld>
            <a:endParaRPr lang="en-IN"/>
          </a:p>
        </p:txBody>
      </p:sp>
      <p:sp>
        <p:nvSpPr>
          <p:cNvPr id="12" name="Footer Placeholder 11"/>
          <p:cNvSpPr>
            <a:spLocks noGrp="1"/>
          </p:cNvSpPr>
          <p:nvPr>
            <p:ph type="ftr" sz="quarter" idx="17"/>
          </p:nvPr>
        </p:nvSpPr>
        <p:spPr/>
        <p:txBody>
          <a:bodyPr rtlCol="0"/>
          <a:lstStyle/>
          <a:p>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7A9B67F7-EBA9-4E3F-858D-BAABA56380B4}" type="datetimeFigureOut">
              <a:rPr lang="en-US" smtClean="0"/>
              <a:pPr/>
              <a:t>3/24/2023</a:t>
            </a:fld>
            <a:endParaRPr lang="en-IN"/>
          </a:p>
        </p:txBody>
      </p:sp>
      <p:sp>
        <p:nvSpPr>
          <p:cNvPr id="12" name="Slide Number Placeholder 11"/>
          <p:cNvSpPr>
            <a:spLocks noGrp="1"/>
          </p:cNvSpPr>
          <p:nvPr>
            <p:ph type="sldNum" sz="quarter" idx="16"/>
          </p:nvPr>
        </p:nvSpPr>
        <p:spPr/>
        <p:txBody>
          <a:bodyPr rtlCol="0"/>
          <a:lstStyle/>
          <a:p>
            <a:fld id="{93EF1603-2D82-4D48-BA40-F525F3A1AE08}" type="slidenum">
              <a:rPr lang="en-IN" smtClean="0"/>
              <a:pPr/>
              <a:t>‹#›</a:t>
            </a:fld>
            <a:endParaRPr lang="en-IN"/>
          </a:p>
        </p:txBody>
      </p:sp>
      <p:sp>
        <p:nvSpPr>
          <p:cNvPr id="14" name="Footer Placeholder 13"/>
          <p:cNvSpPr>
            <a:spLocks noGrp="1"/>
          </p:cNvSpPr>
          <p:nvPr>
            <p:ph type="ftr" sz="quarter" idx="17"/>
          </p:nvPr>
        </p:nvSpPr>
        <p:spPr/>
        <p:txBody>
          <a:bodyPr rtlCol="0"/>
          <a:lstStyle/>
          <a:p>
            <a:endParaRPr lang="en-IN"/>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7A9B67F7-EBA9-4E3F-858D-BAABA56380B4}" type="datetimeFigureOut">
              <a:rPr lang="en-US" smtClean="0"/>
              <a:pPr/>
              <a:t>3/24/2023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93EF1603-2D82-4D48-BA40-F525F3A1AE08}"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9B67F7-EBA9-4E3F-858D-BAABA56380B4}" type="datetimeFigureOut">
              <a:rPr lang="en-US" smtClean="0"/>
              <a:pPr/>
              <a:t>3/24/2023</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93EF1603-2D82-4D48-BA40-F525F3A1AE08}"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7A9B67F7-EBA9-4E3F-858D-BAABA56380B4}" type="datetimeFigureOut">
              <a:rPr lang="en-US" smtClean="0"/>
              <a:pPr/>
              <a:t>3/24/2023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93EF1603-2D82-4D48-BA40-F525F3A1AE08}" type="slidenum">
              <a:rPr lang="en-IN" smtClean="0"/>
              <a:pPr/>
              <a:t>‹#›</a:t>
            </a:fld>
            <a:endParaRPr lang="en-IN"/>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7A9B67F7-EBA9-4E3F-858D-BAABA56380B4}" type="datetimeFigureOut">
              <a:rPr lang="en-US" smtClean="0"/>
              <a:pPr/>
              <a:t>3/24/2023</a:t>
            </a:fld>
            <a:endParaRPr lang="en-IN"/>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93EF1603-2D82-4D48-BA40-F525F3A1AE08}" type="slidenum">
              <a:rPr lang="en-IN" smtClean="0"/>
              <a:pPr/>
              <a:t>‹#›</a:t>
            </a:fld>
            <a:endParaRPr lang="en-IN"/>
          </a:p>
        </p:txBody>
      </p:sp>
      <p:sp>
        <p:nvSpPr>
          <p:cNvPr id="14" name="Footer Placeholder 13"/>
          <p:cNvSpPr>
            <a:spLocks noGrp="1"/>
          </p:cNvSpPr>
          <p:nvPr>
            <p:ph type="ftr" sz="quarter" idx="12"/>
          </p:nvPr>
        </p:nvSpPr>
        <p:spPr>
          <a:xfrm>
            <a:off x="1600200" y="6248206"/>
            <a:ext cx="4572000" cy="365125"/>
          </a:xfrm>
        </p:spPr>
        <p:txBody>
          <a:bodyPr rtlCol="0"/>
          <a:lstStyle/>
          <a:p>
            <a:endParaRPr lang="en-IN"/>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7A9B67F7-EBA9-4E3F-858D-BAABA56380B4}" type="datetimeFigureOut">
              <a:rPr lang="en-US" smtClean="0"/>
              <a:pPr/>
              <a:t>3/24/2023</a:t>
            </a:fld>
            <a:endParaRPr lang="en-IN"/>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IN"/>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93EF1603-2D82-4D48-BA40-F525F3A1AE08}"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en.wikipedia.org/wiki/Grammar_translation_method" TargetMode="External"/><Relationship Id="rId2" Type="http://schemas.openxmlformats.org/officeDocument/2006/relationships/hyperlink" Target="https://en.wikipedia.org/wiki/Direct_method_(education)"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hyperlink" Target="https://en.wikipedia.org/wiki/Grammar-translation_method" TargetMode="External"/><Relationship Id="rId3" Type="http://schemas.openxmlformats.org/officeDocument/2006/relationships/hyperlink" Target="https://en.wikipedia.org/wiki/Practice_(learning_method)" TargetMode="External"/><Relationship Id="rId7" Type="http://schemas.openxmlformats.org/officeDocument/2006/relationships/hyperlink" Target="https://en.wikipedia.org/w/index.php?title=Free_conversation&amp;action=edit&amp;redlink=1" TargetMode="External"/><Relationship Id="rId2" Type="http://schemas.openxmlformats.org/officeDocument/2006/relationships/hyperlink" Target="https://en.wikipedia.org/wiki/Presentation" TargetMode="External"/><Relationship Id="rId1" Type="http://schemas.openxmlformats.org/officeDocument/2006/relationships/slideLayout" Target="../slideLayouts/slideLayout2.xml"/><Relationship Id="rId6" Type="http://schemas.openxmlformats.org/officeDocument/2006/relationships/hyperlink" Target="https://en.wikipedia.org/wiki/Imitation" TargetMode="External"/><Relationship Id="rId5" Type="http://schemas.openxmlformats.org/officeDocument/2006/relationships/hyperlink" Target="https://en.wikipedia.org/w/index.php?title=Message-oriented_communication&amp;action=edit&amp;redlink=1" TargetMode="External"/><Relationship Id="rId10" Type="http://schemas.openxmlformats.org/officeDocument/2006/relationships/hyperlink" Target="https://en.wikipedia.org/wiki/Audio-lingual_method" TargetMode="External"/><Relationship Id="rId4" Type="http://schemas.openxmlformats.org/officeDocument/2006/relationships/hyperlink" Target="https://en.wikipedia.org/w/index.php?title=Production_(education)&amp;action=edit&amp;redlink=1" TargetMode="External"/><Relationship Id="rId9" Type="http://schemas.openxmlformats.org/officeDocument/2006/relationships/hyperlink" Target="https://en.wikipedia.org/wiki/Direct_method_(education)" TargetMode="External"/></Relationships>
</file>

<file path=ppt/slides/_rels/slide7.xml.rels><?xml version="1.0" encoding="UTF-8" standalone="yes"?>
<Relationships xmlns="http://schemas.openxmlformats.org/package/2006/relationships"><Relationship Id="rId8" Type="http://schemas.openxmlformats.org/officeDocument/2006/relationships/hyperlink" Target="https://en.wikipedia.org/wiki/Wolfgang_Butzkamm" TargetMode="External"/><Relationship Id="rId3" Type="http://schemas.openxmlformats.org/officeDocument/2006/relationships/hyperlink" Target="https://en.wikipedia.org/wiki/French_language" TargetMode="External"/><Relationship Id="rId7" Type="http://schemas.openxmlformats.org/officeDocument/2006/relationships/hyperlink" Target="https://en.wikipedia.org/wiki/Poland" TargetMode="External"/><Relationship Id="rId2" Type="http://schemas.openxmlformats.org/officeDocument/2006/relationships/hyperlink" Target="https://en.wikipedia.org/wiki/Research" TargetMode="External"/><Relationship Id="rId1" Type="http://schemas.openxmlformats.org/officeDocument/2006/relationships/slideLayout" Target="../slideLayouts/slideLayout2.xml"/><Relationship Id="rId6" Type="http://schemas.openxmlformats.org/officeDocument/2006/relationships/hyperlink" Target="https://en.wikipedia.org/wiki/English_language" TargetMode="External"/><Relationship Id="rId11" Type="http://schemas.openxmlformats.org/officeDocument/2006/relationships/hyperlink" Target="https://en.wikipedia.org/wiki/M%C4%81ori_language" TargetMode="External"/><Relationship Id="rId5" Type="http://schemas.openxmlformats.org/officeDocument/2006/relationships/hyperlink" Target="https://en.wikipedia.org/wiki/Japanese_people" TargetMode="External"/><Relationship Id="rId10" Type="http://schemas.openxmlformats.org/officeDocument/2006/relationships/hyperlink" Target="https://en.wikipedia.org/wiki/University" TargetMode="External"/><Relationship Id="rId4" Type="http://schemas.openxmlformats.org/officeDocument/2006/relationships/hyperlink" Target="https://en.wikipedia.org/wiki/Dutch_people" TargetMode="External"/><Relationship Id="rId9" Type="http://schemas.openxmlformats.org/officeDocument/2006/relationships/hyperlink" Target="https://en.wikipedia.org/wiki/German_language"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en.wikipedia.org/wiki/Mainstream" TargetMode="External"/><Relationship Id="rId2" Type="http://schemas.openxmlformats.org/officeDocument/2006/relationships/hyperlink" Target="https://en.wikipedia.org/wiki/Countries" TargetMode="External"/><Relationship Id="rId1" Type="http://schemas.openxmlformats.org/officeDocument/2006/relationships/slideLayout" Target="../slideLayouts/slideLayout2.xml"/><Relationship Id="rId5" Type="http://schemas.openxmlformats.org/officeDocument/2006/relationships/hyperlink" Target="https://en.wikipedia.org/wiki/Paradigm_shift" TargetMode="External"/><Relationship Id="rId4" Type="http://schemas.openxmlformats.org/officeDocument/2006/relationships/hyperlink" Target="https://en.wikipedia.org/w/index.php?title=L2_approaches&amp;action=edit&amp;redlink=1"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a:t>Bi-lingual </a:t>
            </a:r>
            <a:r>
              <a:rPr lang="en-IN" dirty="0"/>
              <a:t>method</a:t>
            </a:r>
          </a:p>
        </p:txBody>
      </p:sp>
      <p:sp>
        <p:nvSpPr>
          <p:cNvPr id="3" name="Subtitle 2"/>
          <p:cNvSpPr>
            <a:spLocks noGrp="1"/>
          </p:cNvSpPr>
          <p:nvPr>
            <p:ph type="subTitle" idx="1"/>
          </p:nvPr>
        </p:nvSpPr>
        <p:spPr/>
        <p:txBody>
          <a:bodyPr>
            <a:normAutofit fontScale="77500" lnSpcReduction="20000"/>
          </a:bodyPr>
          <a:lstStyle/>
          <a:p>
            <a:r>
              <a:rPr lang="en-IN" dirty="0"/>
              <a:t>Paper—6-i</a:t>
            </a:r>
          </a:p>
          <a:p>
            <a:r>
              <a:rPr lang="en-IN" dirty="0"/>
              <a:t>Unit- III</a:t>
            </a:r>
          </a:p>
        </p:txBody>
      </p:sp>
    </p:spTree>
  </p:cSld>
  <p:clrMapOvr>
    <a:masterClrMapping/>
  </p:clrMapOvr>
  <p:transition>
    <p:wedg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sz="quarter" idx="1"/>
          </p:nvPr>
        </p:nvSpPr>
        <p:spPr/>
        <p:txBody>
          <a:bodyPr/>
          <a:lstStyle/>
          <a:p>
            <a:endParaRPr lang="en-IN"/>
          </a:p>
        </p:txBody>
      </p:sp>
      <p:pic>
        <p:nvPicPr>
          <p:cNvPr id="4098" name="Picture 2" descr="C:\Users\Uttam\Downloads\bi-lingual-method-of-teaching-5-638.jpg"/>
          <p:cNvPicPr>
            <a:picLocks noChangeAspect="1" noChangeArrowheads="1"/>
          </p:cNvPicPr>
          <p:nvPr/>
        </p:nvPicPr>
        <p:blipFill>
          <a:blip r:embed="rId2"/>
          <a:srcRect/>
          <a:stretch>
            <a:fillRect/>
          </a:stretch>
        </p:blipFill>
        <p:spPr bwMode="auto">
          <a:xfrm>
            <a:off x="0" y="0"/>
            <a:ext cx="9144000" cy="6857999"/>
          </a:xfrm>
          <a:prstGeom prst="rect">
            <a:avLst/>
          </a:prstGeom>
          <a:noFill/>
        </p:spPr>
      </p:pic>
    </p:spTree>
  </p:cSld>
  <p:clrMapOvr>
    <a:masterClrMapping/>
  </p:clrMapOvr>
  <p:transition>
    <p:wedg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sz="quarter" idx="1"/>
          </p:nvPr>
        </p:nvSpPr>
        <p:spPr/>
        <p:txBody>
          <a:bodyPr/>
          <a:lstStyle/>
          <a:p>
            <a:endParaRPr lang="en-IN"/>
          </a:p>
        </p:txBody>
      </p:sp>
      <p:pic>
        <p:nvPicPr>
          <p:cNvPr id="5122" name="Picture 2" descr="C:\Users\Uttam\Downloads\bi-lingual-method-of-teaching-6-638.jpg"/>
          <p:cNvPicPr>
            <a:picLocks noChangeAspect="1" noChangeArrowheads="1"/>
          </p:cNvPicPr>
          <p:nvPr/>
        </p:nvPicPr>
        <p:blipFill>
          <a:blip r:embed="rId2"/>
          <a:srcRect/>
          <a:stretch>
            <a:fillRect/>
          </a:stretch>
        </p:blipFill>
        <p:spPr bwMode="auto">
          <a:xfrm>
            <a:off x="0" y="0"/>
            <a:ext cx="9144000" cy="6857999"/>
          </a:xfrm>
          <a:prstGeom prst="rect">
            <a:avLst/>
          </a:prstGeom>
          <a:noFill/>
        </p:spPr>
      </p:pic>
    </p:spTree>
  </p:cSld>
  <p:clrMapOvr>
    <a:masterClrMapping/>
  </p:clrMapOvr>
  <p:transition>
    <p:wedg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sz="quarter" idx="1"/>
          </p:nvPr>
        </p:nvSpPr>
        <p:spPr/>
        <p:txBody>
          <a:bodyPr/>
          <a:lstStyle/>
          <a:p>
            <a:endParaRPr lang="en-IN"/>
          </a:p>
        </p:txBody>
      </p:sp>
      <p:pic>
        <p:nvPicPr>
          <p:cNvPr id="6146" name="Picture 2" descr="C:\Users\Uttam\Downloads\bi-lingual-method-of-teaching-7-638.jpg"/>
          <p:cNvPicPr>
            <a:picLocks noChangeAspect="1" noChangeArrowheads="1"/>
          </p:cNvPicPr>
          <p:nvPr/>
        </p:nvPicPr>
        <p:blipFill>
          <a:blip r:embed="rId2"/>
          <a:srcRect/>
          <a:stretch>
            <a:fillRect/>
          </a:stretch>
        </p:blipFill>
        <p:spPr bwMode="auto">
          <a:xfrm>
            <a:off x="0" y="1"/>
            <a:ext cx="9144000" cy="6858000"/>
          </a:xfrm>
          <a:prstGeom prst="rect">
            <a:avLst/>
          </a:prstGeom>
          <a:noFill/>
        </p:spPr>
      </p:pic>
    </p:spTree>
  </p:cSld>
  <p:clrMapOvr>
    <a:masterClrMapping/>
  </p:clrMapOvr>
  <p:transition>
    <p:wedg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Concept of bi-lingual method </a:t>
            </a:r>
          </a:p>
        </p:txBody>
      </p:sp>
      <p:sp>
        <p:nvSpPr>
          <p:cNvPr id="3" name="Content Placeholder 2"/>
          <p:cNvSpPr>
            <a:spLocks noGrp="1"/>
          </p:cNvSpPr>
          <p:nvPr>
            <p:ph sz="quarter" idx="1"/>
          </p:nvPr>
        </p:nvSpPr>
        <p:spPr>
          <a:xfrm>
            <a:off x="457200" y="1600200"/>
            <a:ext cx="8229600" cy="4972072"/>
          </a:xfrm>
        </p:spPr>
        <p:txBody>
          <a:bodyPr>
            <a:noAutofit/>
          </a:bodyPr>
          <a:lstStyle/>
          <a:p>
            <a:r>
              <a:rPr lang="en-US" sz="2000" dirty="0"/>
              <a:t>The bilingual method is an approach to language education that involves teaching a second language alongside the student's native language. In this approach, both languages are used as a means of instruction, with the aim of helping students learn the second language more effectively.</a:t>
            </a:r>
          </a:p>
          <a:p>
            <a:endParaRPr lang="en-US" sz="2000" dirty="0"/>
          </a:p>
          <a:p>
            <a:r>
              <a:rPr lang="en-US" sz="2000" dirty="0"/>
              <a:t>The bilingual method can take many forms, depending on the goals and needs of the students. In some cases, the method involves teaching both languages simultaneously, with the teacher using one language for some parts of the lesson and the other language for other parts. In other cases, the method may involve teaching one language exclusively for a period of time before introducing the second language.</a:t>
            </a:r>
            <a:endParaRPr lang="en-IN" sz="2000" dirty="0"/>
          </a:p>
        </p:txBody>
      </p:sp>
    </p:spTree>
  </p:cSld>
  <p:clrMapOvr>
    <a:masterClrMapping/>
  </p:clrMapOvr>
  <p:transition>
    <p:wedg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sz="quarter" idx="1"/>
          </p:nvPr>
        </p:nvSpPr>
        <p:spPr/>
        <p:txBody>
          <a:bodyPr/>
          <a:lstStyle/>
          <a:p>
            <a:endParaRPr lang="en-IN"/>
          </a:p>
        </p:txBody>
      </p:sp>
      <p:pic>
        <p:nvPicPr>
          <p:cNvPr id="1026" name="Picture 2" descr="C:\Users\Uttam\Downloads\bi-lingual-method-of-teaching-2-638.jpg"/>
          <p:cNvPicPr>
            <a:picLocks noChangeAspect="1" noChangeArrowheads="1"/>
          </p:cNvPicPr>
          <p:nvPr/>
        </p:nvPicPr>
        <p:blipFill>
          <a:blip r:embed="rId2"/>
          <a:srcRect/>
          <a:stretch>
            <a:fillRect/>
          </a:stretch>
        </p:blipFill>
        <p:spPr bwMode="auto">
          <a:xfrm>
            <a:off x="0" y="0"/>
            <a:ext cx="9144000" cy="6857999"/>
          </a:xfrm>
          <a:prstGeom prst="rect">
            <a:avLst/>
          </a:prstGeom>
          <a:noFill/>
        </p:spPr>
      </p:pic>
    </p:spTree>
  </p:cSld>
  <p:clrMapOvr>
    <a:masterClrMapping/>
  </p:clrMapOvr>
  <p:transition>
    <p:wedg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sz="quarter" idx="1"/>
          </p:nvPr>
        </p:nvSpPr>
        <p:spPr/>
        <p:txBody>
          <a:bodyPr/>
          <a:lstStyle/>
          <a:p>
            <a:endParaRPr lang="en-IN"/>
          </a:p>
        </p:txBody>
      </p:sp>
      <p:pic>
        <p:nvPicPr>
          <p:cNvPr id="2050" name="Picture 2" descr="C:\Users\Uttam\Downloads\bi-lingual-method-of-teaching-3-638.jpg"/>
          <p:cNvPicPr>
            <a:picLocks noChangeAspect="1" noChangeArrowheads="1"/>
          </p:cNvPicPr>
          <p:nvPr/>
        </p:nvPicPr>
        <p:blipFill>
          <a:blip r:embed="rId2"/>
          <a:srcRect/>
          <a:stretch>
            <a:fillRect/>
          </a:stretch>
        </p:blipFill>
        <p:spPr bwMode="auto">
          <a:xfrm>
            <a:off x="0" y="0"/>
            <a:ext cx="9144000" cy="6857999"/>
          </a:xfrm>
          <a:prstGeom prst="rect">
            <a:avLst/>
          </a:prstGeom>
          <a:noFill/>
        </p:spPr>
      </p:pic>
    </p:spTree>
  </p:cSld>
  <p:clrMapOvr>
    <a:masterClrMapping/>
  </p:clrMapOvr>
  <p:transition>
    <p:wedg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sz="quarter" idx="1"/>
          </p:nvPr>
        </p:nvSpPr>
        <p:spPr/>
        <p:txBody>
          <a:bodyPr>
            <a:normAutofit/>
          </a:bodyPr>
          <a:lstStyle/>
          <a:p>
            <a:r>
              <a:rPr lang="en-IN" dirty="0"/>
              <a:t>The understanding of words and sentences in foreign languages can be made easier by the use of mother tongue.</a:t>
            </a:r>
          </a:p>
          <a:p>
            <a:r>
              <a:rPr lang="en-IN" dirty="0"/>
              <a:t>There is no need to create artificial situations for explaining the meaning of words and sentences of the target language.</a:t>
            </a:r>
          </a:p>
          <a:p>
            <a:r>
              <a:rPr lang="en-IN" dirty="0"/>
              <a:t>Bilingual method is the combination of the </a:t>
            </a:r>
            <a:r>
              <a:rPr lang="en-IN" dirty="0">
                <a:hlinkClick r:id="rId2" tooltip="Direct method (education)"/>
              </a:rPr>
              <a:t>Direct method</a:t>
            </a:r>
            <a:r>
              <a:rPr lang="en-IN" dirty="0"/>
              <a:t> and the </a:t>
            </a:r>
            <a:r>
              <a:rPr lang="en-IN" dirty="0">
                <a:hlinkClick r:id="rId3" tooltip="Grammar translation method"/>
              </a:rPr>
              <a:t>Grammar translation method</a:t>
            </a:r>
            <a:r>
              <a:rPr lang="en-IN" dirty="0"/>
              <a:t>.</a:t>
            </a:r>
          </a:p>
          <a:p>
            <a:endParaRPr lang="en-IN" dirty="0"/>
          </a:p>
        </p:txBody>
      </p:sp>
    </p:spTree>
  </p:cSld>
  <p:clrMapOvr>
    <a:masterClrMapping/>
  </p:clrMapOvr>
  <p:transition>
    <p:wedg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a:t>Structure</a:t>
            </a:r>
            <a:br>
              <a:rPr lang="en-IN" b="1" dirty="0"/>
            </a:br>
            <a:endParaRPr lang="en-IN" dirty="0"/>
          </a:p>
        </p:txBody>
      </p:sp>
      <p:sp>
        <p:nvSpPr>
          <p:cNvPr id="3" name="Content Placeholder 2"/>
          <p:cNvSpPr>
            <a:spLocks noGrp="1"/>
          </p:cNvSpPr>
          <p:nvPr>
            <p:ph sz="quarter" idx="1"/>
          </p:nvPr>
        </p:nvSpPr>
        <p:spPr/>
        <p:txBody>
          <a:bodyPr>
            <a:normAutofit fontScale="85000" lnSpcReduction="20000"/>
          </a:bodyPr>
          <a:lstStyle/>
          <a:p>
            <a:r>
              <a:rPr lang="en-IN" dirty="0"/>
              <a:t>The architecture of the bilingual method is best understood as a traditional three-phase structure of </a:t>
            </a:r>
            <a:r>
              <a:rPr lang="en-IN" dirty="0">
                <a:hlinkClick r:id="rId2" tooltip="Presentation"/>
              </a:rPr>
              <a:t>presentation</a:t>
            </a:r>
            <a:r>
              <a:rPr lang="en-IN" dirty="0"/>
              <a:t> – </a:t>
            </a:r>
            <a:r>
              <a:rPr lang="en-IN" dirty="0">
                <a:hlinkClick r:id="rId3" tooltip="Practice (learning method)"/>
              </a:rPr>
              <a:t>practice</a:t>
            </a:r>
            <a:r>
              <a:rPr lang="en-IN" dirty="0"/>
              <a:t> – </a:t>
            </a:r>
            <a:r>
              <a:rPr lang="en-IN" dirty="0">
                <a:hlinkClick r:id="rId4" tooltip="Production (education) (page does not exist)"/>
              </a:rPr>
              <a:t>production</a:t>
            </a:r>
            <a:r>
              <a:rPr lang="en-IN" dirty="0"/>
              <a:t>. A lesson cycle starts out with the reproduction of a dialogue, moves on to the oral variation and recombination of the dialogue sentences, and ends up with an extended application stage reserved for </a:t>
            </a:r>
            <a:r>
              <a:rPr lang="en-IN" dirty="0">
                <a:hlinkClick r:id="rId5" tooltip="Message-oriented communication (page does not exist)"/>
              </a:rPr>
              <a:t>message-oriented communication</a:t>
            </a:r>
            <a:r>
              <a:rPr lang="en-IN" dirty="0"/>
              <a:t>. The method is listed in </a:t>
            </a:r>
            <a:r>
              <a:rPr lang="en-IN" dirty="0" err="1"/>
              <a:t>Eppert’s</a:t>
            </a:r>
            <a:r>
              <a:rPr lang="en-IN" dirty="0"/>
              <a:t> </a:t>
            </a:r>
            <a:r>
              <a:rPr lang="en-IN" i="1" dirty="0" err="1"/>
              <a:t>Lexikon</a:t>
            </a:r>
            <a:r>
              <a:rPr lang="en-IN" dirty="0"/>
              <a:t> (1973</a:t>
            </a:r>
            <a:r>
              <a:rPr lang="en-IN"/>
              <a:t>: ) </a:t>
            </a:r>
            <a:r>
              <a:rPr lang="en-IN" dirty="0"/>
              <a:t>under the headword </a:t>
            </a:r>
            <a:r>
              <a:rPr lang="en-IN" i="1" dirty="0" err="1"/>
              <a:t>Konversation</a:t>
            </a:r>
            <a:r>
              <a:rPr lang="en-IN" dirty="0"/>
              <a:t>, where its eight teaching steps are described "The eight steps lead from </a:t>
            </a:r>
            <a:r>
              <a:rPr lang="en-IN" dirty="0">
                <a:hlinkClick r:id="rId6" tooltip="Imitation"/>
              </a:rPr>
              <a:t>imitation</a:t>
            </a:r>
            <a:r>
              <a:rPr lang="en-IN" dirty="0"/>
              <a:t> to </a:t>
            </a:r>
            <a:r>
              <a:rPr lang="en-IN" dirty="0">
                <a:hlinkClick r:id="rId7" tooltip="Free conversation (page does not exist)"/>
              </a:rPr>
              <a:t>free conversation</a:t>
            </a:r>
            <a:r>
              <a:rPr lang="en-IN" dirty="0"/>
              <a:t>," i.e. unlike the </a:t>
            </a:r>
            <a:r>
              <a:rPr lang="en-IN" dirty="0">
                <a:hlinkClick r:id="rId8" tooltip="Grammar-translation method"/>
              </a:rPr>
              <a:t>grammar-translation method</a:t>
            </a:r>
            <a:r>
              <a:rPr lang="en-IN" dirty="0"/>
              <a:t>, but like the </a:t>
            </a:r>
            <a:r>
              <a:rPr lang="en-IN" dirty="0">
                <a:hlinkClick r:id="rId9" tooltip="Direct method (education)"/>
              </a:rPr>
              <a:t>direct method</a:t>
            </a:r>
            <a:r>
              <a:rPr lang="en-IN" dirty="0"/>
              <a:t> and the </a:t>
            </a:r>
            <a:r>
              <a:rPr lang="en-IN" dirty="0">
                <a:hlinkClick r:id="rId10" tooltip="Audio-lingual method"/>
              </a:rPr>
              <a:t>audio-lingual method</a:t>
            </a:r>
            <a:r>
              <a:rPr lang="en-IN" dirty="0"/>
              <a:t> it focuses on the development of oral skills.</a:t>
            </a:r>
          </a:p>
        </p:txBody>
      </p:sp>
    </p:spTree>
  </p:cSld>
  <p:clrMapOvr>
    <a:masterClrMapping/>
  </p:clrMapOvr>
  <p:transition>
    <p:wedg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a:t>Classroom research</a:t>
            </a:r>
            <a:br>
              <a:rPr lang="en-IN" b="1" dirty="0"/>
            </a:br>
            <a:endParaRPr lang="en-IN" dirty="0"/>
          </a:p>
        </p:txBody>
      </p:sp>
      <p:sp>
        <p:nvSpPr>
          <p:cNvPr id="3" name="Content Placeholder 2"/>
          <p:cNvSpPr>
            <a:spLocks noGrp="1"/>
          </p:cNvSpPr>
          <p:nvPr>
            <p:ph sz="quarter" idx="1"/>
          </p:nvPr>
        </p:nvSpPr>
        <p:spPr/>
        <p:txBody>
          <a:bodyPr>
            <a:normAutofit fontScale="85000" lnSpcReduction="20000"/>
          </a:bodyPr>
          <a:lstStyle/>
          <a:p>
            <a:r>
              <a:rPr lang="en-IN" dirty="0"/>
              <a:t>Dodson’s experimental data – several modes of presenting dialogues were tested – have been confirmed by subsequent </a:t>
            </a:r>
            <a:r>
              <a:rPr lang="en-IN" dirty="0">
                <a:hlinkClick r:id="rId2" tooltip="Research"/>
              </a:rPr>
              <a:t>research</a:t>
            </a:r>
            <a:r>
              <a:rPr lang="en-IN" dirty="0"/>
              <a:t>, for example by a school-year long experiment of teaching </a:t>
            </a:r>
            <a:r>
              <a:rPr lang="en-IN" dirty="0">
                <a:hlinkClick r:id="rId3" tooltip="French language"/>
              </a:rPr>
              <a:t>French</a:t>
            </a:r>
            <a:r>
              <a:rPr lang="en-IN" dirty="0"/>
              <a:t> to </a:t>
            </a:r>
            <a:r>
              <a:rPr lang="en-IN" dirty="0">
                <a:hlinkClick r:id="rId4" tooltip="Dutch people"/>
              </a:rPr>
              <a:t>Dutch</a:t>
            </a:r>
            <a:r>
              <a:rPr lang="en-IN" dirty="0"/>
              <a:t> learners (Meijer 1974), which compared the bilingual method with an audiovisual approach. A laboratory study with </a:t>
            </a:r>
            <a:r>
              <a:rPr lang="en-IN" dirty="0">
                <a:hlinkClick r:id="rId5" tooltip="Japanese people"/>
              </a:rPr>
              <a:t>Japanese</a:t>
            </a:r>
            <a:r>
              <a:rPr lang="en-IN" dirty="0"/>
              <a:t> learners of </a:t>
            </a:r>
            <a:r>
              <a:rPr lang="en-IN" dirty="0">
                <a:hlinkClick r:id="rId6" tooltip="English language"/>
              </a:rPr>
              <a:t>English</a:t>
            </a:r>
            <a:r>
              <a:rPr lang="en-IN" dirty="0"/>
              <a:t> also confirmed Dodson’s results (Ishii et al. 1979). Similar results were reported by </a:t>
            </a:r>
            <a:r>
              <a:rPr lang="en-IN" dirty="0" err="1"/>
              <a:t>Sastri</a:t>
            </a:r>
            <a:r>
              <a:rPr lang="en-IN" dirty="0"/>
              <a:t> (1970) and </a:t>
            </a:r>
            <a:r>
              <a:rPr lang="en-IN" dirty="0" err="1"/>
              <a:t>Walatara</a:t>
            </a:r>
            <a:r>
              <a:rPr lang="en-IN" dirty="0"/>
              <a:t> (1973). Feasibility studies were undertaken by </a:t>
            </a:r>
            <a:r>
              <a:rPr lang="en-IN" dirty="0" err="1"/>
              <a:t>Kaczmarski</a:t>
            </a:r>
            <a:r>
              <a:rPr lang="en-IN" dirty="0"/>
              <a:t> (1979) in </a:t>
            </a:r>
            <a:r>
              <a:rPr lang="en-IN" dirty="0">
                <a:hlinkClick r:id="rId7" tooltip="Poland"/>
              </a:rPr>
              <a:t>Poland</a:t>
            </a:r>
            <a:r>
              <a:rPr lang="en-IN" dirty="0"/>
              <a:t>, by </a:t>
            </a:r>
            <a:r>
              <a:rPr lang="en-IN" dirty="0">
                <a:hlinkClick r:id="rId8" tooltip="Wolfgang Butzkamm"/>
              </a:rPr>
              <a:t>Wolfgang </a:t>
            </a:r>
            <a:r>
              <a:rPr lang="en-IN" dirty="0" err="1">
                <a:hlinkClick r:id="rId8" tooltip="Wolfgang Butzkamm"/>
              </a:rPr>
              <a:t>Butzkamm</a:t>
            </a:r>
            <a:r>
              <a:rPr lang="en-IN" dirty="0"/>
              <a:t> (1980) for the teaching of English to </a:t>
            </a:r>
            <a:r>
              <a:rPr lang="en-IN" dirty="0">
                <a:hlinkClick r:id="rId9" tooltip="German language"/>
              </a:rPr>
              <a:t>German</a:t>
            </a:r>
            <a:r>
              <a:rPr lang="en-IN" dirty="0"/>
              <a:t> speakers in secondary schools, by </a:t>
            </a:r>
            <a:r>
              <a:rPr lang="en-IN" dirty="0" err="1"/>
              <a:t>Kasjan</a:t>
            </a:r>
            <a:r>
              <a:rPr lang="en-IN" dirty="0"/>
              <a:t> (1995) for the teaching of German to Japanese learners at </a:t>
            </a:r>
            <a:r>
              <a:rPr lang="en-IN" dirty="0">
                <a:hlinkClick r:id="rId10" tooltip="University"/>
              </a:rPr>
              <a:t>university</a:t>
            </a:r>
            <a:r>
              <a:rPr lang="en-IN" dirty="0"/>
              <a:t> level, and by </a:t>
            </a:r>
            <a:r>
              <a:rPr lang="en-IN" dirty="0" err="1"/>
              <a:t>Moorfield</a:t>
            </a:r>
            <a:r>
              <a:rPr lang="en-IN" dirty="0"/>
              <a:t> (2008) for the teaching of the </a:t>
            </a:r>
            <a:r>
              <a:rPr lang="en-IN" dirty="0">
                <a:hlinkClick r:id="rId11" tooltip="Māori language"/>
              </a:rPr>
              <a:t>Maori language</a:t>
            </a:r>
            <a:r>
              <a:rPr lang="en-IN" dirty="0"/>
              <a:t>.</a:t>
            </a:r>
          </a:p>
        </p:txBody>
      </p:sp>
    </p:spTree>
  </p:cSld>
  <p:clrMapOvr>
    <a:masterClrMapping/>
  </p:clrMapOvr>
  <p:transition>
    <p:wedg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a:t>History</a:t>
            </a:r>
            <a:br>
              <a:rPr lang="en-IN" b="1" dirty="0"/>
            </a:br>
            <a:endParaRPr lang="en-IN" dirty="0"/>
          </a:p>
        </p:txBody>
      </p:sp>
      <p:sp>
        <p:nvSpPr>
          <p:cNvPr id="3" name="Content Placeholder 2"/>
          <p:cNvSpPr>
            <a:spLocks noGrp="1"/>
          </p:cNvSpPr>
          <p:nvPr>
            <p:ph sz="quarter" idx="1"/>
          </p:nvPr>
        </p:nvSpPr>
        <p:spPr/>
        <p:txBody>
          <a:bodyPr>
            <a:normAutofit fontScale="92500" lnSpcReduction="20000"/>
          </a:bodyPr>
          <a:lstStyle/>
          <a:p>
            <a:r>
              <a:rPr lang="en-IN" dirty="0"/>
              <a:t>Although Dodson’s work inspired researchers from various </a:t>
            </a:r>
            <a:r>
              <a:rPr lang="en-IN" dirty="0">
                <a:hlinkClick r:id="rId2" tooltip="Countries"/>
              </a:rPr>
              <a:t>countries</a:t>
            </a:r>
            <a:r>
              <a:rPr lang="en-IN" dirty="0"/>
              <a:t>, the bilingual method has been neglected by the </a:t>
            </a:r>
            <a:r>
              <a:rPr lang="en-IN" dirty="0">
                <a:hlinkClick r:id="rId3" tooltip="Mainstream"/>
              </a:rPr>
              <a:t>mainstream</a:t>
            </a:r>
            <a:r>
              <a:rPr lang="en-IN" dirty="0"/>
              <a:t>, as evidenced in the absence of any mother tongue role in recognised overviews of </a:t>
            </a:r>
            <a:r>
              <a:rPr lang="en-IN" dirty="0">
                <a:hlinkClick r:id="rId4" tooltip="L2 approaches (page does not exist)"/>
              </a:rPr>
              <a:t>L2 approaches</a:t>
            </a:r>
            <a:r>
              <a:rPr lang="en-IN" dirty="0"/>
              <a:t> and methods such as Richards &amp; Rodgers (1987).</a:t>
            </a:r>
            <a:r>
              <a:rPr lang="en-IN" baseline="30000" dirty="0"/>
              <a:t> </a:t>
            </a:r>
            <a:r>
              <a:rPr lang="en-IN" dirty="0"/>
              <a:t>However, </a:t>
            </a:r>
            <a:r>
              <a:rPr lang="en-IN" dirty="0" err="1"/>
              <a:t>Butzkamm</a:t>
            </a:r>
            <a:r>
              <a:rPr lang="en-IN" dirty="0"/>
              <a:t> &amp; Caldwell (2009) have taken up Dodson’s seminal ideas and called for a </a:t>
            </a:r>
            <a:r>
              <a:rPr lang="en-IN" dirty="0">
                <a:hlinkClick r:id="rId5" tooltip="Paradigm shift"/>
              </a:rPr>
              <a:t>paradigm shift</a:t>
            </a:r>
            <a:r>
              <a:rPr lang="en-IN" dirty="0"/>
              <a:t> in foreign language teaching. This call was repeated by Hall &amp; Cook in their state-of-the-art article (2012: 299): "The way is open for a major paradigm shift in language teaching and learning.”</a:t>
            </a:r>
          </a:p>
        </p:txBody>
      </p:sp>
    </p:spTree>
  </p:cSld>
  <p:clrMapOvr>
    <a:masterClrMapping/>
  </p:clrMapOvr>
  <p:transition>
    <p:wedg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sz="quarter" idx="1"/>
          </p:nvPr>
        </p:nvSpPr>
        <p:spPr/>
        <p:txBody>
          <a:bodyPr/>
          <a:lstStyle/>
          <a:p>
            <a:endParaRPr lang="en-IN"/>
          </a:p>
        </p:txBody>
      </p:sp>
      <p:pic>
        <p:nvPicPr>
          <p:cNvPr id="3074" name="Picture 2" descr="C:\Users\Uttam\Downloads\bi-lingual-method-of-teaching-4-638.jpg"/>
          <p:cNvPicPr>
            <a:picLocks noChangeAspect="1" noChangeArrowheads="1"/>
          </p:cNvPicPr>
          <p:nvPr/>
        </p:nvPicPr>
        <p:blipFill>
          <a:blip r:embed="rId2"/>
          <a:srcRect/>
          <a:stretch>
            <a:fillRect/>
          </a:stretch>
        </p:blipFill>
        <p:spPr bwMode="auto">
          <a:xfrm>
            <a:off x="0" y="0"/>
            <a:ext cx="9144000" cy="6857999"/>
          </a:xfrm>
          <a:prstGeom prst="rect">
            <a:avLst/>
          </a:prstGeom>
          <a:noFill/>
        </p:spPr>
      </p:pic>
    </p:spTree>
  </p:cSld>
  <p:clrMapOvr>
    <a:masterClrMapping/>
  </p:clrMapOvr>
  <p:transition>
    <p:wedge/>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38</TotalTime>
  <Words>558</Words>
  <Application>Microsoft Office PowerPoint</Application>
  <PresentationFormat>On-screen Show (4:3)</PresentationFormat>
  <Paragraphs>16</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Tw Cen MT</vt:lpstr>
      <vt:lpstr>Wingdings</vt:lpstr>
      <vt:lpstr>Wingdings 2</vt:lpstr>
      <vt:lpstr>Median</vt:lpstr>
      <vt:lpstr>Bi-lingual method</vt:lpstr>
      <vt:lpstr>Concept of bi-lingual method </vt:lpstr>
      <vt:lpstr>PowerPoint Presentation</vt:lpstr>
      <vt:lpstr>PowerPoint Presentation</vt:lpstr>
      <vt:lpstr>PowerPoint Presentation</vt:lpstr>
      <vt:lpstr>Structure </vt:lpstr>
      <vt:lpstr>Classroom research </vt:lpstr>
      <vt:lpstr>History </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Bilingual method</dc:title>
  <dc:creator>Uttam</dc:creator>
  <cp:lastModifiedBy>Uttam Das</cp:lastModifiedBy>
  <cp:revision>19</cp:revision>
  <dcterms:created xsi:type="dcterms:W3CDTF">2018-09-20T08:24:46Z</dcterms:created>
  <dcterms:modified xsi:type="dcterms:W3CDTF">2023-03-24T04:40:00Z</dcterms:modified>
</cp:coreProperties>
</file>