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jri3ODJ0P5A?si=i37tDXb7FsdkTIp" TargetMode="External"/><Relationship Id="rId2" Type="http://schemas.openxmlformats.org/officeDocument/2006/relationships/hyperlink" Target="https://youtu.be/N4XpU3Sw5c0?si=0luMbOWbPGXoaIC_" TargetMode="External"/><Relationship Id="rId1" Type="http://schemas.openxmlformats.org/officeDocument/2006/relationships/slideLayout" Target="../slideLayouts/slideLayout2.xml"/><Relationship Id="rId6" Type="http://schemas.openxmlformats.org/officeDocument/2006/relationships/hyperlink" Target="https://youtube.com/shorts/n65gxokf0n0?si=G27OmATeW9Mh2KKs" TargetMode="External"/><Relationship Id="rId5" Type="http://schemas.openxmlformats.org/officeDocument/2006/relationships/hyperlink" Target="https://youtube.com/shorts/O3aRzp5hKFw?si=7ue1MJ9JFl0CGo-d" TargetMode="External"/><Relationship Id="rId4" Type="http://schemas.openxmlformats.org/officeDocument/2006/relationships/hyperlink" Target="https://youtube.com/shorts/fVt0j8ape_E?si=It1N6Dhmk7hzfH9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2514600"/>
            <a:ext cx="10724605" cy="1730829"/>
          </a:xfrm>
        </p:spPr>
        <p:txBody>
          <a:bodyPr>
            <a:normAutofit fontScale="90000"/>
          </a:bodyPr>
          <a:lstStyle/>
          <a:p>
            <a:r>
              <a:rPr lang="en-US" b="1" dirty="0" smtClean="0"/>
              <a:t>Peer Culture &amp; Gender Inequality</a:t>
            </a:r>
            <a:endParaRPr lang="en-IN" b="1" dirty="0"/>
          </a:p>
        </p:txBody>
      </p:sp>
      <p:sp>
        <p:nvSpPr>
          <p:cNvPr id="3" name="Subtitle 2"/>
          <p:cNvSpPr>
            <a:spLocks noGrp="1"/>
          </p:cNvSpPr>
          <p:nvPr>
            <p:ph type="subTitle" idx="1"/>
          </p:nvPr>
        </p:nvSpPr>
        <p:spPr/>
        <p:txBody>
          <a:bodyPr>
            <a:normAutofit lnSpcReduction="10000"/>
          </a:bodyPr>
          <a:lstStyle/>
          <a:p>
            <a:r>
              <a:rPr lang="en-US" dirty="0" smtClean="0"/>
              <a:t>By </a:t>
            </a:r>
          </a:p>
          <a:p>
            <a:r>
              <a:rPr lang="en-US" dirty="0" err="1" smtClean="0"/>
              <a:t>Anuradha</a:t>
            </a:r>
            <a:r>
              <a:rPr lang="en-US" dirty="0" smtClean="0"/>
              <a:t> Roy</a:t>
            </a:r>
          </a:p>
          <a:p>
            <a:r>
              <a:rPr lang="en-US" dirty="0" smtClean="0"/>
              <a:t>Assistant Professor, NAMCE(</a:t>
            </a:r>
            <a:r>
              <a:rPr lang="en-US" dirty="0" err="1" smtClean="0"/>
              <a:t>B.Ed</a:t>
            </a:r>
            <a:r>
              <a:rPr lang="en-US" dirty="0" smtClean="0"/>
              <a:t>)</a:t>
            </a:r>
            <a:endParaRPr lang="en-IN" dirty="0"/>
          </a:p>
        </p:txBody>
      </p:sp>
    </p:spTree>
    <p:extLst>
      <p:ext uri="{BB962C8B-B14F-4D97-AF65-F5344CB8AC3E}">
        <p14:creationId xmlns:p14="http://schemas.microsoft.com/office/powerpoint/2010/main" val="1012221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Culture</a:t>
            </a:r>
            <a:endParaRPr lang="en-IN" dirty="0"/>
          </a:p>
        </p:txBody>
      </p:sp>
      <p:sp>
        <p:nvSpPr>
          <p:cNvPr id="3" name="Content Placeholder 2"/>
          <p:cNvSpPr>
            <a:spLocks noGrp="1"/>
          </p:cNvSpPr>
          <p:nvPr>
            <p:ph idx="1"/>
          </p:nvPr>
        </p:nvSpPr>
        <p:spPr>
          <a:xfrm>
            <a:off x="1619794" y="2133600"/>
            <a:ext cx="9884818" cy="3777622"/>
          </a:xfrm>
        </p:spPr>
        <p:txBody>
          <a:bodyPr/>
          <a:lstStyle/>
          <a:p>
            <a:pPr algn="just"/>
            <a:r>
              <a:rPr lang="en-US" dirty="0"/>
              <a:t>The concept of </a:t>
            </a:r>
            <a:r>
              <a:rPr lang="en-US" b="1" dirty="0"/>
              <a:t>peer culture </a:t>
            </a:r>
            <a:r>
              <a:rPr lang="en-US" dirty="0"/>
              <a:t>refers to the shared routines, values, artifacts, and concerns that children and adolescents create and maintain within their peer groups</a:t>
            </a:r>
            <a:r>
              <a:rPr lang="en-US" dirty="0" smtClean="0"/>
              <a:t>.</a:t>
            </a:r>
          </a:p>
          <a:p>
            <a:pPr algn="just"/>
            <a:r>
              <a:rPr lang="en-US" dirty="0"/>
              <a:t>It is distinct from the concept of </a:t>
            </a:r>
            <a:r>
              <a:rPr lang="en-US" b="1" dirty="0"/>
              <a:t>a peer group</a:t>
            </a:r>
            <a:r>
              <a:rPr lang="en-US" dirty="0"/>
              <a:t>, which simply denotes a social group of individuals with similar age, interests, or social status. </a:t>
            </a:r>
            <a:endParaRPr lang="en-US" dirty="0" smtClean="0"/>
          </a:p>
          <a:p>
            <a:pPr algn="just"/>
            <a:r>
              <a:rPr lang="en-US" dirty="0"/>
              <a:t>Peer culture emerges from the collective interactions and experiences of these groups and is influenced by social settings such as schools, neighborhoods, and other environments where young people spend extended periods </a:t>
            </a:r>
            <a:r>
              <a:rPr lang="en-US" dirty="0" smtClean="0"/>
              <a:t>together.</a:t>
            </a:r>
            <a:endParaRPr lang="en-IN" dirty="0"/>
          </a:p>
        </p:txBody>
      </p:sp>
    </p:spTree>
    <p:extLst>
      <p:ext uri="{BB962C8B-B14F-4D97-AF65-F5344CB8AC3E}">
        <p14:creationId xmlns:p14="http://schemas.microsoft.com/office/powerpoint/2010/main" val="4263789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259875" y="1619794"/>
            <a:ext cx="9771016" cy="4872446"/>
          </a:xfrm>
        </p:spPr>
        <p:txBody>
          <a:bodyPr/>
          <a:lstStyle/>
          <a:p>
            <a:pPr marL="0" indent="0">
              <a:buNone/>
            </a:pPr>
            <a:r>
              <a:rPr lang="en-US" dirty="0"/>
              <a:t>Key Features of Peer Culture</a:t>
            </a:r>
          </a:p>
          <a:p>
            <a:r>
              <a:rPr lang="en-US" b="1" dirty="0"/>
              <a:t>Socialization: </a:t>
            </a:r>
            <a:r>
              <a:rPr lang="en-US" dirty="0"/>
              <a:t>Peer culture plays a significant role in transmitting norms, values, and behaviors to its members. It allows children and adolescents to learn habits, attitudes, and beliefs through interaction within their social </a:t>
            </a:r>
            <a:r>
              <a:rPr lang="en-US" dirty="0" smtClean="0"/>
              <a:t>group.</a:t>
            </a:r>
          </a:p>
          <a:p>
            <a:r>
              <a:rPr lang="en-US" b="1" dirty="0"/>
              <a:t>Individualization: </a:t>
            </a:r>
            <a:r>
              <a:rPr lang="en-US" dirty="0"/>
              <a:t>Peer culture fosters individual identity formation by providing opportunities for experimentation with roles and behaviors. This helps young individuals develop a sense of self and </a:t>
            </a:r>
            <a:r>
              <a:rPr lang="en-US" dirty="0" smtClean="0"/>
              <a:t>independence.</a:t>
            </a:r>
          </a:p>
          <a:p>
            <a:r>
              <a:rPr lang="en-US" b="1" dirty="0"/>
              <a:t>Developmental Impact: </a:t>
            </a:r>
            <a:r>
              <a:rPr lang="en-US" dirty="0"/>
              <a:t>Peer culture influences emotional and social development by offering a space for empathy building, conflict resolution, and interpersonal skill enhancement. It also impacts body image, satisfaction, and overall mental </a:t>
            </a:r>
            <a:r>
              <a:rPr lang="en-US" dirty="0" smtClean="0"/>
              <a:t>well-being.</a:t>
            </a:r>
          </a:p>
          <a:p>
            <a:endParaRPr lang="en-IN" dirty="0"/>
          </a:p>
        </p:txBody>
      </p:sp>
    </p:spTree>
    <p:extLst>
      <p:ext uri="{BB962C8B-B14F-4D97-AF65-F5344CB8AC3E}">
        <p14:creationId xmlns:p14="http://schemas.microsoft.com/office/powerpoint/2010/main" val="177275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592925" y="1397726"/>
            <a:ext cx="8911686" cy="4513496"/>
          </a:xfrm>
        </p:spPr>
        <p:txBody>
          <a:bodyPr>
            <a:normAutofit/>
          </a:bodyPr>
          <a:lstStyle/>
          <a:p>
            <a:r>
              <a:rPr lang="en-US" b="1" dirty="0"/>
              <a:t>Positive Peer Culture (PPC</a:t>
            </a:r>
            <a:r>
              <a:rPr lang="en-US" b="1" dirty="0" smtClean="0"/>
              <a:t>)</a:t>
            </a:r>
          </a:p>
          <a:p>
            <a:pPr marL="0" indent="0">
              <a:buNone/>
            </a:pPr>
            <a:r>
              <a:rPr lang="en-US" dirty="0"/>
              <a:t>The Positive Peer Culture approach emphasizes using peer relationships to promote social-emotional competence by addressing basic human needs such as autonomy, mastery, belonging, and generosity. PPC aims to build positive group dynamics where peers help each other in respectful ways, fostering mutual appreciation and identity </a:t>
            </a:r>
            <a:r>
              <a:rPr lang="en-US" dirty="0" smtClean="0"/>
              <a:t>development.</a:t>
            </a:r>
          </a:p>
          <a:p>
            <a:r>
              <a:rPr lang="en-US" b="1" dirty="0"/>
              <a:t>Negative Peer </a:t>
            </a:r>
            <a:r>
              <a:rPr lang="en-US" b="1" dirty="0" smtClean="0"/>
              <a:t>Culture(NPC)</a:t>
            </a:r>
            <a:endParaRPr lang="en-US" b="1" dirty="0"/>
          </a:p>
          <a:p>
            <a:pPr marL="0" indent="0">
              <a:buNone/>
            </a:pPr>
            <a:r>
              <a:rPr lang="en-US" dirty="0" smtClean="0"/>
              <a:t>Negative </a:t>
            </a:r>
            <a:r>
              <a:rPr lang="en-US" dirty="0"/>
              <a:t>peer culture refers to the collective influence of peer groups that promotes harmful behaviors, attitudes, or values, often leading to detrimental outcomes for individuals and the group as a whole. It is characterized by peer pressure that encourages conformity to unhealthy norms, such as risky behavior, deviance, or exclusionary practices.</a:t>
            </a:r>
            <a:endParaRPr lang="en-IN" dirty="0"/>
          </a:p>
        </p:txBody>
      </p:sp>
    </p:spTree>
    <p:extLst>
      <p:ext uri="{BB962C8B-B14F-4D97-AF65-F5344CB8AC3E}">
        <p14:creationId xmlns:p14="http://schemas.microsoft.com/office/powerpoint/2010/main" val="2357075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algn="just"/>
            <a:r>
              <a:rPr lang="en-US" dirty="0" smtClean="0"/>
              <a:t>The meaning of the word ‘peer’ in simple terms refers to people who are equal who are equal in such respects as age , education, social class etc.</a:t>
            </a:r>
          </a:p>
          <a:p>
            <a:pPr algn="just"/>
            <a:r>
              <a:rPr lang="en-US" dirty="0" smtClean="0"/>
              <a:t>The meaning of ‘peer group’ is also given as ‘a group of people , especially people who are the same age, social class etc. as yourself’.</a:t>
            </a:r>
          </a:p>
          <a:p>
            <a:pPr algn="just"/>
            <a:r>
              <a:rPr lang="en-US" dirty="0" smtClean="0"/>
              <a:t>Peer groups serve as a platform for teaching its members of the group learn about sex differences, social and cultural expectations. While boys and girls are greatly different from one another, there is not a one to one link between sex and gender roles, with males always being feminine. </a:t>
            </a:r>
          </a:p>
          <a:p>
            <a:pPr algn="just"/>
            <a:r>
              <a:rPr lang="en-US" dirty="0" smtClean="0"/>
              <a:t>Both gender can contain different levels of masculinity and </a:t>
            </a:r>
            <a:r>
              <a:rPr lang="en-US" dirty="0" err="1" smtClean="0"/>
              <a:t>feminity</a:t>
            </a:r>
            <a:r>
              <a:rPr lang="en-US" dirty="0" smtClean="0"/>
              <a:t>. Peer groups may consist of either all male members or female members and also a mixture of both.</a:t>
            </a:r>
          </a:p>
          <a:p>
            <a:endParaRPr lang="en-IN" dirty="0"/>
          </a:p>
        </p:txBody>
      </p:sp>
    </p:spTree>
    <p:extLst>
      <p:ext uri="{BB962C8B-B14F-4D97-AF65-F5344CB8AC3E}">
        <p14:creationId xmlns:p14="http://schemas.microsoft.com/office/powerpoint/2010/main" val="793379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a:hlinkClick r:id="rId2"/>
              </a:rPr>
              <a:t>https://youtu.be/N4XpU3Sw5c0?si=0luMbOWbPGXoaIC</a:t>
            </a:r>
            <a:r>
              <a:rPr lang="en-IN" dirty="0" smtClean="0">
                <a:hlinkClick r:id="rId2"/>
              </a:rPr>
              <a:t>_</a:t>
            </a:r>
            <a:endParaRPr lang="en-IN" dirty="0" smtClean="0"/>
          </a:p>
          <a:p>
            <a:r>
              <a:rPr lang="en-IN" dirty="0">
                <a:hlinkClick r:id="rId3"/>
              </a:rPr>
              <a:t>https://</a:t>
            </a:r>
            <a:r>
              <a:rPr lang="en-IN" dirty="0" smtClean="0">
                <a:hlinkClick r:id="rId3"/>
              </a:rPr>
              <a:t>youtu.be/jri3ODJ0P5A?si=i37tDXb7FsdkTIp</a:t>
            </a:r>
            <a:endParaRPr lang="en-IN" dirty="0" smtClean="0"/>
          </a:p>
          <a:p>
            <a:r>
              <a:rPr lang="en-IN" dirty="0">
                <a:hlinkClick r:id="rId4" tooltip="https://youtube.com/shorts/fVt0j8ape_E?si=It1N6Dhmk7hzfH97"/>
              </a:rPr>
              <a:t>https://</a:t>
            </a:r>
            <a:r>
              <a:rPr lang="en-IN" dirty="0" smtClean="0">
                <a:hlinkClick r:id="rId4" tooltip="https://youtube.com/shorts/fVt0j8ape_E?si=It1N6Dhmk7hzfH97"/>
              </a:rPr>
              <a:t>youtube.com/shorts/fVt0j8ape_E?si=It1N6Dhmk7hzfH97</a:t>
            </a:r>
            <a:endParaRPr lang="en-IN" dirty="0" smtClean="0"/>
          </a:p>
          <a:p>
            <a:r>
              <a:rPr lang="en-IN" dirty="0">
                <a:hlinkClick r:id="rId5" tooltip="https://youtube.com/shorts/O3aRzp5hKFw?si=7ue1MJ9JFl0CGo-d"/>
              </a:rPr>
              <a:t>https://</a:t>
            </a:r>
            <a:r>
              <a:rPr lang="en-IN" dirty="0" smtClean="0">
                <a:hlinkClick r:id="rId5" tooltip="https://youtube.com/shorts/O3aRzp5hKFw?si=7ue1MJ9JFl0CGo-d"/>
              </a:rPr>
              <a:t>youtube.com/shorts/O3aRzp5hKFw?si=7ue1MJ9JFl0CGo-d</a:t>
            </a:r>
            <a:endParaRPr lang="en-IN" dirty="0" smtClean="0"/>
          </a:p>
          <a:p>
            <a:r>
              <a:rPr lang="en-IN" dirty="0">
                <a:hlinkClick r:id="rId6" tooltip="https://youtube.com/shorts/n65gxokf0n0?si=G27OmATeW9Mh2KKs"/>
              </a:rPr>
              <a:t>https://youtube.com/shorts/n65gxokf0n0?si=G27OmATeW9Mh2KKs</a:t>
            </a:r>
            <a:endParaRPr lang="en-IN" dirty="0"/>
          </a:p>
        </p:txBody>
      </p:sp>
    </p:spTree>
    <p:extLst>
      <p:ext uri="{BB962C8B-B14F-4D97-AF65-F5344CB8AC3E}">
        <p14:creationId xmlns:p14="http://schemas.microsoft.com/office/powerpoint/2010/main" val="13855797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70</TotalTime>
  <Words>507</Words>
  <Application>Microsoft Office PowerPoint</Application>
  <PresentationFormat>Widescreen</PresentationFormat>
  <Paragraphs>25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Wisp</vt:lpstr>
      <vt:lpstr>Peer Culture &amp; Gender Inequality</vt:lpstr>
      <vt:lpstr>Peer Culture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Culture &amp; Gender Inequality</dc:title>
  <dc:creator>USER</dc:creator>
  <cp:lastModifiedBy>USER</cp:lastModifiedBy>
  <cp:revision>9</cp:revision>
  <dcterms:created xsi:type="dcterms:W3CDTF">2025-03-28T05:25:28Z</dcterms:created>
  <dcterms:modified xsi:type="dcterms:W3CDTF">2025-04-07T03:37:22Z</dcterms:modified>
</cp:coreProperties>
</file>