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2" r:id="rId8"/>
    <p:sldId id="262" r:id="rId9"/>
    <p:sldId id="273" r:id="rId10"/>
    <p:sldId id="274" r:id="rId11"/>
    <p:sldId id="275" r:id="rId12"/>
    <p:sldId id="276" r:id="rId13"/>
    <p:sldId id="277" r:id="rId14"/>
    <p:sldId id="278" r:id="rId15"/>
    <p:sldId id="279" r:id="rId16"/>
    <p:sldId id="280" r:id="rId17"/>
    <p:sldId id="281" r:id="rId18"/>
    <p:sldId id="263" r:id="rId19"/>
    <p:sldId id="264" r:id="rId20"/>
    <p:sldId id="265" r:id="rId21"/>
    <p:sldId id="282" r:id="rId22"/>
    <p:sldId id="266" r:id="rId23"/>
    <p:sldId id="267" r:id="rId24"/>
    <p:sldId id="283" r:id="rId25"/>
    <p:sldId id="268" r:id="rId26"/>
    <p:sldId id="269" r:id="rId27"/>
    <p:sldId id="284" r:id="rId28"/>
    <p:sldId id="270" r:id="rId29"/>
    <p:sldId id="285" r:id="rId30"/>
    <p:sldId id="27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99E8D96-95A0-42AC-91B7-C00625DC6F5E}" type="datetimeFigureOut">
              <a:rPr lang="en-US" smtClean="0"/>
              <a:pPr/>
              <a:t>11/4/2018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9E8D96-95A0-42AC-91B7-C00625DC6F5E}" type="datetimeFigureOut">
              <a:rPr lang="en-US" smtClean="0"/>
              <a:pPr/>
              <a:t>11/4/2018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9E8D96-95A0-42AC-91B7-C00625DC6F5E}" type="datetimeFigureOut">
              <a:rPr lang="en-US" smtClean="0"/>
              <a:pPr/>
              <a:t>11/4/2018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9E8D96-95A0-42AC-91B7-C00625DC6F5E}" type="datetimeFigureOut">
              <a:rPr lang="en-US" smtClean="0"/>
              <a:pPr/>
              <a:t>11/4/2018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9E8D96-95A0-42AC-91B7-C00625DC6F5E}" type="datetimeFigureOut">
              <a:rPr lang="en-US" smtClean="0"/>
              <a:pPr/>
              <a:t>11/4/2018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99E8D96-95A0-42AC-91B7-C00625DC6F5E}" type="datetimeFigureOut">
              <a:rPr lang="en-US" smtClean="0"/>
              <a:pPr/>
              <a:t>11/4/2018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99E8D96-95A0-42AC-91B7-C00625DC6F5E}" type="datetimeFigureOut">
              <a:rPr lang="en-US" smtClean="0"/>
              <a:pPr/>
              <a:t>11/4/2018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99E8D96-95A0-42AC-91B7-C00625DC6F5E}" type="datetimeFigureOut">
              <a:rPr lang="en-US" smtClean="0"/>
              <a:pPr/>
              <a:t>11/4/2018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E8D96-95A0-42AC-91B7-C00625DC6F5E}" type="datetimeFigureOut">
              <a:rPr lang="en-US" smtClean="0"/>
              <a:pPr/>
              <a:t>11/4/2018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E8D96-95A0-42AC-91B7-C00625DC6F5E}" type="datetimeFigureOut">
              <a:rPr lang="en-US" smtClean="0"/>
              <a:pPr/>
              <a:t>11/4/2018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E8D96-95A0-42AC-91B7-C00625DC6F5E}" type="datetimeFigureOut">
              <a:rPr lang="en-US" smtClean="0"/>
              <a:pPr/>
              <a:t>11/4/2018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5864DC1-9171-412A-8E8C-3B14BF103E0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E8D96-95A0-42AC-91B7-C00625DC6F5E}" type="datetimeFigureOut">
              <a:rPr lang="en-US" smtClean="0"/>
              <a:pPr/>
              <a:t>11/4/2018</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64DC1-9171-412A-8E8C-3B14BF103E0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Teacher education 1947 onwards</a:t>
            </a:r>
            <a:endParaRPr lang="en-IN" dirty="0"/>
          </a:p>
        </p:txBody>
      </p:sp>
      <p:sp>
        <p:nvSpPr>
          <p:cNvPr id="3" name="Subtitle 2"/>
          <p:cNvSpPr>
            <a:spLocks noGrp="1"/>
          </p:cNvSpPr>
          <p:nvPr>
            <p:ph type="subTitle" idx="1"/>
          </p:nvPr>
        </p:nvSpPr>
        <p:spPr/>
        <p:txBody>
          <a:bodyPr/>
          <a:lstStyle/>
          <a:p>
            <a:r>
              <a:rPr lang="en-IN" dirty="0" smtClean="0"/>
              <a:t>Paper-4</a:t>
            </a:r>
          </a:p>
          <a:p>
            <a:r>
              <a:rPr lang="en-IN" dirty="0" smtClean="0"/>
              <a:t>Unit-</a:t>
            </a:r>
            <a:r>
              <a:rPr lang="en-IN" smtClean="0"/>
              <a:t>i</a:t>
            </a:r>
            <a:endParaRPr lang="en-IN"/>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3. Improving professional education</a:t>
            </a:r>
            <a:endParaRPr lang="en-IN" dirty="0"/>
          </a:p>
        </p:txBody>
      </p:sp>
      <p:sp>
        <p:nvSpPr>
          <p:cNvPr id="3" name="Content Placeholder 2"/>
          <p:cNvSpPr>
            <a:spLocks noGrp="1"/>
          </p:cNvSpPr>
          <p:nvPr>
            <p:ph idx="1"/>
          </p:nvPr>
        </p:nvSpPr>
        <p:spPr/>
        <p:txBody>
          <a:bodyPr/>
          <a:lstStyle/>
          <a:p>
            <a:pPr marL="571500" indent="-571500">
              <a:buAutoNum type="romanLcParenR"/>
            </a:pPr>
            <a:r>
              <a:rPr lang="en-IN" dirty="0" smtClean="0"/>
              <a:t>Duration of the training course.</a:t>
            </a:r>
          </a:p>
          <a:p>
            <a:pPr marL="571500" indent="-571500">
              <a:buAutoNum type="romanLcParenR"/>
            </a:pPr>
            <a:r>
              <a:rPr lang="en-IN" dirty="0" smtClean="0"/>
              <a:t>Reorientation of subject knowledge.</a:t>
            </a:r>
          </a:p>
          <a:p>
            <a:pPr marL="571500" indent="-571500">
              <a:buAutoNum type="romanLcParenR"/>
            </a:pPr>
            <a:r>
              <a:rPr lang="en-IN" dirty="0" smtClean="0"/>
              <a:t>Improvement of student teaching.</a:t>
            </a:r>
          </a:p>
          <a:p>
            <a:pPr marL="571500" indent="-571500">
              <a:buAutoNum type="romanLcParenR"/>
            </a:pPr>
            <a:r>
              <a:rPr lang="en-IN" dirty="0" smtClean="0"/>
              <a:t>Revision and improvement of curriculum</a:t>
            </a:r>
          </a:p>
          <a:p>
            <a:pPr marL="571500" indent="-571500">
              <a:buAutoNum type="romanLcParenR"/>
            </a:pPr>
            <a:r>
              <a:rPr lang="en-IN" dirty="0" smtClean="0"/>
              <a:t>Improvement in methods of teaching and evaluation</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4. Professional preparation of teachers in higher education</a:t>
            </a:r>
            <a:endParaRPr lang="en-IN" dirty="0"/>
          </a:p>
        </p:txBody>
      </p:sp>
      <p:sp>
        <p:nvSpPr>
          <p:cNvPr id="3" name="Content Placeholder 2"/>
          <p:cNvSpPr>
            <a:spLocks noGrp="1"/>
          </p:cNvSpPr>
          <p:nvPr>
            <p:ph idx="1"/>
          </p:nvPr>
        </p:nvSpPr>
        <p:spPr/>
        <p:txBody>
          <a:bodyPr/>
          <a:lstStyle/>
          <a:p>
            <a:pPr>
              <a:buNone/>
            </a:pPr>
            <a:r>
              <a:rPr lang="en-IN" dirty="0" err="1" smtClean="0"/>
              <a:t>i</a:t>
            </a:r>
            <a:r>
              <a:rPr lang="en-IN" dirty="0" smtClean="0"/>
              <a:t>) Orientation courses on permanent basis.</a:t>
            </a:r>
          </a:p>
          <a:p>
            <a:pPr>
              <a:buNone/>
            </a:pPr>
            <a:r>
              <a:rPr lang="en-IN" dirty="0" smtClean="0"/>
              <a:t>ii) Encouraging newly appointment lecturers</a:t>
            </a:r>
          </a:p>
          <a:p>
            <a:pPr>
              <a:buNone/>
            </a:pPr>
            <a:r>
              <a:rPr lang="en-IN" dirty="0" smtClean="0"/>
              <a:t>iii) Orientation for junior lecturers.</a:t>
            </a:r>
          </a:p>
          <a:p>
            <a:pPr>
              <a:buNone/>
            </a:pPr>
            <a:r>
              <a:rPr lang="en-IN" dirty="0" smtClean="0"/>
              <a:t>iv) Orientation for new staff.</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5. Expansion of training facilities</a:t>
            </a:r>
            <a:endParaRPr lang="en-IN" dirty="0"/>
          </a:p>
        </p:txBody>
      </p:sp>
      <p:sp>
        <p:nvSpPr>
          <p:cNvPr id="3" name="Content Placeholder 2"/>
          <p:cNvSpPr>
            <a:spLocks noGrp="1"/>
          </p:cNvSpPr>
          <p:nvPr>
            <p:ph idx="1"/>
          </p:nvPr>
        </p:nvSpPr>
        <p:spPr/>
        <p:txBody>
          <a:bodyPr>
            <a:normAutofit fontScale="92500" lnSpcReduction="10000"/>
          </a:bodyPr>
          <a:lstStyle/>
          <a:p>
            <a:pPr>
              <a:buNone/>
            </a:pPr>
            <a:r>
              <a:rPr lang="en-IN" dirty="0" err="1" smtClean="0"/>
              <a:t>i</a:t>
            </a:r>
            <a:r>
              <a:rPr lang="en-IN" dirty="0" smtClean="0"/>
              <a:t>) part-time facilities: A) correspondence education. B) part-time or evening courses.</a:t>
            </a:r>
          </a:p>
          <a:p>
            <a:pPr>
              <a:buNone/>
            </a:pPr>
            <a:r>
              <a:rPr lang="en-IN" dirty="0" smtClean="0"/>
              <a:t>ii) Expansion of facilities</a:t>
            </a:r>
          </a:p>
          <a:p>
            <a:pPr>
              <a:buNone/>
            </a:pPr>
            <a:r>
              <a:rPr lang="en-IN" dirty="0" smtClean="0"/>
              <a:t>iii) Location of the institutions.</a:t>
            </a:r>
          </a:p>
          <a:p>
            <a:pPr>
              <a:buNone/>
            </a:pPr>
            <a:r>
              <a:rPr lang="en-IN" dirty="0" smtClean="0"/>
              <a:t>iv) Clearance of backlog: a) special designed shorter courses for teachers below the age of 40 years, with at least five years of service. B) full training course for teachers below age of 40 years with at least five years of service. C) short course for the teachers above the age of 40 years </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6. Standard in teacher education</a:t>
            </a:r>
            <a:endParaRPr lang="en-IN" dirty="0"/>
          </a:p>
        </p:txBody>
      </p:sp>
      <p:sp>
        <p:nvSpPr>
          <p:cNvPr id="3" name="Content Placeholder 2"/>
          <p:cNvSpPr>
            <a:spLocks noGrp="1"/>
          </p:cNvSpPr>
          <p:nvPr>
            <p:ph idx="1"/>
          </p:nvPr>
        </p:nvSpPr>
        <p:spPr/>
        <p:txBody>
          <a:bodyPr/>
          <a:lstStyle/>
          <a:p>
            <a:r>
              <a:rPr lang="en-IN" dirty="0" smtClean="0"/>
              <a:t>Responsibility of the U.G.C.</a:t>
            </a:r>
          </a:p>
          <a:p>
            <a:r>
              <a:rPr lang="en-IN" dirty="0" smtClean="0"/>
              <a:t>Responsibility of the state board of teacher education.</a:t>
            </a:r>
          </a:p>
          <a:p>
            <a:r>
              <a:rPr lang="en-IN" dirty="0" smtClean="0"/>
              <a:t>Financial assistance to state government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7. in-Service education of school governments.</a:t>
            </a:r>
            <a:endParaRPr lang="en-IN" dirty="0"/>
          </a:p>
        </p:txBody>
      </p:sp>
      <p:sp>
        <p:nvSpPr>
          <p:cNvPr id="3" name="Content Placeholder 2"/>
          <p:cNvSpPr>
            <a:spLocks noGrp="1"/>
          </p:cNvSpPr>
          <p:nvPr>
            <p:ph idx="1"/>
          </p:nvPr>
        </p:nvSpPr>
        <p:spPr/>
        <p:txBody>
          <a:bodyPr/>
          <a:lstStyle/>
          <a:p>
            <a:pPr>
              <a:buNone/>
            </a:pPr>
            <a:r>
              <a:rPr lang="en-IN" dirty="0" smtClean="0"/>
              <a:t>A large scale and co-ordinated programme of in-service education for the teacher should be organized by universities, training institutions and teacher organizations for teacher at all levels. The target should be that every teacher receives at least two or three month’s in-service education in every five years of his service. </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8. Welfare teacher.</a:t>
            </a:r>
            <a:endParaRPr lang="en-IN" dirty="0"/>
          </a:p>
        </p:txBody>
      </p:sp>
      <p:sp>
        <p:nvSpPr>
          <p:cNvPr id="3" name="Content Placeholder 2"/>
          <p:cNvSpPr>
            <a:spLocks noGrp="1"/>
          </p:cNvSpPr>
          <p:nvPr>
            <p:ph idx="1"/>
          </p:nvPr>
        </p:nvSpPr>
        <p:spPr/>
        <p:txBody>
          <a:bodyPr/>
          <a:lstStyle/>
          <a:p>
            <a:r>
              <a:rPr lang="en-IN" dirty="0" smtClean="0"/>
              <a:t>Improving promotional prospects.</a:t>
            </a:r>
          </a:p>
          <a:p>
            <a:r>
              <a:rPr lang="en-IN" dirty="0" smtClean="0"/>
              <a:t>Retirement benefits.</a:t>
            </a:r>
          </a:p>
          <a:p>
            <a:r>
              <a:rPr lang="en-IN" dirty="0" smtClean="0"/>
              <a:t>Upgrading the remuneration.</a:t>
            </a:r>
          </a:p>
          <a:p>
            <a:r>
              <a:rPr lang="en-IN" dirty="0" smtClean="0"/>
              <a:t>Relating salaries to cost of living.</a:t>
            </a:r>
          </a:p>
          <a:p>
            <a:r>
              <a:rPr lang="en-IN" dirty="0" smtClean="0"/>
              <a:t>National awards. </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9. Teachers’ organizations</a:t>
            </a:r>
            <a:endParaRPr lang="en-IN" dirty="0"/>
          </a:p>
        </p:txBody>
      </p:sp>
      <p:sp>
        <p:nvSpPr>
          <p:cNvPr id="3" name="Content Placeholder 2"/>
          <p:cNvSpPr>
            <a:spLocks noGrp="1"/>
          </p:cNvSpPr>
          <p:nvPr>
            <p:ph idx="1"/>
          </p:nvPr>
        </p:nvSpPr>
        <p:spPr/>
        <p:txBody>
          <a:bodyPr/>
          <a:lstStyle/>
          <a:p>
            <a:r>
              <a:rPr lang="en-IN" dirty="0" smtClean="0"/>
              <a:t>The central and state government must organize the professional organization of the teachers and consult on matters relating to the school education, general education of the teachers and their salaries and conditions of work.</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10. Work and service conditions of Teacher.</a:t>
            </a:r>
            <a:endParaRPr lang="en-IN" dirty="0"/>
          </a:p>
        </p:txBody>
      </p:sp>
      <p:sp>
        <p:nvSpPr>
          <p:cNvPr id="3" name="Content Placeholder 2"/>
          <p:cNvSpPr>
            <a:spLocks noGrp="1"/>
          </p:cNvSpPr>
          <p:nvPr>
            <p:ph idx="1"/>
          </p:nvPr>
        </p:nvSpPr>
        <p:spPr/>
        <p:txBody>
          <a:bodyPr/>
          <a:lstStyle/>
          <a:p>
            <a:r>
              <a:rPr lang="en-IN" dirty="0" smtClean="0"/>
              <a:t>Freedom to exercise civic rights.</a:t>
            </a:r>
          </a:p>
          <a:p>
            <a:r>
              <a:rPr lang="en-IN" dirty="0" smtClean="0"/>
              <a:t>Residential accommodation.</a:t>
            </a:r>
          </a:p>
          <a:p>
            <a:r>
              <a:rPr lang="en-IN" dirty="0" smtClean="0"/>
              <a:t>Minimum facilities for effective work.</a:t>
            </a:r>
          </a:p>
          <a:p>
            <a:r>
              <a:rPr lang="en-IN" dirty="0" smtClean="0"/>
              <a:t>Discouraging private tuition.</a:t>
            </a:r>
          </a:p>
          <a:p>
            <a:r>
              <a:rPr lang="en-IN" dirty="0" smtClean="0"/>
              <a:t>Adequate facilities for professional advancement.</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Indian Association of Teacher Education (IATE,1965).</a:t>
            </a:r>
            <a:endParaRPr lang="en-IN" dirty="0"/>
          </a:p>
        </p:txBody>
      </p:sp>
      <p:sp>
        <p:nvSpPr>
          <p:cNvPr id="3" name="Content Placeholder 2"/>
          <p:cNvSpPr>
            <a:spLocks noGrp="1"/>
          </p:cNvSpPr>
          <p:nvPr>
            <p:ph idx="1"/>
          </p:nvPr>
        </p:nvSpPr>
        <p:spPr/>
        <p:txBody>
          <a:bodyPr/>
          <a:lstStyle/>
          <a:p>
            <a:r>
              <a:rPr lang="en-IN" dirty="0" smtClean="0"/>
              <a:t>Practice school.</a:t>
            </a:r>
          </a:p>
          <a:p>
            <a:r>
              <a:rPr lang="en-IN" dirty="0" smtClean="0"/>
              <a:t>Correspondence course.</a:t>
            </a:r>
          </a:p>
          <a:p>
            <a:r>
              <a:rPr lang="en-IN" dirty="0" smtClean="0"/>
              <a:t>Summer Institutions.</a:t>
            </a:r>
          </a:p>
          <a:p>
            <a:r>
              <a:rPr lang="en-IN" dirty="0" smtClean="0"/>
              <a:t>Area organization.</a:t>
            </a: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National policy of Education (1968).</a:t>
            </a:r>
            <a:endParaRPr lang="en-IN" dirty="0"/>
          </a:p>
        </p:txBody>
      </p:sp>
      <p:sp>
        <p:nvSpPr>
          <p:cNvPr id="3" name="Content Placeholder 2"/>
          <p:cNvSpPr>
            <a:spLocks noGrp="1"/>
          </p:cNvSpPr>
          <p:nvPr>
            <p:ph idx="1"/>
          </p:nvPr>
        </p:nvSpPr>
        <p:spPr/>
        <p:txBody>
          <a:bodyPr>
            <a:normAutofit fontScale="92500" lnSpcReduction="10000"/>
          </a:bodyPr>
          <a:lstStyle/>
          <a:p>
            <a:pPr marL="514350" indent="-514350">
              <a:buAutoNum type="alphaUcParenR"/>
            </a:pPr>
            <a:r>
              <a:rPr lang="en-IN" dirty="0" smtClean="0"/>
              <a:t>The emoluments and other service conditions of teacher should be adequate and satisfactory with regard to their qualifications and responsibilities.</a:t>
            </a:r>
          </a:p>
          <a:p>
            <a:pPr marL="514350" indent="-514350">
              <a:buAutoNum type="alphaUcParenR"/>
            </a:pPr>
            <a:r>
              <a:rPr lang="en-IN" dirty="0" smtClean="0"/>
              <a:t>Academic freedom of teachers to pursue and publish independent studies and researchers and to speak and write significant national and international issues should be protected.</a:t>
            </a:r>
          </a:p>
          <a:p>
            <a:pPr marL="514350" indent="-514350">
              <a:buAutoNum type="alphaUcParenR"/>
            </a:pPr>
            <a:r>
              <a:rPr lang="en-IN" dirty="0" smtClean="0"/>
              <a:t>Teacher education particularly in-service education should receive due to emphasis.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62500" lnSpcReduction="20000"/>
          </a:bodyPr>
          <a:lstStyle/>
          <a:p>
            <a:pPr marL="571500" indent="-571500">
              <a:buNone/>
            </a:pPr>
            <a:r>
              <a:rPr lang="en-IN" dirty="0" smtClean="0"/>
              <a:t> </a:t>
            </a:r>
          </a:p>
          <a:p>
            <a:pPr marL="571500" indent="-571500">
              <a:buNone/>
            </a:pPr>
            <a:r>
              <a:rPr lang="en-IN" dirty="0" err="1" smtClean="0"/>
              <a:t>i</a:t>
            </a:r>
            <a:r>
              <a:rPr lang="en-IN" dirty="0" smtClean="0"/>
              <a:t>)         Indian University Education Commission (1948-49).</a:t>
            </a:r>
          </a:p>
          <a:p>
            <a:pPr marL="571500" indent="-571500">
              <a:buNone/>
            </a:pPr>
            <a:r>
              <a:rPr lang="en-IN" dirty="0" smtClean="0"/>
              <a:t>ii)        Secondary Education Commission (1952-53).</a:t>
            </a:r>
          </a:p>
          <a:p>
            <a:pPr marL="571500" indent="-571500">
              <a:buNone/>
            </a:pPr>
            <a:r>
              <a:rPr lang="en-IN" dirty="0" smtClean="0"/>
              <a:t>iii)       Establishment of NCERT (1961).</a:t>
            </a:r>
          </a:p>
          <a:p>
            <a:pPr marL="571500" indent="-571500">
              <a:buNone/>
            </a:pPr>
            <a:r>
              <a:rPr lang="en-IN" dirty="0" smtClean="0"/>
              <a:t>iv)       Establishment of Regional college of Education (1963-65).</a:t>
            </a:r>
          </a:p>
          <a:p>
            <a:pPr marL="571500" indent="-571500">
              <a:buNone/>
            </a:pPr>
            <a:r>
              <a:rPr lang="en-IN" dirty="0" smtClean="0"/>
              <a:t>V)       Kothari Commission (1964-66).</a:t>
            </a:r>
          </a:p>
          <a:p>
            <a:pPr marL="571500" indent="-571500">
              <a:buNone/>
            </a:pPr>
            <a:r>
              <a:rPr lang="en-IN" dirty="0" smtClean="0"/>
              <a:t>vi)      Indian Association of Teacher Education (IATE,1965).</a:t>
            </a:r>
          </a:p>
          <a:p>
            <a:pPr marL="571500" indent="-571500">
              <a:buNone/>
            </a:pPr>
            <a:r>
              <a:rPr lang="en-IN" dirty="0" smtClean="0"/>
              <a:t>vii)      National policy of Education (1968).</a:t>
            </a:r>
          </a:p>
          <a:p>
            <a:pPr marL="571500" indent="-571500">
              <a:buNone/>
            </a:pPr>
            <a:r>
              <a:rPr lang="en-IN" dirty="0" smtClean="0"/>
              <a:t>viii)     national Council for Teacher Education (NCTE, 1973).</a:t>
            </a:r>
          </a:p>
          <a:p>
            <a:pPr marL="571500" indent="-571500">
              <a:buNone/>
            </a:pPr>
            <a:r>
              <a:rPr lang="en-IN" dirty="0" smtClean="0"/>
              <a:t>ix)       national Commission on Teachers (1983).</a:t>
            </a:r>
          </a:p>
          <a:p>
            <a:pPr marL="571500" indent="-571500">
              <a:buNone/>
            </a:pPr>
            <a:r>
              <a:rPr lang="en-IN" dirty="0" smtClean="0"/>
              <a:t>x)        National Policy on Education (NPE,1986)</a:t>
            </a:r>
          </a:p>
          <a:p>
            <a:pPr marL="571500" indent="-571500">
              <a:buNone/>
            </a:pPr>
            <a:r>
              <a:rPr lang="en-IN" dirty="0" smtClean="0"/>
              <a:t>xi)       Acharya Ram Murti committee (1990).</a:t>
            </a:r>
          </a:p>
          <a:p>
            <a:pPr marL="571500" indent="-571500">
              <a:buNone/>
            </a:pPr>
            <a:r>
              <a:rPr lang="en-IN" dirty="0" smtClean="0"/>
              <a:t>xii)      NCTE (1993).</a:t>
            </a:r>
          </a:p>
          <a:p>
            <a:pPr marL="571500" indent="-571500">
              <a:buNone/>
            </a:pPr>
            <a:r>
              <a:rPr lang="en-IN" dirty="0" smtClean="0"/>
              <a:t>xiii)     NCTE Curriculum Framework for Teacher Education (1998).</a:t>
            </a:r>
          </a:p>
          <a:p>
            <a:pPr marL="571500" indent="-571500">
              <a:buNone/>
            </a:pPr>
            <a:endParaRPr lang="en-IN" dirty="0" smtClean="0"/>
          </a:p>
          <a:p>
            <a:pPr marL="571500" indent="-571500">
              <a:buAutoNum type="romanLcParenR"/>
            </a:pPr>
            <a:endParaRPr lang="en-IN" dirty="0" smtClean="0"/>
          </a:p>
          <a:p>
            <a:pPr marL="571500" indent="-571500">
              <a:buAutoNum type="romanLcParenR"/>
            </a:pPr>
            <a:endParaRPr lang="en-IN" dirty="0" smtClean="0"/>
          </a:p>
          <a:p>
            <a:pPr marL="571500" indent="-571500">
              <a:buNone/>
            </a:pPr>
            <a:endParaRPr lang="en-IN" dirty="0" smtClean="0"/>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national Council for Teacher Education (NCTE, 1973).</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By resolution on Government of India, the Non-statutory NCTE was set up to maintain standards and norms of teacher education. It involved a document called ‘‘Teacher Education Curriculum-A framework’’ with the involvement of UGC panel on Teacher Education which was first attempt to revamp teacher education pertaining to all stages of education. The unique features of framework were:</a:t>
            </a:r>
          </a:p>
          <a:p>
            <a:pPr marL="514350" indent="-514350">
              <a:buAutoNum type="alphaLcParenR"/>
            </a:pPr>
            <a:r>
              <a:rPr lang="en-IN" dirty="0" smtClean="0"/>
              <a:t>Teacher education was made task-oriented and less theoretical</a:t>
            </a:r>
          </a:p>
          <a:p>
            <a:pPr marL="514350" indent="-514350">
              <a:buAutoNum type="alphaLcParenR"/>
            </a:pPr>
            <a:r>
              <a:rPr lang="en-IN" dirty="0" smtClean="0"/>
              <a:t>The institutional weightage was Foundation course 20%, Content-cum-Methodology and practice teaching including related practical work 60% and working with community 20%</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NCTEs recommendations on teacher education</a:t>
            </a:r>
            <a:endParaRPr lang="en-IN" dirty="0"/>
          </a:p>
        </p:txBody>
      </p:sp>
      <p:sp>
        <p:nvSpPr>
          <p:cNvPr id="3" name="Content Placeholder 2"/>
          <p:cNvSpPr>
            <a:spLocks noGrp="1"/>
          </p:cNvSpPr>
          <p:nvPr>
            <p:ph idx="1"/>
          </p:nvPr>
        </p:nvSpPr>
        <p:spPr/>
        <p:txBody>
          <a:bodyPr/>
          <a:lstStyle/>
          <a:p>
            <a:endParaRPr lang="en-IN" dirty="0" smtClean="0"/>
          </a:p>
          <a:p>
            <a:r>
              <a:rPr lang="en-IN" dirty="0" smtClean="0"/>
              <a:t>Improved administration system.</a:t>
            </a:r>
          </a:p>
          <a:p>
            <a:r>
              <a:rPr lang="en-IN" dirty="0" smtClean="0"/>
              <a:t>Relevant curriculum.</a:t>
            </a:r>
          </a:p>
          <a:p>
            <a:r>
              <a:rPr lang="en-IN" dirty="0" smtClean="0"/>
              <a:t>Improved evaluation.</a:t>
            </a:r>
          </a:p>
          <a:p>
            <a:r>
              <a:rPr lang="en-IN" dirty="0" smtClean="0"/>
              <a:t>Flexible curriculum.</a:t>
            </a:r>
          </a:p>
          <a:p>
            <a:r>
              <a:rPr lang="en-IN" dirty="0" smtClean="0"/>
              <a:t>Enriched methodology.</a:t>
            </a:r>
          </a:p>
          <a:p>
            <a:r>
              <a:rPr lang="en-IN" dirty="0" smtClean="0"/>
              <a:t>Stage-wise objectives.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national Commission on Teachers (1983).</a:t>
            </a:r>
            <a:endParaRPr lang="en-IN" dirty="0"/>
          </a:p>
        </p:txBody>
      </p:sp>
      <p:sp>
        <p:nvSpPr>
          <p:cNvPr id="3" name="Content Placeholder 2"/>
          <p:cNvSpPr>
            <a:spLocks noGrp="1"/>
          </p:cNvSpPr>
          <p:nvPr>
            <p:ph idx="1"/>
          </p:nvPr>
        </p:nvSpPr>
        <p:spPr/>
        <p:txBody>
          <a:bodyPr>
            <a:normAutofit fontScale="92500" lnSpcReduction="10000"/>
          </a:bodyPr>
          <a:lstStyle/>
          <a:p>
            <a:pPr>
              <a:buNone/>
            </a:pPr>
            <a:r>
              <a:rPr lang="en-IN" dirty="0" smtClean="0"/>
              <a:t>During this period, the National Commission on Teacher studied in dept the problems of teacher educations and the status of the teachers in society. Its main recommendations were directed as enhancing the period of training, change in selection procedure of teachers, making the pedagogy of teacher education meaningful leading to enrichment of the theory courses and practical work. It suggested changes in the structure of M.Ed. Programme also.  </a:t>
            </a: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National Policy on Education (NPE,1986)</a:t>
            </a:r>
            <a:endParaRPr lang="en-IN" dirty="0"/>
          </a:p>
        </p:txBody>
      </p:sp>
      <p:sp>
        <p:nvSpPr>
          <p:cNvPr id="3" name="Content Placeholder 2"/>
          <p:cNvSpPr>
            <a:spLocks noGrp="1"/>
          </p:cNvSpPr>
          <p:nvPr>
            <p:ph idx="1"/>
          </p:nvPr>
        </p:nvSpPr>
        <p:spPr/>
        <p:txBody>
          <a:bodyPr/>
          <a:lstStyle/>
          <a:p>
            <a:r>
              <a:rPr lang="en-IN" dirty="0" smtClean="0"/>
              <a:t>Overhauling the system of teacher education.</a:t>
            </a:r>
          </a:p>
          <a:p>
            <a:r>
              <a:rPr lang="en-IN" dirty="0" smtClean="0"/>
              <a:t>Emphasizing inseparability of pre-service components of teacher education.</a:t>
            </a:r>
          </a:p>
          <a:p>
            <a:r>
              <a:rPr lang="en-IN" dirty="0" smtClean="0"/>
              <a:t>Phasing out-standard institutions of teacher education.</a:t>
            </a:r>
          </a:p>
          <a:p>
            <a:r>
              <a:rPr lang="en-IN" dirty="0" smtClean="0"/>
              <a:t>Establishment of DIETs.</a:t>
            </a:r>
          </a:p>
          <a:p>
            <a:r>
              <a:rPr lang="en-IN" dirty="0" smtClean="0"/>
              <a:t>Upgrading selected teacher.</a:t>
            </a:r>
          </a:p>
          <a:p>
            <a:endParaRPr lang="en-IN"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recommendations</a:t>
            </a:r>
            <a:endParaRPr lang="en-IN" dirty="0"/>
          </a:p>
        </p:txBody>
      </p:sp>
      <p:sp>
        <p:nvSpPr>
          <p:cNvPr id="3" name="Content Placeholder 2"/>
          <p:cNvSpPr>
            <a:spLocks noGrp="1"/>
          </p:cNvSpPr>
          <p:nvPr>
            <p:ph idx="1"/>
          </p:nvPr>
        </p:nvSpPr>
        <p:spPr/>
        <p:txBody>
          <a:bodyPr>
            <a:normAutofit fontScale="70000" lnSpcReduction="20000"/>
          </a:bodyPr>
          <a:lstStyle/>
          <a:p>
            <a:pPr marL="514350" indent="-514350">
              <a:buAutoNum type="arabicParenR"/>
            </a:pPr>
            <a:endParaRPr lang="en-IN" dirty="0" smtClean="0"/>
          </a:p>
          <a:p>
            <a:pPr marL="514350" indent="-514350">
              <a:buAutoNum type="arabicParenR"/>
            </a:pPr>
            <a:r>
              <a:rPr lang="en-IN" dirty="0" smtClean="0"/>
              <a:t>Teacher education is a  continuous process and its pre-service and in-service components are inseparable.</a:t>
            </a:r>
          </a:p>
          <a:p>
            <a:pPr marL="514350" indent="-514350">
              <a:buAutoNum type="arabicParenR"/>
            </a:pPr>
            <a:r>
              <a:rPr lang="en-IN" dirty="0" smtClean="0"/>
              <a:t>District institutes of Education and Training(DIETs) be established with the capability to organize pre-service and in-service courses for Elementary school teachers and the personal working in non-formal and adult education sectors</a:t>
            </a:r>
          </a:p>
          <a:p>
            <a:pPr marL="514350" indent="-514350">
              <a:buAutoNum type="arabicParenR"/>
            </a:pPr>
            <a:r>
              <a:rPr lang="en-IN" dirty="0" smtClean="0"/>
              <a:t>At the national level, the NCTE be established which will have the power to accredit institutions of teacher education, phase out the sub-standard institutions, provide guidance regarding curriculum and methods and</a:t>
            </a:r>
          </a:p>
          <a:p>
            <a:pPr marL="514350" indent="-514350">
              <a:buAutoNum type="arabicParenR"/>
            </a:pPr>
            <a:r>
              <a:rPr lang="en-IN" dirty="0" smtClean="0"/>
              <a:t>Networking arrangement to e created between institutions of teacher education and university departments of education </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Acharya Ram Murti committee (1990).</a:t>
            </a:r>
            <a:endParaRPr lang="en-IN" dirty="0"/>
          </a:p>
        </p:txBody>
      </p:sp>
      <p:sp>
        <p:nvSpPr>
          <p:cNvPr id="3" name="Content Placeholder 2"/>
          <p:cNvSpPr>
            <a:spLocks noGrp="1"/>
          </p:cNvSpPr>
          <p:nvPr>
            <p:ph idx="1"/>
          </p:nvPr>
        </p:nvSpPr>
        <p:spPr/>
        <p:txBody>
          <a:bodyPr>
            <a:normAutofit fontScale="77500" lnSpcReduction="20000"/>
          </a:bodyPr>
          <a:lstStyle/>
          <a:p>
            <a:pPr>
              <a:buNone/>
            </a:pPr>
            <a:r>
              <a:rPr lang="en-IN" dirty="0" smtClean="0"/>
              <a:t>Acharya Ram Murti committee appointed govt. o</a:t>
            </a:r>
            <a:r>
              <a:rPr lang="en-IN" dirty="0" smtClean="0"/>
              <a:t>f India in 1990 reviewed the recommendations of NPE(1986). After examining various aspects relating the teacher education, the committee forward the following recommendations:</a:t>
            </a:r>
          </a:p>
          <a:p>
            <a:pPr>
              <a:buFont typeface="Wingdings" pitchFamily="2" charset="2"/>
              <a:buChar char="v"/>
            </a:pPr>
            <a:r>
              <a:rPr lang="en-IN" dirty="0" smtClean="0"/>
              <a:t>The first-degree course on teacher education should not be given through correspondence mode.</a:t>
            </a:r>
          </a:p>
          <a:p>
            <a:pPr>
              <a:buFont typeface="Wingdings" pitchFamily="2" charset="2"/>
              <a:buChar char="v"/>
            </a:pPr>
            <a:r>
              <a:rPr lang="en-IN" dirty="0" smtClean="0"/>
              <a:t>More institutions should be encouraged to introduce four years integrated courses in the pattern of Regional Colleges of Education.</a:t>
            </a:r>
          </a:p>
          <a:p>
            <a:pPr>
              <a:buFont typeface="Wingdings" pitchFamily="2" charset="2"/>
              <a:buChar char="v"/>
            </a:pPr>
            <a:r>
              <a:rPr lang="en-IN" dirty="0" smtClean="0"/>
              <a:t>The practice of using teacher training institutions as dumping ground for unwanted or troublesome staff should be stopped herewith.</a:t>
            </a:r>
            <a:endParaRPr lang="en-IN"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NCTE (1993).</a:t>
            </a:r>
            <a:endParaRPr lang="en-IN" dirty="0"/>
          </a:p>
        </p:txBody>
      </p:sp>
      <p:sp>
        <p:nvSpPr>
          <p:cNvPr id="3" name="Content Placeholder 2"/>
          <p:cNvSpPr>
            <a:spLocks noGrp="1"/>
          </p:cNvSpPr>
          <p:nvPr>
            <p:ph idx="1"/>
          </p:nvPr>
        </p:nvSpPr>
        <p:spPr/>
        <p:txBody>
          <a:bodyPr>
            <a:normAutofit lnSpcReduction="10000"/>
          </a:bodyPr>
          <a:lstStyle/>
          <a:p>
            <a:pPr>
              <a:buNone/>
            </a:pPr>
            <a:r>
              <a:rPr lang="en-IN" dirty="0" smtClean="0"/>
              <a:t>The govt. </a:t>
            </a:r>
            <a:r>
              <a:rPr lang="en-IN" dirty="0" smtClean="0"/>
              <a:t>o</a:t>
            </a:r>
            <a:r>
              <a:rPr lang="en-IN" dirty="0" smtClean="0"/>
              <a:t>f India established the NCTE, a statutory body by an cat of parliament (NCTE Act, 73,1993) in 1995 with the objective of achieving planned and coordinated development of the teacher education system in the country. This is considered one of the landmarks in the history of teacher education in India. Soon after its conception in the NCTE was entrusted with the following responsibilities: </a:t>
            </a:r>
            <a:endParaRPr lang="en-IN"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0000" lnSpcReduction="20000"/>
          </a:bodyPr>
          <a:lstStyle/>
          <a:p>
            <a:pPr>
              <a:buNone/>
            </a:pPr>
            <a:r>
              <a:rPr lang="en-IN" dirty="0" smtClean="0"/>
              <a:t>1). Undertake surveys and studies relating to various aspects of teacher education and publish the result thereof.</a:t>
            </a:r>
          </a:p>
          <a:p>
            <a:pPr>
              <a:buNone/>
            </a:pPr>
            <a:r>
              <a:rPr lang="en-IN" dirty="0" smtClean="0"/>
              <a:t>2). Make recommendations to the central and state govt., universities, UGC and recognized institutions in the matter of preparation of suitable plans and programmes in the field of teacher education.</a:t>
            </a:r>
          </a:p>
          <a:p>
            <a:pPr>
              <a:buNone/>
            </a:pPr>
            <a:r>
              <a:rPr lang="en-IN" dirty="0" smtClean="0"/>
              <a:t>3). Co-ordinate and monitor teacher education and its development in the country.</a:t>
            </a:r>
          </a:p>
          <a:p>
            <a:pPr>
              <a:buNone/>
            </a:pPr>
            <a:r>
              <a:rPr lang="en-IN" dirty="0" smtClean="0"/>
              <a:t>4). Take all necessary steps to prevent commercialization of teacher education.</a:t>
            </a:r>
          </a:p>
          <a:p>
            <a:pPr>
              <a:buNone/>
            </a:pPr>
            <a:r>
              <a:rPr lang="en-IN" dirty="0" smtClean="0"/>
              <a:t>5). Lay down standards in respect of examinations leading to the teacher education qualifications, criteria for admission to such examinations and schemes of courses or training.</a:t>
            </a:r>
          </a:p>
          <a:p>
            <a:pPr>
              <a:buNone/>
            </a:pPr>
            <a:r>
              <a:rPr lang="en-IN" dirty="0" smtClean="0"/>
              <a:t>6). To formulate schemes for various levels of teacher education and identify recognized institutions and set up new institutions for teacher development programmes.</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NCTE Curriculum Framework for Teacher Education (1998)</a:t>
            </a:r>
            <a:endParaRPr lang="en-IN" dirty="0"/>
          </a:p>
        </p:txBody>
      </p:sp>
      <p:sp>
        <p:nvSpPr>
          <p:cNvPr id="3" name="Content Placeholder 2"/>
          <p:cNvSpPr>
            <a:spLocks noGrp="1"/>
          </p:cNvSpPr>
          <p:nvPr>
            <p:ph idx="1"/>
          </p:nvPr>
        </p:nvSpPr>
        <p:spPr/>
        <p:txBody>
          <a:bodyPr>
            <a:normAutofit fontScale="70000" lnSpcReduction="20000"/>
          </a:bodyPr>
          <a:lstStyle/>
          <a:p>
            <a:pPr>
              <a:buNone/>
            </a:pPr>
            <a:r>
              <a:rPr lang="en-IN" dirty="0" smtClean="0"/>
              <a:t>As a statutory body responsible for the coordination and identify maintenance of standards in teacher education, the NCTE issued a curriculum framework for quality teacher education in 1998. its salient features were:</a:t>
            </a:r>
          </a:p>
          <a:p>
            <a:pPr marL="514350" indent="-514350">
              <a:buAutoNum type="alphaLcParenR"/>
            </a:pPr>
            <a:r>
              <a:rPr lang="en-IN" dirty="0" smtClean="0"/>
              <a:t>Increased duration and multiple modes of teacher education.</a:t>
            </a:r>
          </a:p>
          <a:p>
            <a:pPr marL="514350" indent="-514350">
              <a:buAutoNum type="alphaLcParenR"/>
            </a:pPr>
            <a:r>
              <a:rPr lang="en-IN" dirty="0" smtClean="0"/>
              <a:t>Updating of theoretical and practical components of teacher education.</a:t>
            </a:r>
          </a:p>
          <a:p>
            <a:pPr marL="514350" indent="-514350">
              <a:buAutoNum type="alphaLcParenR"/>
            </a:pPr>
            <a:r>
              <a:rPr lang="en-IN" dirty="0" smtClean="0"/>
              <a:t>Optimal utilization of the potentialities of community, university and information and communication technology for present of the teachers.</a:t>
            </a:r>
          </a:p>
          <a:p>
            <a:pPr marL="514350" indent="-514350">
              <a:buAutoNum type="alphaLcParenR"/>
            </a:pPr>
            <a:r>
              <a:rPr lang="en-IN" dirty="0" smtClean="0"/>
              <a:t>Emphasis on developing professionalism, commitment, competencies and performance skills.</a:t>
            </a:r>
          </a:p>
          <a:p>
            <a:pPr marL="514350" indent="-514350">
              <a:buAutoNum type="alphaLcParenR"/>
            </a:pPr>
            <a:r>
              <a:rPr lang="en-IN" dirty="0" smtClean="0"/>
              <a:t>Making provisions for preparation of teachers for the neglected section of society.</a:t>
            </a:r>
            <a:endParaRPr lang="en-IN"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agenda, before the NCTE is thus twofold.</a:t>
            </a:r>
            <a:endParaRPr lang="en-IN" dirty="0"/>
          </a:p>
        </p:txBody>
      </p:sp>
      <p:sp>
        <p:nvSpPr>
          <p:cNvPr id="3" name="Content Placeholder 2"/>
          <p:cNvSpPr>
            <a:spLocks noGrp="1"/>
          </p:cNvSpPr>
          <p:nvPr>
            <p:ph idx="1"/>
          </p:nvPr>
        </p:nvSpPr>
        <p:spPr/>
        <p:txBody>
          <a:bodyPr>
            <a:normAutofit fontScale="92500" lnSpcReduction="20000"/>
          </a:bodyPr>
          <a:lstStyle/>
          <a:p>
            <a:pPr>
              <a:buNone/>
            </a:pPr>
            <a:r>
              <a:rPr lang="en-IN" dirty="0" smtClean="0"/>
              <a:t>   To remove the existing deficiencies of teacher education and to meet the demand of new challenges before it. The council is, therefore committed to achieve both, by highlighting the following functions of teacher education institutions (TEIs).</a:t>
            </a:r>
          </a:p>
          <a:p>
            <a:pPr>
              <a:buFont typeface="Wingdings" pitchFamily="2" charset="2"/>
              <a:buChar char="Ø"/>
            </a:pPr>
            <a:r>
              <a:rPr lang="en-IN" dirty="0" smtClean="0"/>
              <a:t> to provide qualified faculty, adequate infrastructure and learning resources, including print materials, off-line it material and computers as per prevalent NCTE norms for qualify transaction of its teacher education programme.</a:t>
            </a:r>
            <a:endParaRPr lang="en-IN" smtClean="0"/>
          </a:p>
          <a:p>
            <a:pPr>
              <a:buFont typeface="Wingdings" pitchFamily="2" charset="2"/>
              <a:buChar char="Ø"/>
            </a:pPr>
            <a:endParaRPr lang="en-IN" dirty="0" smtClean="0"/>
          </a:p>
          <a:p>
            <a:pPr>
              <a:buFont typeface="Wingdings" pitchFamily="2" charset="2"/>
              <a:buChar char="§"/>
            </a:pP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Indian University Education Commission (1948-49).</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That the courses be remodeled and more time given to school practice and more weight given to practice in assessing the students performances.</a:t>
            </a:r>
          </a:p>
          <a:p>
            <a:r>
              <a:rPr lang="en-IN" dirty="0" smtClean="0"/>
              <a:t>That the student be encouraged to fall in with the current practice of a school and make the best of it.</a:t>
            </a:r>
          </a:p>
          <a:p>
            <a:r>
              <a:rPr lang="en-IN" dirty="0" smtClean="0"/>
              <a:t>That the bulk of the staff of a training college be recruited from people who have 1</a:t>
            </a:r>
            <a:r>
              <a:rPr lang="en-IN" baseline="30000" dirty="0" smtClean="0"/>
              <a:t>st</a:t>
            </a:r>
            <a:r>
              <a:rPr lang="en-IN" dirty="0" smtClean="0"/>
              <a:t> hand experience of school teaching.</a:t>
            </a:r>
          </a:p>
          <a:p>
            <a:r>
              <a:rPr lang="en-IN" dirty="0" smtClean="0"/>
              <a:t>That the courses on the theory of education be flexible and adaptable to local circumstances.</a:t>
            </a:r>
          </a:p>
          <a:p>
            <a:r>
              <a:rPr lang="en-IN" dirty="0" smtClean="0"/>
              <a:t>That the student be encouraged to proceed to the Master’s Degree only after some years of experience of teaching.</a:t>
            </a:r>
          </a:p>
          <a:p>
            <a:r>
              <a:rPr lang="en-IN" dirty="0" smtClean="0"/>
              <a:t>That original work by professors and lecturers is planned on an all- India Basis.  </a:t>
            </a:r>
            <a:endParaRPr lang="en-IN"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pPr>
              <a:buNone/>
            </a:pPr>
            <a:endParaRPr lang="en-IN" sz="8800" dirty="0" smtClean="0"/>
          </a:p>
          <a:p>
            <a:pPr>
              <a:buNone/>
            </a:pPr>
            <a:r>
              <a:rPr lang="en-IN" sz="8800" smtClean="0"/>
              <a:t>     Thank </a:t>
            </a:r>
            <a:r>
              <a:rPr lang="en-IN" sz="8800" dirty="0" smtClean="0"/>
              <a:t>You</a:t>
            </a:r>
            <a:endParaRPr lang="en-IN" sz="8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Secondary Education Commission (1952-53).</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Two types of institutions: A) for school leaving or HSSLC certificate. B) for graduates.</a:t>
            </a:r>
          </a:p>
          <a:p>
            <a:r>
              <a:rPr lang="en-IN" dirty="0" smtClean="0"/>
              <a:t>Practice teaching.</a:t>
            </a:r>
          </a:p>
          <a:p>
            <a:r>
              <a:rPr lang="en-IN" dirty="0" smtClean="0"/>
              <a:t>Training in co-curricular activities.</a:t>
            </a:r>
          </a:p>
          <a:p>
            <a:r>
              <a:rPr lang="en-IN" dirty="0" smtClean="0"/>
              <a:t>Residential training colleges.</a:t>
            </a:r>
          </a:p>
          <a:p>
            <a:r>
              <a:rPr lang="en-IN" dirty="0" smtClean="0"/>
              <a:t>Part time training courses.</a:t>
            </a:r>
          </a:p>
          <a:p>
            <a:r>
              <a:rPr lang="en-IN" dirty="0" smtClean="0"/>
              <a:t>Free exchange</a:t>
            </a:r>
          </a:p>
          <a:p>
            <a:r>
              <a:rPr lang="en-IN" dirty="0" smtClean="0"/>
              <a:t>Admission in M.A. IN Education.</a:t>
            </a:r>
          </a:p>
          <a:p>
            <a:r>
              <a:rPr lang="en-IN" dirty="0" smtClean="0"/>
              <a:t>Training colleges and research in education.</a:t>
            </a:r>
          </a:p>
          <a:p>
            <a:r>
              <a:rPr lang="en-IN" dirty="0" smtClean="0"/>
              <a:t>Control of teacher training institution.</a:t>
            </a:r>
          </a:p>
          <a:p>
            <a:r>
              <a:rPr lang="en-IN" dirty="0" smtClean="0"/>
              <a:t>Relation between training college and other agencies. </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Establishment of NCERT (1961).</a:t>
            </a:r>
            <a:endParaRPr lang="en-IN" dirty="0"/>
          </a:p>
        </p:txBody>
      </p:sp>
      <p:sp>
        <p:nvSpPr>
          <p:cNvPr id="3" name="Content Placeholder 2"/>
          <p:cNvSpPr>
            <a:spLocks noGrp="1"/>
          </p:cNvSpPr>
          <p:nvPr>
            <p:ph idx="1"/>
          </p:nvPr>
        </p:nvSpPr>
        <p:spPr/>
        <p:txBody>
          <a:bodyPr>
            <a:normAutofit fontScale="77500" lnSpcReduction="20000"/>
          </a:bodyPr>
          <a:lstStyle/>
          <a:p>
            <a:pPr>
              <a:buNone/>
            </a:pPr>
            <a:r>
              <a:rPr lang="en-IN" dirty="0" smtClean="0"/>
              <a:t>    National Council of Educational Research and Training</a:t>
            </a:r>
          </a:p>
          <a:p>
            <a:endParaRPr lang="en-IN" dirty="0" smtClean="0"/>
          </a:p>
          <a:p>
            <a:r>
              <a:rPr lang="en-IN" dirty="0" smtClean="0"/>
              <a:t>Revamping of elementary end secondary teacher education curriculum.</a:t>
            </a:r>
          </a:p>
          <a:p>
            <a:r>
              <a:rPr lang="en-IN" dirty="0" smtClean="0"/>
              <a:t>Reorganizing of student teacher and evaluation.</a:t>
            </a:r>
          </a:p>
          <a:p>
            <a:r>
              <a:rPr lang="en-IN" dirty="0" smtClean="0"/>
              <a:t>Focus on continuing education of teacher through establishments of centers of continuing education.</a:t>
            </a:r>
          </a:p>
          <a:p>
            <a:r>
              <a:rPr lang="en-IN" dirty="0" smtClean="0"/>
              <a:t> recognition to contributes to education by outstanding schoolteachers and</a:t>
            </a:r>
          </a:p>
          <a:p>
            <a:r>
              <a:rPr lang="en-IN" dirty="0" smtClean="0"/>
              <a:t>Teacher education through a scheme of national awards.</a:t>
            </a:r>
          </a:p>
          <a:p>
            <a:r>
              <a:rPr lang="en-IN" dirty="0" smtClean="0"/>
              <a:t>Institution of All-India Survey on teacher education.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Establishment of Regional college of Education (1963-65).</a:t>
            </a:r>
            <a:endParaRPr lang="en-IN" dirty="0"/>
          </a:p>
        </p:txBody>
      </p:sp>
      <p:sp>
        <p:nvSpPr>
          <p:cNvPr id="3" name="Content Placeholder 2"/>
          <p:cNvSpPr>
            <a:spLocks noGrp="1"/>
          </p:cNvSpPr>
          <p:nvPr>
            <p:ph idx="1"/>
          </p:nvPr>
        </p:nvSpPr>
        <p:spPr/>
        <p:txBody>
          <a:bodyPr>
            <a:normAutofit fontScale="92500" lnSpcReduction="20000"/>
          </a:bodyPr>
          <a:lstStyle/>
          <a:p>
            <a:pPr>
              <a:buNone/>
            </a:pPr>
            <a:r>
              <a:rPr lang="en-IN" dirty="0" smtClean="0"/>
              <a:t>RCE is an innovation in the direction of reorienting the teacher education in the country. For RCE were established during 1963-65, one each in Bhopal, Bhubaneswar, and Mysore with a view to inculcate a greater sense of professionalism among the teachers by providing them through an integrating system of specialization. Its rename as Regional Institutes of Education(RIE). One more RIE has been establishment in Shillong in December 1995, these institutes are operating the aegis of NCERT.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endParaRPr lang="en-IN" dirty="0"/>
          </a:p>
        </p:txBody>
      </p:sp>
      <p:sp>
        <p:nvSpPr>
          <p:cNvPr id="3" name="Content Placeholder 2"/>
          <p:cNvSpPr>
            <a:spLocks noGrp="1"/>
          </p:cNvSpPr>
          <p:nvPr>
            <p:ph idx="1"/>
          </p:nvPr>
        </p:nvSpPr>
        <p:spPr>
          <a:xfrm>
            <a:off x="457200" y="928670"/>
            <a:ext cx="8229600" cy="5197493"/>
          </a:xfrm>
        </p:spPr>
        <p:txBody>
          <a:bodyPr/>
          <a:lstStyle/>
          <a:p>
            <a:r>
              <a:rPr lang="en-IN" dirty="0" smtClean="0"/>
              <a:t>Design and development of integrated courses of four years duration in a majority of the area mentioned above.</a:t>
            </a:r>
          </a:p>
          <a:p>
            <a:r>
              <a:rPr lang="en-IN" dirty="0" smtClean="0"/>
              <a:t>Conceptualization internship-in-teaching in place of the conventionally offered practice teaching lessons of limited duration.</a:t>
            </a:r>
          </a:p>
          <a:p>
            <a:r>
              <a:rPr lang="en-IN" dirty="0" smtClean="0"/>
              <a:t> establishment of demonstrated multi-purpose schools to work in synergy with the RIEs to function as educational laboratories in teaching preparation. </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Kothari Commission (1964-66).</a:t>
            </a:r>
            <a:endParaRPr lang="en-IN" dirty="0"/>
          </a:p>
        </p:txBody>
      </p:sp>
      <p:sp>
        <p:nvSpPr>
          <p:cNvPr id="3" name="Content Placeholder 2"/>
          <p:cNvSpPr>
            <a:spLocks noGrp="1"/>
          </p:cNvSpPr>
          <p:nvPr>
            <p:ph idx="1"/>
          </p:nvPr>
        </p:nvSpPr>
        <p:spPr/>
        <p:txBody>
          <a:bodyPr>
            <a:normAutofit fontScale="85000" lnSpcReduction="20000"/>
          </a:bodyPr>
          <a:lstStyle/>
          <a:p>
            <a:pPr marL="514350" indent="-514350">
              <a:buAutoNum type="arabicParenR"/>
            </a:pPr>
            <a:r>
              <a:rPr lang="en-IN" dirty="0" smtClean="0"/>
              <a:t>Removing isolation of teacher training:</a:t>
            </a:r>
          </a:p>
          <a:p>
            <a:pPr marL="571500" indent="-571500">
              <a:buAutoNum type="romanLcParenR"/>
            </a:pPr>
            <a:r>
              <a:rPr lang="en-IN" dirty="0" smtClean="0"/>
              <a:t>Removing isolation from University life: (A. Introducing education as an elective subject. B. Establishing school of education)</a:t>
            </a:r>
          </a:p>
          <a:p>
            <a:pPr marL="571500" indent="-571500">
              <a:buAutoNum type="romanLcParenR"/>
            </a:pPr>
            <a:r>
              <a:rPr lang="en-IN" dirty="0" smtClean="0"/>
              <a:t>Removing isolation from schools: ( A. Periodic exchange of staff. B. Organizing practice teaching. C. Reorganizing extension work. D. Establishing effective alumni association.) </a:t>
            </a:r>
          </a:p>
          <a:p>
            <a:pPr marL="571500" indent="-571500">
              <a:buAutoNum type="romanLcParenR"/>
            </a:pPr>
            <a:r>
              <a:rPr lang="en-IN" dirty="0" smtClean="0"/>
              <a:t>Removing the existing separation among the institutions: (A. Establishing state board of teacher education. B. Establishing comprehensive colleges of education. C. Upgrading all training institutions.)</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2. Improving the quality of training institutions</a:t>
            </a:r>
            <a:endParaRPr lang="en-IN" dirty="0"/>
          </a:p>
        </p:txBody>
      </p:sp>
      <p:sp>
        <p:nvSpPr>
          <p:cNvPr id="3" name="Content Placeholder 2"/>
          <p:cNvSpPr>
            <a:spLocks noGrp="1"/>
          </p:cNvSpPr>
          <p:nvPr>
            <p:ph idx="1"/>
          </p:nvPr>
        </p:nvSpPr>
        <p:spPr/>
        <p:txBody>
          <a:bodyPr>
            <a:normAutofit fontScale="77500" lnSpcReduction="20000"/>
          </a:bodyPr>
          <a:lstStyle/>
          <a:p>
            <a:pPr marL="571500" indent="-571500">
              <a:buAutoNum type="romanLcParenR"/>
            </a:pPr>
            <a:r>
              <a:rPr lang="en-IN" dirty="0" smtClean="0"/>
              <a:t>Institution for secondary teachers: ( a) recruiting good students. b) organizing summer institutions. c) better qualification of staff. d) selection most competent persons. e) appointing qualified specialists. f) rules for teaching a subject.)</a:t>
            </a:r>
          </a:p>
          <a:p>
            <a:pPr marL="571500" indent="-571500">
              <a:buAutoNum type="romanLcParenR"/>
            </a:pPr>
            <a:r>
              <a:rPr lang="en-IN" dirty="0" smtClean="0"/>
              <a:t>Institutions for primary teachers: ( A) special course for graduates. B) duration of the training courses. C) qualification of the staff. D) correspondence courses. E) restrictions to new appointments.)</a:t>
            </a:r>
          </a:p>
          <a:p>
            <a:pPr marL="571500" indent="-571500">
              <a:buAutoNum type="romanLcParenR"/>
            </a:pPr>
            <a:r>
              <a:rPr lang="en-IN" dirty="0" smtClean="0"/>
              <a:t>General reform(primary and secondary teacher): ( A) demonstration school. B) abolishing tuition fees. C) adequate hostel facilities. D) stipends and loans. E) other facilities. </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2061</Words>
  <Application>Microsoft Office PowerPoint</Application>
  <PresentationFormat>On-screen Show (4:3)</PresentationFormat>
  <Paragraphs>157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Teacher education 1947 onwards</vt:lpstr>
      <vt:lpstr>Slide 2</vt:lpstr>
      <vt:lpstr>Indian University Education Commission (1948-49).</vt:lpstr>
      <vt:lpstr>Secondary Education Commission (1952-53).</vt:lpstr>
      <vt:lpstr>Establishment of NCERT (1961).</vt:lpstr>
      <vt:lpstr>Establishment of Regional college of Education (1963-65).</vt:lpstr>
      <vt:lpstr>Slide 7</vt:lpstr>
      <vt:lpstr>Kothari Commission (1964-66).</vt:lpstr>
      <vt:lpstr>2. Improving the quality of training institutions</vt:lpstr>
      <vt:lpstr>3. Improving professional education</vt:lpstr>
      <vt:lpstr>4. Professional preparation of teachers in higher education</vt:lpstr>
      <vt:lpstr>5. Expansion of training facilities</vt:lpstr>
      <vt:lpstr>6. Standard in teacher education</vt:lpstr>
      <vt:lpstr>7. in-Service education of school governments.</vt:lpstr>
      <vt:lpstr>8. Welfare teacher.</vt:lpstr>
      <vt:lpstr>9. Teachers’ organizations</vt:lpstr>
      <vt:lpstr>10. Work and service conditions of Teacher.</vt:lpstr>
      <vt:lpstr>Indian Association of Teacher Education (IATE,1965).</vt:lpstr>
      <vt:lpstr>National policy of Education (1968).</vt:lpstr>
      <vt:lpstr>national Council for Teacher Education (NCTE, 1973).</vt:lpstr>
      <vt:lpstr>NCTEs recommendations on teacher education</vt:lpstr>
      <vt:lpstr>national Commission on Teachers (1983).</vt:lpstr>
      <vt:lpstr>National Policy on Education (NPE,1986)</vt:lpstr>
      <vt:lpstr>recommendations</vt:lpstr>
      <vt:lpstr>Acharya Ram Murti committee (1990).</vt:lpstr>
      <vt:lpstr>NCTE (1993).</vt:lpstr>
      <vt:lpstr>Slide 27</vt:lpstr>
      <vt:lpstr>NCTE Curriculum Framework for Teacher Education (1998)</vt:lpstr>
      <vt:lpstr>The agenda, before the NCTE is thus twofold.</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education 1947 onwards</dc:title>
  <dc:creator>Uttam</dc:creator>
  <cp:lastModifiedBy>Uttam</cp:lastModifiedBy>
  <cp:revision>60</cp:revision>
  <dcterms:created xsi:type="dcterms:W3CDTF">2018-09-25T07:11:22Z</dcterms:created>
  <dcterms:modified xsi:type="dcterms:W3CDTF">2018-11-04T16:57:02Z</dcterms:modified>
</cp:coreProperties>
</file>