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4DE7C-3E06-8C1F-9F69-96D57B2919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D1E7619-95D0-785E-7C76-9FAE2343E5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E956441-3A52-D2F4-DEF2-9B0EAB8F9320}"/>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5" name="Footer Placeholder 4">
            <a:extLst>
              <a:ext uri="{FF2B5EF4-FFF2-40B4-BE49-F238E27FC236}">
                <a16:creationId xmlns:a16="http://schemas.microsoft.com/office/drawing/2014/main" id="{7EE1D0D7-D47C-261E-5570-C0EEF3C4610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7D83C78-775A-9B42-295D-38AACF2904B7}"/>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2749761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36CEB-7343-6EB8-C902-D845AFFF350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6A06EB2-A1D6-48D4-1EDF-4B4393F33D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0B5736A-C626-9EB3-AEC2-E5BFAC2A19EF}"/>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5" name="Footer Placeholder 4">
            <a:extLst>
              <a:ext uri="{FF2B5EF4-FFF2-40B4-BE49-F238E27FC236}">
                <a16:creationId xmlns:a16="http://schemas.microsoft.com/office/drawing/2014/main" id="{5CD8D69E-C11E-DB57-CF50-6A71953725A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9F380BE-8B94-0FEA-3FFB-91D677C3E252}"/>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1065415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2C78F5-120A-7221-B3A3-E2768A218EF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59DDB73-5BF7-F771-A597-F5D9641993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3634CFD-EE9C-E2AA-4937-D04F2B8CA3B2}"/>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5" name="Footer Placeholder 4">
            <a:extLst>
              <a:ext uri="{FF2B5EF4-FFF2-40B4-BE49-F238E27FC236}">
                <a16:creationId xmlns:a16="http://schemas.microsoft.com/office/drawing/2014/main" id="{283B7A92-38A2-69B1-42EE-C8C2CFE774F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918E0B8-CFC7-39DC-937D-8652C942F945}"/>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1730719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805DA-B920-F887-38E6-BF841931540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10125D9-3066-D54B-3665-CB99F3370A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4D1F2EC-C424-867A-F4E8-5DE62BF6DAF2}"/>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5" name="Footer Placeholder 4">
            <a:extLst>
              <a:ext uri="{FF2B5EF4-FFF2-40B4-BE49-F238E27FC236}">
                <a16:creationId xmlns:a16="http://schemas.microsoft.com/office/drawing/2014/main" id="{5C6C0C09-9403-A1CA-C48C-B57052C635B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1AA525C-4940-5F87-9FC9-49DB5BED00D5}"/>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2301291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A768-B5A5-8F05-D81C-C6995E12D1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10B6A7F-AB1B-EBD7-723C-84977F5B12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4BB614-D0CD-39F4-8F26-69A392685A79}"/>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5" name="Footer Placeholder 4">
            <a:extLst>
              <a:ext uri="{FF2B5EF4-FFF2-40B4-BE49-F238E27FC236}">
                <a16:creationId xmlns:a16="http://schemas.microsoft.com/office/drawing/2014/main" id="{4439D14F-AC38-9185-7FD3-5A200D5C446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3D86C4D-E60B-10F7-CDE1-E382909040A9}"/>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3021988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A80CF-15B3-5404-54F0-4A8366FA670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8F49681-9C60-D52E-88D5-F91E3B8506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54FBAB7-49AF-B594-F2C7-3D4F5119B4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8750D76-18AC-4633-DE2D-7523930750AB}"/>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6" name="Footer Placeholder 5">
            <a:extLst>
              <a:ext uri="{FF2B5EF4-FFF2-40B4-BE49-F238E27FC236}">
                <a16:creationId xmlns:a16="http://schemas.microsoft.com/office/drawing/2014/main" id="{A1801AC4-919B-3932-FD0E-8C2D86FAE2D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AF162E9-C1D8-9CCD-19A0-312304F32AAE}"/>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2211023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9F5C-197A-066A-9DFB-AAB8A18A429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D83606A-AFA3-8743-65FC-7CB53BF0EB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6ECFD7-768F-92D1-3CFE-16123F0988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6E0698A-828D-63D9-469C-1BA7890857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CCA8E2-B353-C2B7-8D4F-B161A3BD2E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5ECA145-DBFE-D7DD-D622-C65861DEAC15}"/>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8" name="Footer Placeholder 7">
            <a:extLst>
              <a:ext uri="{FF2B5EF4-FFF2-40B4-BE49-F238E27FC236}">
                <a16:creationId xmlns:a16="http://schemas.microsoft.com/office/drawing/2014/main" id="{DB08E20D-1A8B-A94E-E4BC-5EFF5322A42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C3824F4A-306D-947B-F699-C3126C627453}"/>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3573885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A0945-BB2B-9D66-BCDD-AD0B852C63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3C993D9-AF01-3A22-674C-4618CC7DD352}"/>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4" name="Footer Placeholder 3">
            <a:extLst>
              <a:ext uri="{FF2B5EF4-FFF2-40B4-BE49-F238E27FC236}">
                <a16:creationId xmlns:a16="http://schemas.microsoft.com/office/drawing/2014/main" id="{BFA21B6C-B0C1-5336-F3BA-960FCC826BAE}"/>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A366194-3ADA-4EB7-540F-D666EB897908}"/>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2417153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3F6040-6BC0-E4F3-1FE0-0D28944A5AD3}"/>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3" name="Footer Placeholder 2">
            <a:extLst>
              <a:ext uri="{FF2B5EF4-FFF2-40B4-BE49-F238E27FC236}">
                <a16:creationId xmlns:a16="http://schemas.microsoft.com/office/drawing/2014/main" id="{B0341B26-4EE8-926E-8948-2D7C51A479E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E7FFA06-4C77-82E9-842F-8CD873317319}"/>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3892470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80E2E-6F89-E6C6-47F7-92BA41EAF2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FC178B1-4F16-F9CE-B98D-ED912D755F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D81E773-D411-CFFE-8E47-D3FB0E9454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AD365C-738A-DA86-0021-B110BF0A5935}"/>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6" name="Footer Placeholder 5">
            <a:extLst>
              <a:ext uri="{FF2B5EF4-FFF2-40B4-BE49-F238E27FC236}">
                <a16:creationId xmlns:a16="http://schemas.microsoft.com/office/drawing/2014/main" id="{93144020-605F-B492-DD6B-36E000C9506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C7F29FF-F5EC-D9B6-BCE1-25176C36EFDC}"/>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345101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6A5AB-CFE7-90DA-C7CD-87D21FC558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DF6AE23-8473-D2F9-F5EB-325790B85D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57ED9DA-E856-C665-12BE-D905B21B2B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E33EC-9BC1-8171-B603-4E3D85F28C60}"/>
              </a:ext>
            </a:extLst>
          </p:cNvPr>
          <p:cNvSpPr>
            <a:spLocks noGrp="1"/>
          </p:cNvSpPr>
          <p:nvPr>
            <p:ph type="dt" sz="half" idx="10"/>
          </p:nvPr>
        </p:nvSpPr>
        <p:spPr/>
        <p:txBody>
          <a:bodyPr/>
          <a:lstStyle/>
          <a:p>
            <a:fld id="{D1252654-C51F-4F27-964F-F658401ACDA4}" type="datetimeFigureOut">
              <a:rPr lang="en-IN" smtClean="0"/>
              <a:t>07-12-2022</a:t>
            </a:fld>
            <a:endParaRPr lang="en-IN"/>
          </a:p>
        </p:txBody>
      </p:sp>
      <p:sp>
        <p:nvSpPr>
          <p:cNvPr id="6" name="Footer Placeholder 5">
            <a:extLst>
              <a:ext uri="{FF2B5EF4-FFF2-40B4-BE49-F238E27FC236}">
                <a16:creationId xmlns:a16="http://schemas.microsoft.com/office/drawing/2014/main" id="{86607434-7BDD-25A3-75A1-23C86CA0328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E6A3659-4257-5383-C5D7-E864D24A8C3D}"/>
              </a:ext>
            </a:extLst>
          </p:cNvPr>
          <p:cNvSpPr>
            <a:spLocks noGrp="1"/>
          </p:cNvSpPr>
          <p:nvPr>
            <p:ph type="sldNum" sz="quarter" idx="12"/>
          </p:nvPr>
        </p:nvSpPr>
        <p:spPr/>
        <p:txBody>
          <a:bodyPr/>
          <a:lstStyle/>
          <a:p>
            <a:fld id="{F228EA75-FC63-4ECE-97BE-1AFBA185C929}" type="slidenum">
              <a:rPr lang="en-IN" smtClean="0"/>
              <a:t>‹#›</a:t>
            </a:fld>
            <a:endParaRPr lang="en-IN"/>
          </a:p>
        </p:txBody>
      </p:sp>
    </p:spTree>
    <p:extLst>
      <p:ext uri="{BB962C8B-B14F-4D97-AF65-F5344CB8AC3E}">
        <p14:creationId xmlns:p14="http://schemas.microsoft.com/office/powerpoint/2010/main" val="3495141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484880-E6DE-6124-9C2B-AB4287D637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4F54C8B-F41E-CC24-DCFD-27245E33CC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E94115C-4702-DF1E-B311-FB05DA2D43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252654-C51F-4F27-964F-F658401ACDA4}" type="datetimeFigureOut">
              <a:rPr lang="en-IN" smtClean="0"/>
              <a:t>07-12-2022</a:t>
            </a:fld>
            <a:endParaRPr lang="en-IN"/>
          </a:p>
        </p:txBody>
      </p:sp>
      <p:sp>
        <p:nvSpPr>
          <p:cNvPr id="5" name="Footer Placeholder 4">
            <a:extLst>
              <a:ext uri="{FF2B5EF4-FFF2-40B4-BE49-F238E27FC236}">
                <a16:creationId xmlns:a16="http://schemas.microsoft.com/office/drawing/2014/main" id="{0526BDB4-F5C6-48B8-9BA2-939B76AA98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68B89AD5-2F03-41E4-C6FC-CB769C320E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28EA75-FC63-4ECE-97BE-1AFBA185C929}" type="slidenum">
              <a:rPr lang="en-IN" smtClean="0"/>
              <a:t>‹#›</a:t>
            </a:fld>
            <a:endParaRPr lang="en-IN"/>
          </a:p>
        </p:txBody>
      </p:sp>
    </p:spTree>
    <p:extLst>
      <p:ext uri="{BB962C8B-B14F-4D97-AF65-F5344CB8AC3E}">
        <p14:creationId xmlns:p14="http://schemas.microsoft.com/office/powerpoint/2010/main" val="1153828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A551-62C0-CFE2-66A9-1682D508DF9C}"/>
              </a:ext>
            </a:extLst>
          </p:cNvPr>
          <p:cNvSpPr>
            <a:spLocks noGrp="1"/>
          </p:cNvSpPr>
          <p:nvPr>
            <p:ph type="ctrTitle"/>
          </p:nvPr>
        </p:nvSpPr>
        <p:spPr/>
        <p:txBody>
          <a:bodyPr>
            <a:normAutofit fontScale="90000"/>
          </a:bodyPr>
          <a:lstStyle/>
          <a:p>
            <a:r>
              <a:rPr lang="en-US" b="0" i="0" dirty="0">
                <a:solidFill>
                  <a:srgbClr val="000000"/>
                </a:solidFill>
                <a:effectLst/>
                <a:latin typeface="-apple-system"/>
              </a:rPr>
              <a:t>Structure and Organization of Curriculum Development</a:t>
            </a:r>
            <a:br>
              <a:rPr lang="en-US" b="0" i="0" dirty="0">
                <a:solidFill>
                  <a:srgbClr val="000000"/>
                </a:solidFill>
                <a:effectLst/>
                <a:latin typeface="-apple-system"/>
              </a:rPr>
            </a:br>
            <a:endParaRPr lang="en-IN" dirty="0"/>
          </a:p>
        </p:txBody>
      </p:sp>
      <p:sp>
        <p:nvSpPr>
          <p:cNvPr id="3" name="Subtitle 2">
            <a:extLst>
              <a:ext uri="{FF2B5EF4-FFF2-40B4-BE49-F238E27FC236}">
                <a16:creationId xmlns:a16="http://schemas.microsoft.com/office/drawing/2014/main" id="{E7B2D4EB-3E14-EA25-76E8-8993265C28DA}"/>
              </a:ext>
            </a:extLst>
          </p:cNvPr>
          <p:cNvSpPr>
            <a:spLocks noGrp="1"/>
          </p:cNvSpPr>
          <p:nvPr>
            <p:ph type="subTitle" idx="1"/>
          </p:nvPr>
        </p:nvSpPr>
        <p:spPr/>
        <p:txBody>
          <a:bodyPr/>
          <a:lstStyle/>
          <a:p>
            <a:r>
              <a:rPr lang="en-IN" dirty="0"/>
              <a:t>Paper-09</a:t>
            </a:r>
          </a:p>
          <a:p>
            <a:r>
              <a:rPr lang="en-IN" dirty="0"/>
              <a:t>Unit-III</a:t>
            </a:r>
          </a:p>
          <a:p>
            <a:r>
              <a:rPr lang="en-IN" dirty="0"/>
              <a:t>B.Ed. 2</a:t>
            </a:r>
            <a:r>
              <a:rPr lang="en-IN" baseline="30000" dirty="0"/>
              <a:t>nd</a:t>
            </a:r>
            <a:r>
              <a:rPr lang="en-IN" dirty="0"/>
              <a:t> year</a:t>
            </a:r>
          </a:p>
          <a:p>
            <a:endParaRPr lang="en-IN" dirty="0"/>
          </a:p>
        </p:txBody>
      </p:sp>
    </p:spTree>
    <p:extLst>
      <p:ext uri="{BB962C8B-B14F-4D97-AF65-F5344CB8AC3E}">
        <p14:creationId xmlns:p14="http://schemas.microsoft.com/office/powerpoint/2010/main" val="3637936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DF144-8CB1-D199-248C-6022ACB3D31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37CB993-9081-4B13-3395-2DCC93256349}"/>
              </a:ext>
            </a:extLst>
          </p:cNvPr>
          <p:cNvSpPr>
            <a:spLocks noGrp="1"/>
          </p:cNvSpPr>
          <p:nvPr>
            <p:ph idx="1"/>
          </p:nvPr>
        </p:nvSpPr>
        <p:spPr/>
        <p:txBody>
          <a:bodyPr>
            <a:normAutofit/>
          </a:bodyPr>
          <a:lstStyle/>
          <a:p>
            <a:pPr marL="0" indent="0">
              <a:buNone/>
            </a:pPr>
            <a:r>
              <a:rPr lang="en-IN" sz="6000" dirty="0"/>
              <a:t>  </a:t>
            </a:r>
          </a:p>
          <a:p>
            <a:pPr marL="0" indent="0">
              <a:buNone/>
            </a:pPr>
            <a:r>
              <a:rPr lang="en-IN" sz="6000" dirty="0"/>
              <a:t>               Thank you</a:t>
            </a:r>
          </a:p>
        </p:txBody>
      </p:sp>
    </p:spTree>
    <p:extLst>
      <p:ext uri="{BB962C8B-B14F-4D97-AF65-F5344CB8AC3E}">
        <p14:creationId xmlns:p14="http://schemas.microsoft.com/office/powerpoint/2010/main" val="2061727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F23CE-8D52-CD3E-D5DB-13B13CFFFB96}"/>
              </a:ext>
            </a:extLst>
          </p:cNvPr>
          <p:cNvSpPr>
            <a:spLocks noGrp="1"/>
          </p:cNvSpPr>
          <p:nvPr>
            <p:ph type="title"/>
          </p:nvPr>
        </p:nvSpPr>
        <p:spPr/>
        <p:txBody>
          <a:bodyPr/>
          <a:lstStyle/>
          <a:p>
            <a:r>
              <a:rPr lang="en-IN" b="1" i="0" dirty="0">
                <a:solidFill>
                  <a:srgbClr val="000000"/>
                </a:solidFill>
                <a:effectLst/>
                <a:latin typeface="-apple-system"/>
              </a:rPr>
              <a:t>Structure of Curriculum Development</a:t>
            </a:r>
            <a:br>
              <a:rPr lang="en-IN" b="1" i="0" dirty="0">
                <a:solidFill>
                  <a:srgbClr val="000000"/>
                </a:solidFill>
                <a:effectLst/>
                <a:latin typeface="-apple-system"/>
              </a:rPr>
            </a:br>
            <a:endParaRPr lang="en-IN" dirty="0"/>
          </a:p>
        </p:txBody>
      </p:sp>
      <p:sp>
        <p:nvSpPr>
          <p:cNvPr id="3" name="Content Placeholder 2">
            <a:extLst>
              <a:ext uri="{FF2B5EF4-FFF2-40B4-BE49-F238E27FC236}">
                <a16:creationId xmlns:a16="http://schemas.microsoft.com/office/drawing/2014/main" id="{1CFEE7AE-6AA7-6471-9F0F-E87205259407}"/>
              </a:ext>
            </a:extLst>
          </p:cNvPr>
          <p:cNvSpPr>
            <a:spLocks noGrp="1"/>
          </p:cNvSpPr>
          <p:nvPr>
            <p:ph idx="1"/>
          </p:nvPr>
        </p:nvSpPr>
        <p:spPr/>
        <p:txBody>
          <a:bodyPr/>
          <a:lstStyle/>
          <a:p>
            <a:r>
              <a:rPr lang="en-US" b="0" i="0" dirty="0">
                <a:solidFill>
                  <a:srgbClr val="000000"/>
                </a:solidFill>
                <a:effectLst/>
                <a:latin typeface="-apple-system"/>
              </a:rPr>
              <a:t>The present educational structure is the product of historical tradition and consequences. The Education Commission 1964-66, has not incidentally recommended it. A large number of educational experts, administrators and teachers have welcomed it as the solution of all ills in the education.</a:t>
            </a:r>
          </a:p>
          <a:p>
            <a:endParaRPr lang="en-IN" dirty="0"/>
          </a:p>
        </p:txBody>
      </p:sp>
    </p:spTree>
    <p:extLst>
      <p:ext uri="{BB962C8B-B14F-4D97-AF65-F5344CB8AC3E}">
        <p14:creationId xmlns:p14="http://schemas.microsoft.com/office/powerpoint/2010/main" val="2770922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F95E9-CA24-B5D1-BF68-DCDD904FE17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9F9B2B5-FD32-8218-D175-FBFE4920A01B}"/>
              </a:ext>
            </a:extLst>
          </p:cNvPr>
          <p:cNvSpPr>
            <a:spLocks noGrp="1"/>
          </p:cNvSpPr>
          <p:nvPr>
            <p:ph idx="1"/>
          </p:nvPr>
        </p:nvSpPr>
        <p:spPr/>
        <p:txBody>
          <a:bodyPr/>
          <a:lstStyle/>
          <a:p>
            <a:r>
              <a:rPr lang="en-US" b="0" i="0" dirty="0">
                <a:solidFill>
                  <a:srgbClr val="000000"/>
                </a:solidFill>
                <a:effectLst/>
                <a:latin typeface="Roboto" panose="02000000000000000000" pitchFamily="2" charset="0"/>
              </a:rPr>
              <a:t>A change is made in the expectations of progress but every change does not produce desirable progress. The present experiment has not been introduced on a student but it is the product of historical development. It is the result of successive experiment before and after independence. The first attempt in this regard was made by the central commission 1919. It strongly recommended for the introduction of intermediate college at the completion of ten years schoolings. The next major step in the field of structural change was recommended by the University Education Commission 1948-49 to raise the standard of higher education.</a:t>
            </a:r>
            <a:endParaRPr lang="en-IN" dirty="0"/>
          </a:p>
        </p:txBody>
      </p:sp>
    </p:spTree>
    <p:extLst>
      <p:ext uri="{BB962C8B-B14F-4D97-AF65-F5344CB8AC3E}">
        <p14:creationId xmlns:p14="http://schemas.microsoft.com/office/powerpoint/2010/main" val="3784622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E76A6-60C6-2978-3236-C3C81020D7A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48A676B-37DA-99E8-BF4D-0933E70A4208}"/>
              </a:ext>
            </a:extLst>
          </p:cNvPr>
          <p:cNvSpPr>
            <a:spLocks noGrp="1"/>
          </p:cNvSpPr>
          <p:nvPr>
            <p:ph idx="1"/>
          </p:nvPr>
        </p:nvSpPr>
        <p:spPr/>
        <p:txBody>
          <a:bodyPr/>
          <a:lstStyle/>
          <a:p>
            <a:r>
              <a:rPr lang="en-US" b="0" i="0" dirty="0">
                <a:solidFill>
                  <a:srgbClr val="000000"/>
                </a:solidFill>
                <a:effectLst/>
                <a:latin typeface="-apple-system"/>
              </a:rPr>
              <a:t>It appeal for longer duration of school education from 10-12 years. The third attempt in this respect was taken by the Secondary education Commission 1952-53. The Commission originally intended to introduce 12 years of school education with diversified curriculum. But under public criticism particularly from the parents, it recommended ultimately 11 years multi-purpose schools.</a:t>
            </a:r>
            <a:endParaRPr lang="en-IN" dirty="0"/>
          </a:p>
        </p:txBody>
      </p:sp>
    </p:spTree>
    <p:extLst>
      <p:ext uri="{BB962C8B-B14F-4D97-AF65-F5344CB8AC3E}">
        <p14:creationId xmlns:p14="http://schemas.microsoft.com/office/powerpoint/2010/main" val="2814167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BB3F9-3038-13E2-689C-BF2602ADAAB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D65C22C-B45A-1B32-D85C-DE8C398D8B26}"/>
              </a:ext>
            </a:extLst>
          </p:cNvPr>
          <p:cNvSpPr>
            <a:spLocks noGrp="1"/>
          </p:cNvSpPr>
          <p:nvPr>
            <p:ph idx="1"/>
          </p:nvPr>
        </p:nvSpPr>
        <p:spPr/>
        <p:txBody>
          <a:bodyPr/>
          <a:lstStyle/>
          <a:p>
            <a:pPr marL="0" indent="0">
              <a:buNone/>
            </a:pPr>
            <a:br>
              <a:rPr lang="en-US" dirty="0"/>
            </a:br>
            <a:r>
              <a:rPr lang="en-US" b="0" i="0" dirty="0">
                <a:solidFill>
                  <a:srgbClr val="000000"/>
                </a:solidFill>
                <a:effectLst/>
                <a:latin typeface="Roboto" panose="02000000000000000000" pitchFamily="2" charset="0"/>
              </a:rPr>
              <a:t>The All India Council for Secondary Education recommended for 10+2 years course for school education in 1963. In the same year, the conference of the state education ministers, vice-chancellors and eminent educationist resolved in </a:t>
            </a:r>
            <a:r>
              <a:rPr lang="en-US" b="0" i="0" dirty="0" err="1">
                <a:solidFill>
                  <a:srgbClr val="000000"/>
                </a:solidFill>
                <a:effectLst/>
                <a:latin typeface="Roboto" panose="02000000000000000000" pitchFamily="2" charset="0"/>
              </a:rPr>
              <a:t>favour</a:t>
            </a:r>
            <a:r>
              <a:rPr lang="en-US" b="0" i="0" dirty="0">
                <a:solidFill>
                  <a:srgbClr val="000000"/>
                </a:solidFill>
                <a:effectLst/>
                <a:latin typeface="Roboto" panose="02000000000000000000" pitchFamily="2" charset="0"/>
              </a:rPr>
              <a:t> of 10+2 years school education. The State Education Ministers conference 1964 recommended a 10+2 years course of schooling before admission to the degree course. The recommendation of the Education Commission 1964-66, 10+2+3 structure was incorporated in the National Policy Statement which was issued by the Central Government. </a:t>
            </a:r>
            <a:endParaRPr lang="en-IN" dirty="0"/>
          </a:p>
        </p:txBody>
      </p:sp>
    </p:spTree>
    <p:extLst>
      <p:ext uri="{BB962C8B-B14F-4D97-AF65-F5344CB8AC3E}">
        <p14:creationId xmlns:p14="http://schemas.microsoft.com/office/powerpoint/2010/main" val="2373492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2164-86E9-381B-5F0C-5AECEDD557B9}"/>
              </a:ext>
            </a:extLst>
          </p:cNvPr>
          <p:cNvSpPr>
            <a:spLocks noGrp="1"/>
          </p:cNvSpPr>
          <p:nvPr>
            <p:ph type="title"/>
          </p:nvPr>
        </p:nvSpPr>
        <p:spPr/>
        <p:txBody>
          <a:bodyPr/>
          <a:lstStyle/>
          <a:p>
            <a:r>
              <a:rPr lang="en-IN" b="1" i="0" dirty="0">
                <a:solidFill>
                  <a:srgbClr val="000000"/>
                </a:solidFill>
                <a:effectLst/>
                <a:latin typeface="-apple-system"/>
              </a:rPr>
              <a:t>Organisation of Curriculum Development</a:t>
            </a:r>
            <a:br>
              <a:rPr lang="en-IN" b="1" i="0" dirty="0">
                <a:solidFill>
                  <a:srgbClr val="000000"/>
                </a:solidFill>
                <a:effectLst/>
                <a:latin typeface="-apple-system"/>
              </a:rPr>
            </a:br>
            <a:endParaRPr lang="en-IN" dirty="0"/>
          </a:p>
        </p:txBody>
      </p:sp>
      <p:sp>
        <p:nvSpPr>
          <p:cNvPr id="3" name="Content Placeholder 2">
            <a:extLst>
              <a:ext uri="{FF2B5EF4-FFF2-40B4-BE49-F238E27FC236}">
                <a16:creationId xmlns:a16="http://schemas.microsoft.com/office/drawing/2014/main" id="{38D05B40-2E60-E008-4971-86DD897C2832}"/>
              </a:ext>
            </a:extLst>
          </p:cNvPr>
          <p:cNvSpPr>
            <a:spLocks noGrp="1"/>
          </p:cNvSpPr>
          <p:nvPr>
            <p:ph idx="1"/>
          </p:nvPr>
        </p:nvSpPr>
        <p:spPr/>
        <p:txBody>
          <a:bodyPr/>
          <a:lstStyle/>
          <a:p>
            <a:r>
              <a:rPr lang="en-US" b="0" i="0" dirty="0">
                <a:solidFill>
                  <a:srgbClr val="000000"/>
                </a:solidFill>
                <a:effectLst/>
                <a:latin typeface="-apple-system"/>
              </a:rPr>
              <a:t>In the organization of curriculum, a number of relationship should be taken in to consideration</a:t>
            </a:r>
            <a:r>
              <a:rPr lang="en-US" b="1" i="0" dirty="0">
                <a:solidFill>
                  <a:srgbClr val="000000"/>
                </a:solidFill>
                <a:effectLst/>
                <a:latin typeface="-apple-system"/>
              </a:rPr>
              <a:t>–</a:t>
            </a:r>
          </a:p>
          <a:p>
            <a:pPr marL="514350" indent="-514350">
              <a:buAutoNum type="arabicPeriod"/>
            </a:pPr>
            <a:r>
              <a:rPr lang="en-IN" i="0" dirty="0">
                <a:solidFill>
                  <a:srgbClr val="000000"/>
                </a:solidFill>
                <a:effectLst/>
                <a:latin typeface="-apple-system"/>
              </a:rPr>
              <a:t>Articulation–</a:t>
            </a:r>
            <a:endParaRPr lang="en-US" dirty="0">
              <a:solidFill>
                <a:srgbClr val="000000"/>
              </a:solidFill>
              <a:latin typeface="-apple-system"/>
            </a:endParaRPr>
          </a:p>
          <a:p>
            <a:pPr marL="514350" indent="-514350">
              <a:buAutoNum type="arabicPeriod"/>
            </a:pPr>
            <a:r>
              <a:rPr lang="en-IN" i="0" dirty="0">
                <a:solidFill>
                  <a:srgbClr val="000000"/>
                </a:solidFill>
                <a:effectLst/>
                <a:latin typeface="-apple-system"/>
              </a:rPr>
              <a:t>Balance–</a:t>
            </a:r>
            <a:endParaRPr lang="en-US" i="0" dirty="0">
              <a:solidFill>
                <a:srgbClr val="000000"/>
              </a:solidFill>
              <a:effectLst/>
              <a:latin typeface="-apple-system"/>
            </a:endParaRPr>
          </a:p>
          <a:p>
            <a:pPr marL="514350" indent="-514350">
              <a:buAutoNum type="arabicPeriod"/>
            </a:pPr>
            <a:r>
              <a:rPr lang="en-IN" dirty="0"/>
              <a:t>Continuity–</a:t>
            </a:r>
          </a:p>
        </p:txBody>
      </p:sp>
    </p:spTree>
    <p:extLst>
      <p:ext uri="{BB962C8B-B14F-4D97-AF65-F5344CB8AC3E}">
        <p14:creationId xmlns:p14="http://schemas.microsoft.com/office/powerpoint/2010/main" val="522321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1EDCE-07C6-1957-1B43-A606A5F49102}"/>
              </a:ext>
            </a:extLst>
          </p:cNvPr>
          <p:cNvSpPr>
            <a:spLocks noGrp="1"/>
          </p:cNvSpPr>
          <p:nvPr>
            <p:ph type="title"/>
          </p:nvPr>
        </p:nvSpPr>
        <p:spPr/>
        <p:txBody>
          <a:bodyPr/>
          <a:lstStyle/>
          <a:p>
            <a:r>
              <a:rPr lang="en-IN" i="0" u="sng" dirty="0">
                <a:solidFill>
                  <a:srgbClr val="000000"/>
                </a:solidFill>
                <a:effectLst/>
                <a:latin typeface="-apple-system"/>
              </a:rPr>
              <a:t>Articulation</a:t>
            </a:r>
            <a:r>
              <a:rPr lang="en-IN" i="0" dirty="0">
                <a:solidFill>
                  <a:srgbClr val="000000"/>
                </a:solidFill>
                <a:effectLst/>
                <a:latin typeface="-apple-system"/>
              </a:rPr>
              <a:t>–</a:t>
            </a:r>
            <a:br>
              <a:rPr lang="en-US" dirty="0">
                <a:solidFill>
                  <a:srgbClr val="000000"/>
                </a:solidFill>
                <a:latin typeface="-apple-system"/>
              </a:rPr>
            </a:br>
            <a:endParaRPr lang="en-IN" dirty="0"/>
          </a:p>
        </p:txBody>
      </p:sp>
      <p:sp>
        <p:nvSpPr>
          <p:cNvPr id="3" name="Content Placeholder 2">
            <a:extLst>
              <a:ext uri="{FF2B5EF4-FFF2-40B4-BE49-F238E27FC236}">
                <a16:creationId xmlns:a16="http://schemas.microsoft.com/office/drawing/2014/main" id="{BF0C879F-7EDE-9148-F0DE-78F00DFC8FF2}"/>
              </a:ext>
            </a:extLst>
          </p:cNvPr>
          <p:cNvSpPr>
            <a:spLocks noGrp="1"/>
          </p:cNvSpPr>
          <p:nvPr>
            <p:ph idx="1"/>
          </p:nvPr>
        </p:nvSpPr>
        <p:spPr/>
        <p:txBody>
          <a:bodyPr>
            <a:normAutofit fontScale="92500" lnSpcReduction="10000"/>
          </a:bodyPr>
          <a:lstStyle/>
          <a:p>
            <a:pPr marL="0" indent="0">
              <a:buNone/>
            </a:pPr>
            <a:r>
              <a:rPr lang="en-US" i="0" dirty="0">
                <a:solidFill>
                  <a:srgbClr val="000000"/>
                </a:solidFill>
                <a:effectLst/>
                <a:latin typeface="-apple-system"/>
              </a:rPr>
              <a:t>It means co-relation curriculum includes a variety of subjects with related experience and activities. The subjects of the same grade should be parallel. There should be a co-relation between one stage and another stage of education. Articulation can be achieved in the following manner—</a:t>
            </a:r>
          </a:p>
          <a:p>
            <a:pPr marL="0" indent="0" algn="just" fontAlgn="base">
              <a:buNone/>
            </a:pPr>
            <a:r>
              <a:rPr lang="en-US" sz="3200" i="0" dirty="0">
                <a:solidFill>
                  <a:srgbClr val="000000"/>
                </a:solidFill>
                <a:effectLst/>
                <a:latin typeface="-apple-system"/>
              </a:rPr>
              <a:t>a. In teaching, teacher should plan their teaching around common areas and themes.</a:t>
            </a:r>
            <a:endParaRPr lang="en-US" sz="4400" i="0" dirty="0">
              <a:solidFill>
                <a:srgbClr val="000000"/>
              </a:solidFill>
              <a:effectLst/>
              <a:latin typeface="-apple-system"/>
            </a:endParaRPr>
          </a:p>
          <a:p>
            <a:pPr marL="0" indent="0" algn="just" fontAlgn="base">
              <a:buNone/>
            </a:pPr>
            <a:r>
              <a:rPr lang="en-US" sz="3200" i="0" dirty="0">
                <a:solidFill>
                  <a:srgbClr val="000000"/>
                </a:solidFill>
                <a:effectLst/>
                <a:latin typeface="-apple-system"/>
              </a:rPr>
              <a:t>b. By acting agreement of among teachers of different subjects, a fairly uniform procedure can be achieved.</a:t>
            </a:r>
            <a:endParaRPr lang="en-US" sz="4400" i="0" dirty="0">
              <a:solidFill>
                <a:srgbClr val="000000"/>
              </a:solidFill>
              <a:effectLst/>
              <a:latin typeface="-apple-system"/>
            </a:endParaRPr>
          </a:p>
          <a:p>
            <a:pPr marL="0" indent="0">
              <a:buNone/>
            </a:pPr>
            <a:r>
              <a:rPr lang="en-US" sz="3600" i="0" dirty="0">
                <a:solidFill>
                  <a:srgbClr val="000000"/>
                </a:solidFill>
                <a:effectLst/>
                <a:latin typeface="-apple-system"/>
              </a:rPr>
              <a:t>c</a:t>
            </a:r>
            <a:r>
              <a:rPr lang="en-US" sz="3200" i="0" dirty="0">
                <a:solidFill>
                  <a:srgbClr val="000000"/>
                </a:solidFill>
                <a:effectLst/>
                <a:latin typeface="-apple-system"/>
              </a:rPr>
              <a:t>. There should be co-relation and co-ordination between classroom theory and work experience.</a:t>
            </a:r>
          </a:p>
          <a:p>
            <a:endParaRPr lang="en-IN" dirty="0"/>
          </a:p>
        </p:txBody>
      </p:sp>
    </p:spTree>
    <p:extLst>
      <p:ext uri="{BB962C8B-B14F-4D97-AF65-F5344CB8AC3E}">
        <p14:creationId xmlns:p14="http://schemas.microsoft.com/office/powerpoint/2010/main" val="2889519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F9EBD-F1F1-B218-6A68-3897B7DC380F}"/>
              </a:ext>
            </a:extLst>
          </p:cNvPr>
          <p:cNvSpPr>
            <a:spLocks noGrp="1"/>
          </p:cNvSpPr>
          <p:nvPr>
            <p:ph type="title"/>
          </p:nvPr>
        </p:nvSpPr>
        <p:spPr/>
        <p:txBody>
          <a:bodyPr/>
          <a:lstStyle/>
          <a:p>
            <a:r>
              <a:rPr lang="en-IN" i="0" u="sng" dirty="0">
                <a:solidFill>
                  <a:srgbClr val="000000"/>
                </a:solidFill>
                <a:effectLst/>
                <a:latin typeface="-apple-system"/>
              </a:rPr>
              <a:t>Balance</a:t>
            </a:r>
            <a:r>
              <a:rPr lang="en-IN" i="0" dirty="0">
                <a:solidFill>
                  <a:srgbClr val="000000"/>
                </a:solidFill>
                <a:effectLst/>
                <a:latin typeface="-apple-system"/>
              </a:rPr>
              <a:t>–</a:t>
            </a:r>
            <a:br>
              <a:rPr lang="en-US" i="0" dirty="0">
                <a:solidFill>
                  <a:srgbClr val="000000"/>
                </a:solidFill>
                <a:effectLst/>
                <a:latin typeface="-apple-system"/>
              </a:rPr>
            </a:br>
            <a:endParaRPr lang="en-IN" dirty="0"/>
          </a:p>
        </p:txBody>
      </p:sp>
      <p:sp>
        <p:nvSpPr>
          <p:cNvPr id="3" name="Content Placeholder 2">
            <a:extLst>
              <a:ext uri="{FF2B5EF4-FFF2-40B4-BE49-F238E27FC236}">
                <a16:creationId xmlns:a16="http://schemas.microsoft.com/office/drawing/2014/main" id="{BB24618B-F1E3-EA34-62F5-03F0897D65B0}"/>
              </a:ext>
            </a:extLst>
          </p:cNvPr>
          <p:cNvSpPr>
            <a:spLocks noGrp="1"/>
          </p:cNvSpPr>
          <p:nvPr>
            <p:ph idx="1"/>
          </p:nvPr>
        </p:nvSpPr>
        <p:spPr/>
        <p:txBody>
          <a:bodyPr>
            <a:normAutofit fontScale="92500" lnSpcReduction="10000"/>
          </a:bodyPr>
          <a:lstStyle/>
          <a:p>
            <a:pPr marL="0" indent="0">
              <a:buNone/>
            </a:pPr>
            <a:r>
              <a:rPr lang="en-US" b="0" i="0" dirty="0">
                <a:solidFill>
                  <a:srgbClr val="000000"/>
                </a:solidFill>
                <a:effectLst/>
                <a:latin typeface="-apple-system"/>
              </a:rPr>
              <a:t>Curriculum should be well balanced. Balance should be in terms of the subject matter and the learner. Balance can be attained through following points—</a:t>
            </a:r>
          </a:p>
          <a:p>
            <a:pPr marL="0" indent="0" algn="just" fontAlgn="base">
              <a:buNone/>
            </a:pPr>
            <a:r>
              <a:rPr lang="en-US" b="0" i="0" dirty="0">
                <a:solidFill>
                  <a:srgbClr val="000000"/>
                </a:solidFill>
                <a:effectLst/>
                <a:latin typeface="-apple-system"/>
              </a:rPr>
              <a:t>a. The curriculum should be child centred and subject centred.</a:t>
            </a:r>
            <a:endParaRPr lang="en-US" sz="4000" b="0" i="0" dirty="0">
              <a:solidFill>
                <a:srgbClr val="000000"/>
              </a:solidFill>
              <a:effectLst/>
              <a:latin typeface="-apple-system"/>
            </a:endParaRPr>
          </a:p>
          <a:p>
            <a:pPr marL="0" indent="0" algn="just" fontAlgn="base">
              <a:buNone/>
            </a:pPr>
            <a:r>
              <a:rPr lang="en-US" b="0" i="0" dirty="0">
                <a:solidFill>
                  <a:srgbClr val="000000"/>
                </a:solidFill>
                <a:effectLst/>
                <a:latin typeface="-apple-system"/>
              </a:rPr>
              <a:t>b. Needs of individual and society.</a:t>
            </a:r>
            <a:endParaRPr lang="en-US" sz="4000" b="0" i="0" dirty="0">
              <a:solidFill>
                <a:srgbClr val="000000"/>
              </a:solidFill>
              <a:effectLst/>
              <a:latin typeface="-apple-system"/>
            </a:endParaRPr>
          </a:p>
          <a:p>
            <a:pPr marL="0" indent="0" algn="just" fontAlgn="base">
              <a:buNone/>
            </a:pPr>
            <a:r>
              <a:rPr lang="en-US" b="0" i="0" dirty="0">
                <a:solidFill>
                  <a:srgbClr val="000000"/>
                </a:solidFill>
                <a:effectLst/>
                <a:latin typeface="-apple-system"/>
              </a:rPr>
              <a:t>c. Needs of common education and specialised education.</a:t>
            </a:r>
            <a:endParaRPr lang="en-US" sz="4000" b="0" i="0" dirty="0">
              <a:solidFill>
                <a:srgbClr val="000000"/>
              </a:solidFill>
              <a:effectLst/>
              <a:latin typeface="-apple-system"/>
            </a:endParaRPr>
          </a:p>
          <a:p>
            <a:pPr marL="0" indent="0" algn="just" fontAlgn="base">
              <a:buNone/>
            </a:pPr>
            <a:r>
              <a:rPr lang="en-US" b="0" i="0" dirty="0">
                <a:solidFill>
                  <a:srgbClr val="000000"/>
                </a:solidFill>
                <a:effectLst/>
                <a:latin typeface="-apple-system"/>
              </a:rPr>
              <a:t>d. Breadth and depth of curriculum content.</a:t>
            </a:r>
            <a:endParaRPr lang="en-US" sz="4000" b="0" i="0" dirty="0">
              <a:solidFill>
                <a:srgbClr val="000000"/>
              </a:solidFill>
              <a:effectLst/>
              <a:latin typeface="-apple-system"/>
            </a:endParaRPr>
          </a:p>
          <a:p>
            <a:pPr marL="0" indent="0" algn="just" fontAlgn="base">
              <a:buNone/>
            </a:pPr>
            <a:r>
              <a:rPr lang="en-US" b="0" i="0" dirty="0">
                <a:solidFill>
                  <a:srgbClr val="000000"/>
                </a:solidFill>
                <a:effectLst/>
                <a:latin typeface="-apple-system"/>
              </a:rPr>
              <a:t>e. Traditional content and innovative content.</a:t>
            </a:r>
            <a:endParaRPr lang="en-US" sz="4000" b="0" i="0" dirty="0">
              <a:solidFill>
                <a:srgbClr val="000000"/>
              </a:solidFill>
              <a:effectLst/>
              <a:latin typeface="-apple-system"/>
            </a:endParaRPr>
          </a:p>
          <a:p>
            <a:pPr marL="0" indent="0" algn="just" fontAlgn="base">
              <a:buNone/>
            </a:pPr>
            <a:r>
              <a:rPr lang="en-US" b="0" i="0" dirty="0">
                <a:solidFill>
                  <a:srgbClr val="000000"/>
                </a:solidFill>
                <a:effectLst/>
                <a:latin typeface="-apple-system"/>
              </a:rPr>
              <a:t>f. Different teaching methods and educational experience.</a:t>
            </a:r>
            <a:endParaRPr lang="en-US" sz="4000" b="0" i="0" dirty="0">
              <a:solidFill>
                <a:srgbClr val="000000"/>
              </a:solidFill>
              <a:effectLst/>
              <a:latin typeface="-apple-system"/>
            </a:endParaRPr>
          </a:p>
          <a:p>
            <a:pPr marL="0" indent="0" algn="just" fontAlgn="base">
              <a:buNone/>
            </a:pPr>
            <a:r>
              <a:rPr lang="en-US" b="0" i="0" dirty="0">
                <a:solidFill>
                  <a:srgbClr val="000000"/>
                </a:solidFill>
                <a:effectLst/>
                <a:latin typeface="-apple-system"/>
              </a:rPr>
              <a:t>g. Work and play.</a:t>
            </a:r>
            <a:endParaRPr lang="en-US" sz="4000" b="0" i="0" dirty="0">
              <a:solidFill>
                <a:srgbClr val="000000"/>
              </a:solidFill>
              <a:effectLst/>
              <a:latin typeface="-apple-system"/>
            </a:endParaRPr>
          </a:p>
          <a:p>
            <a:pPr marL="0" indent="0">
              <a:buNone/>
            </a:pPr>
            <a:endParaRPr lang="en-IN" dirty="0"/>
          </a:p>
        </p:txBody>
      </p:sp>
    </p:spTree>
    <p:extLst>
      <p:ext uri="{BB962C8B-B14F-4D97-AF65-F5344CB8AC3E}">
        <p14:creationId xmlns:p14="http://schemas.microsoft.com/office/powerpoint/2010/main" val="3051670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DE054-0932-F6E1-0C6E-0D60202AB6FA}"/>
              </a:ext>
            </a:extLst>
          </p:cNvPr>
          <p:cNvSpPr>
            <a:spLocks noGrp="1"/>
          </p:cNvSpPr>
          <p:nvPr>
            <p:ph type="title"/>
          </p:nvPr>
        </p:nvSpPr>
        <p:spPr/>
        <p:txBody>
          <a:bodyPr/>
          <a:lstStyle/>
          <a:p>
            <a:r>
              <a:rPr lang="en-IN" dirty="0"/>
              <a:t>Continuity–</a:t>
            </a:r>
            <a:br>
              <a:rPr lang="en-IN" dirty="0"/>
            </a:br>
            <a:endParaRPr lang="en-IN" dirty="0"/>
          </a:p>
        </p:txBody>
      </p:sp>
      <p:sp>
        <p:nvSpPr>
          <p:cNvPr id="3" name="Content Placeholder 2">
            <a:extLst>
              <a:ext uri="{FF2B5EF4-FFF2-40B4-BE49-F238E27FC236}">
                <a16:creationId xmlns:a16="http://schemas.microsoft.com/office/drawing/2014/main" id="{B1804211-5779-DFF7-BE94-CE2568581CA8}"/>
              </a:ext>
            </a:extLst>
          </p:cNvPr>
          <p:cNvSpPr>
            <a:spLocks noGrp="1"/>
          </p:cNvSpPr>
          <p:nvPr>
            <p:ph idx="1"/>
          </p:nvPr>
        </p:nvSpPr>
        <p:spPr/>
        <p:txBody>
          <a:bodyPr/>
          <a:lstStyle/>
          <a:p>
            <a:r>
              <a:rPr lang="en-US" dirty="0"/>
              <a:t> There should be continuity in </a:t>
            </a:r>
            <a:r>
              <a:rPr lang="en-US" dirty="0" err="1"/>
              <a:t>organising</a:t>
            </a:r>
            <a:r>
              <a:rPr lang="en-US" dirty="0"/>
              <a:t> the content. There is a link in contents from class to class, grade to grade like vertical continuity. The continuity may be horizontal continuity between different units. Organisation of curriculum is a complex and difficult process. Many problems are involved in this process. These are content and learning experience.</a:t>
            </a:r>
            <a:endParaRPr lang="en-IN" dirty="0"/>
          </a:p>
        </p:txBody>
      </p:sp>
    </p:spTree>
    <p:extLst>
      <p:ext uri="{BB962C8B-B14F-4D97-AF65-F5344CB8AC3E}">
        <p14:creationId xmlns:p14="http://schemas.microsoft.com/office/powerpoint/2010/main" val="35180901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614</Words>
  <Application>Microsoft Office PowerPoint</Application>
  <PresentationFormat>Widescreen</PresentationFormat>
  <Paragraphs>32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-apple-system</vt:lpstr>
      <vt:lpstr>Arial</vt:lpstr>
      <vt:lpstr>Calibri</vt:lpstr>
      <vt:lpstr>Calibri Light</vt:lpstr>
      <vt:lpstr>Roboto</vt:lpstr>
      <vt:lpstr>Office Theme</vt:lpstr>
      <vt:lpstr>Structure and Organization of Curriculum Development </vt:lpstr>
      <vt:lpstr>Structure of Curriculum Development </vt:lpstr>
      <vt:lpstr>PowerPoint Presentation</vt:lpstr>
      <vt:lpstr>PowerPoint Presentation</vt:lpstr>
      <vt:lpstr>PowerPoint Presentation</vt:lpstr>
      <vt:lpstr>Organisation of Curriculum Development </vt:lpstr>
      <vt:lpstr>Articulation– </vt:lpstr>
      <vt:lpstr>Balance– </vt:lpstr>
      <vt:lpstr>Continuity–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Structure and Organization of Curriculum Development </dc:title>
  <dc:creator>Uttam Das</dc:creator>
  <cp:lastModifiedBy>Uttam Das</cp:lastModifiedBy>
  <cp:revision>7</cp:revision>
  <dcterms:created xsi:type="dcterms:W3CDTF">2022-12-07T04:51:05Z</dcterms:created>
  <dcterms:modified xsi:type="dcterms:W3CDTF">2022-12-07T05:05:47Z</dcterms:modified>
</cp:coreProperties>
</file>