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7" r:id="rId3"/>
    <p:sldId id="279" r:id="rId4"/>
    <p:sldId id="273" r:id="rId5"/>
    <p:sldId id="280" r:id="rId6"/>
    <p:sldId id="281" r:id="rId7"/>
    <p:sldId id="274" r:id="rId8"/>
    <p:sldId id="275" r:id="rId9"/>
    <p:sldId id="276" r:id="rId10"/>
    <p:sldId id="277" r:id="rId11"/>
    <p:sldId id="278" r:id="rId12"/>
    <p:sldId id="257" r:id="rId13"/>
    <p:sldId id="258" r:id="rId14"/>
    <p:sldId id="272" r:id="rId15"/>
    <p:sldId id="259" r:id="rId16"/>
    <p:sldId id="260" r:id="rId17"/>
    <p:sldId id="286" r:id="rId18"/>
    <p:sldId id="287" r:id="rId19"/>
    <p:sldId id="282" r:id="rId20"/>
    <p:sldId id="288" r:id="rId21"/>
    <p:sldId id="283" r:id="rId22"/>
    <p:sldId id="284" r:id="rId23"/>
    <p:sldId id="285" r:id="rId24"/>
    <p:sldId id="289" r:id="rId25"/>
    <p:sldId id="290" r:id="rId26"/>
    <p:sldId id="291" r:id="rId27"/>
    <p:sldId id="292" r:id="rId28"/>
    <p:sldId id="293" r:id="rId29"/>
    <p:sldId id="294" r:id="rId30"/>
    <p:sldId id="295" r:id="rId31"/>
    <p:sldId id="296" r:id="rId32"/>
    <p:sldId id="268" r:id="rId33"/>
    <p:sldId id="269" r:id="rId34"/>
    <p:sldId id="270" r:id="rId35"/>
    <p:sldId id="271" r:id="rId36"/>
    <p:sldId id="266" r:id="rId3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56"/>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820280E-294F-473F-90CF-B27F9D9EEFDF}" type="datetimeFigureOut">
              <a:rPr lang="en-IN" smtClean="0"/>
              <a:t>30-11-2022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93AF4DB-8B0B-46F6-9548-26CCD08D4FB8}" type="slidenum">
              <a:rPr lang="en-IN" smtClean="0"/>
              <a:t>‹#›</a:t>
            </a:fld>
            <a:endParaRPr lang="en-IN"/>
          </a:p>
        </p:txBody>
      </p:sp>
    </p:spTree>
    <p:extLst>
      <p:ext uri="{BB962C8B-B14F-4D97-AF65-F5344CB8AC3E}">
        <p14:creationId xmlns:p14="http://schemas.microsoft.com/office/powerpoint/2010/main" val="3480331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820280E-294F-473F-90CF-B27F9D9EEFDF}" type="datetimeFigureOut">
              <a:rPr lang="en-IN" smtClean="0"/>
              <a:t>30-11-2022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93AF4DB-8B0B-46F6-9548-26CCD08D4FB8}" type="slidenum">
              <a:rPr lang="en-IN" smtClean="0"/>
              <a:t>‹#›</a:t>
            </a:fld>
            <a:endParaRPr lang="en-IN"/>
          </a:p>
        </p:txBody>
      </p:sp>
    </p:spTree>
    <p:extLst>
      <p:ext uri="{BB962C8B-B14F-4D97-AF65-F5344CB8AC3E}">
        <p14:creationId xmlns:p14="http://schemas.microsoft.com/office/powerpoint/2010/main" val="19142496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820280E-294F-473F-90CF-B27F9D9EEFDF}" type="datetimeFigureOut">
              <a:rPr lang="en-IN" smtClean="0"/>
              <a:t>30-11-2022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93AF4DB-8B0B-46F6-9548-26CCD08D4FB8}"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9015464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820280E-294F-473F-90CF-B27F9D9EEFDF}" type="datetimeFigureOut">
              <a:rPr lang="en-IN" smtClean="0"/>
              <a:t>30-11-2022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93AF4DB-8B0B-46F6-9548-26CCD08D4FB8}" type="slidenum">
              <a:rPr lang="en-IN" smtClean="0"/>
              <a:t>‹#›</a:t>
            </a:fld>
            <a:endParaRPr lang="en-IN"/>
          </a:p>
        </p:txBody>
      </p:sp>
    </p:spTree>
    <p:extLst>
      <p:ext uri="{BB962C8B-B14F-4D97-AF65-F5344CB8AC3E}">
        <p14:creationId xmlns:p14="http://schemas.microsoft.com/office/powerpoint/2010/main" val="26865961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820280E-294F-473F-90CF-B27F9D9EEFDF}" type="datetimeFigureOut">
              <a:rPr lang="en-IN" smtClean="0"/>
              <a:t>30-11-2022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93AF4DB-8B0B-46F6-9548-26CCD08D4FB8}"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8188540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820280E-294F-473F-90CF-B27F9D9EEFDF}" type="datetimeFigureOut">
              <a:rPr lang="en-IN" smtClean="0"/>
              <a:t>30-11-2022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93AF4DB-8B0B-46F6-9548-26CCD08D4FB8}" type="slidenum">
              <a:rPr lang="en-IN" smtClean="0"/>
              <a:t>‹#›</a:t>
            </a:fld>
            <a:endParaRPr lang="en-IN"/>
          </a:p>
        </p:txBody>
      </p:sp>
    </p:spTree>
    <p:extLst>
      <p:ext uri="{BB962C8B-B14F-4D97-AF65-F5344CB8AC3E}">
        <p14:creationId xmlns:p14="http://schemas.microsoft.com/office/powerpoint/2010/main" val="33489147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820280E-294F-473F-90CF-B27F9D9EEFDF}" type="datetimeFigureOut">
              <a:rPr lang="en-IN" smtClean="0"/>
              <a:t>30-11-2022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93AF4DB-8B0B-46F6-9548-26CCD08D4FB8}" type="slidenum">
              <a:rPr lang="en-IN" smtClean="0"/>
              <a:t>‹#›</a:t>
            </a:fld>
            <a:endParaRPr lang="en-IN"/>
          </a:p>
        </p:txBody>
      </p:sp>
    </p:spTree>
    <p:extLst>
      <p:ext uri="{BB962C8B-B14F-4D97-AF65-F5344CB8AC3E}">
        <p14:creationId xmlns:p14="http://schemas.microsoft.com/office/powerpoint/2010/main" val="19441034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820280E-294F-473F-90CF-B27F9D9EEFDF}" type="datetimeFigureOut">
              <a:rPr lang="en-IN" smtClean="0"/>
              <a:t>30-11-2022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93AF4DB-8B0B-46F6-9548-26CCD08D4FB8}" type="slidenum">
              <a:rPr lang="en-IN" smtClean="0"/>
              <a:t>‹#›</a:t>
            </a:fld>
            <a:endParaRPr lang="en-IN"/>
          </a:p>
        </p:txBody>
      </p:sp>
    </p:spTree>
    <p:extLst>
      <p:ext uri="{BB962C8B-B14F-4D97-AF65-F5344CB8AC3E}">
        <p14:creationId xmlns:p14="http://schemas.microsoft.com/office/powerpoint/2010/main" val="2934329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820280E-294F-473F-90CF-B27F9D9EEFDF}" type="datetimeFigureOut">
              <a:rPr lang="en-IN" smtClean="0"/>
              <a:t>30-11-2022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93AF4DB-8B0B-46F6-9548-26CCD08D4FB8}" type="slidenum">
              <a:rPr lang="en-IN" smtClean="0"/>
              <a:t>‹#›</a:t>
            </a:fld>
            <a:endParaRPr lang="en-IN"/>
          </a:p>
        </p:txBody>
      </p:sp>
    </p:spTree>
    <p:extLst>
      <p:ext uri="{BB962C8B-B14F-4D97-AF65-F5344CB8AC3E}">
        <p14:creationId xmlns:p14="http://schemas.microsoft.com/office/powerpoint/2010/main" val="26142593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820280E-294F-473F-90CF-B27F9D9EEFDF}" type="datetimeFigureOut">
              <a:rPr lang="en-IN" smtClean="0"/>
              <a:t>30-11-2022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93AF4DB-8B0B-46F6-9548-26CCD08D4FB8}" type="slidenum">
              <a:rPr lang="en-IN" smtClean="0"/>
              <a:t>‹#›</a:t>
            </a:fld>
            <a:endParaRPr lang="en-IN"/>
          </a:p>
        </p:txBody>
      </p:sp>
    </p:spTree>
    <p:extLst>
      <p:ext uri="{BB962C8B-B14F-4D97-AF65-F5344CB8AC3E}">
        <p14:creationId xmlns:p14="http://schemas.microsoft.com/office/powerpoint/2010/main" val="14736990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820280E-294F-473F-90CF-B27F9D9EEFDF}" type="datetimeFigureOut">
              <a:rPr lang="en-IN" smtClean="0"/>
              <a:t>30-11-2022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93AF4DB-8B0B-46F6-9548-26CCD08D4FB8}" type="slidenum">
              <a:rPr lang="en-IN" smtClean="0"/>
              <a:t>‹#›</a:t>
            </a:fld>
            <a:endParaRPr lang="en-IN"/>
          </a:p>
        </p:txBody>
      </p:sp>
    </p:spTree>
    <p:extLst>
      <p:ext uri="{BB962C8B-B14F-4D97-AF65-F5344CB8AC3E}">
        <p14:creationId xmlns:p14="http://schemas.microsoft.com/office/powerpoint/2010/main" val="12458269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820280E-294F-473F-90CF-B27F9D9EEFDF}" type="datetimeFigureOut">
              <a:rPr lang="en-IN" smtClean="0"/>
              <a:t>30-11-2022</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B93AF4DB-8B0B-46F6-9548-26CCD08D4FB8}" type="slidenum">
              <a:rPr lang="en-IN" smtClean="0"/>
              <a:t>‹#›</a:t>
            </a:fld>
            <a:endParaRPr lang="en-IN"/>
          </a:p>
        </p:txBody>
      </p:sp>
    </p:spTree>
    <p:extLst>
      <p:ext uri="{BB962C8B-B14F-4D97-AF65-F5344CB8AC3E}">
        <p14:creationId xmlns:p14="http://schemas.microsoft.com/office/powerpoint/2010/main" val="2498112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820280E-294F-473F-90CF-B27F9D9EEFDF}" type="datetimeFigureOut">
              <a:rPr lang="en-IN" smtClean="0"/>
              <a:t>30-11-2022</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B93AF4DB-8B0B-46F6-9548-26CCD08D4FB8}" type="slidenum">
              <a:rPr lang="en-IN" smtClean="0"/>
              <a:t>‹#›</a:t>
            </a:fld>
            <a:endParaRPr lang="en-IN"/>
          </a:p>
        </p:txBody>
      </p:sp>
    </p:spTree>
    <p:extLst>
      <p:ext uri="{BB962C8B-B14F-4D97-AF65-F5344CB8AC3E}">
        <p14:creationId xmlns:p14="http://schemas.microsoft.com/office/powerpoint/2010/main" val="7685085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20280E-294F-473F-90CF-B27F9D9EEFDF}" type="datetimeFigureOut">
              <a:rPr lang="en-IN" smtClean="0"/>
              <a:t>30-11-2022</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B93AF4DB-8B0B-46F6-9548-26CCD08D4FB8}" type="slidenum">
              <a:rPr lang="en-IN" smtClean="0"/>
              <a:t>‹#›</a:t>
            </a:fld>
            <a:endParaRPr lang="en-IN"/>
          </a:p>
        </p:txBody>
      </p:sp>
    </p:spTree>
    <p:extLst>
      <p:ext uri="{BB962C8B-B14F-4D97-AF65-F5344CB8AC3E}">
        <p14:creationId xmlns:p14="http://schemas.microsoft.com/office/powerpoint/2010/main" val="10292908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820280E-294F-473F-90CF-B27F9D9EEFDF}" type="datetimeFigureOut">
              <a:rPr lang="en-IN" smtClean="0"/>
              <a:t>30-11-2022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93AF4DB-8B0B-46F6-9548-26CCD08D4FB8}" type="slidenum">
              <a:rPr lang="en-IN" smtClean="0"/>
              <a:t>‹#›</a:t>
            </a:fld>
            <a:endParaRPr lang="en-IN"/>
          </a:p>
        </p:txBody>
      </p:sp>
    </p:spTree>
    <p:extLst>
      <p:ext uri="{BB962C8B-B14F-4D97-AF65-F5344CB8AC3E}">
        <p14:creationId xmlns:p14="http://schemas.microsoft.com/office/powerpoint/2010/main" val="14403812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820280E-294F-473F-90CF-B27F9D9EEFDF}" type="datetimeFigureOut">
              <a:rPr lang="en-IN" smtClean="0"/>
              <a:t>30-11-2022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93AF4DB-8B0B-46F6-9548-26CCD08D4FB8}" type="slidenum">
              <a:rPr lang="en-IN" smtClean="0"/>
              <a:t>‹#›</a:t>
            </a:fld>
            <a:endParaRPr lang="en-IN"/>
          </a:p>
        </p:txBody>
      </p:sp>
    </p:spTree>
    <p:extLst>
      <p:ext uri="{BB962C8B-B14F-4D97-AF65-F5344CB8AC3E}">
        <p14:creationId xmlns:p14="http://schemas.microsoft.com/office/powerpoint/2010/main" val="2478080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820280E-294F-473F-90CF-B27F9D9EEFDF}" type="datetimeFigureOut">
              <a:rPr lang="en-IN" smtClean="0"/>
              <a:t>30-11-2022</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B93AF4DB-8B0B-46F6-9548-26CCD08D4FB8}" type="slidenum">
              <a:rPr lang="en-IN" smtClean="0"/>
              <a:t>‹#›</a:t>
            </a:fld>
            <a:endParaRPr lang="en-IN"/>
          </a:p>
        </p:txBody>
      </p:sp>
    </p:spTree>
    <p:extLst>
      <p:ext uri="{BB962C8B-B14F-4D97-AF65-F5344CB8AC3E}">
        <p14:creationId xmlns:p14="http://schemas.microsoft.com/office/powerpoint/2010/main" val="8442308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068677-8D28-44A2-901F-5F6BFEFFBC78}"/>
              </a:ext>
            </a:extLst>
          </p:cNvPr>
          <p:cNvSpPr>
            <a:spLocks noGrp="1"/>
          </p:cNvSpPr>
          <p:nvPr>
            <p:ph type="ctrTitle"/>
          </p:nvPr>
        </p:nvSpPr>
        <p:spPr/>
        <p:txBody>
          <a:bodyPr/>
          <a:lstStyle/>
          <a:p>
            <a:r>
              <a:rPr lang="en-US" dirty="0"/>
              <a:t>Curriculum evaluation model</a:t>
            </a:r>
            <a:endParaRPr lang="en-IN" dirty="0"/>
          </a:p>
        </p:txBody>
      </p:sp>
      <p:sp>
        <p:nvSpPr>
          <p:cNvPr id="3" name="Subtitle 2">
            <a:extLst>
              <a:ext uri="{FF2B5EF4-FFF2-40B4-BE49-F238E27FC236}">
                <a16:creationId xmlns:a16="http://schemas.microsoft.com/office/drawing/2014/main" id="{249E0F80-4544-4FD2-A9E6-6D665F24164A}"/>
              </a:ext>
            </a:extLst>
          </p:cNvPr>
          <p:cNvSpPr>
            <a:spLocks noGrp="1"/>
          </p:cNvSpPr>
          <p:nvPr>
            <p:ph type="subTitle" idx="1"/>
          </p:nvPr>
        </p:nvSpPr>
        <p:spPr/>
        <p:txBody>
          <a:bodyPr>
            <a:normAutofit lnSpcReduction="10000"/>
          </a:bodyPr>
          <a:lstStyle/>
          <a:p>
            <a:r>
              <a:rPr lang="en-US" dirty="0"/>
              <a:t>B.Ed. 2</a:t>
            </a:r>
            <a:r>
              <a:rPr lang="en-US" baseline="30000" dirty="0"/>
              <a:t>nd</a:t>
            </a:r>
            <a:r>
              <a:rPr lang="en-US" dirty="0"/>
              <a:t> year</a:t>
            </a:r>
          </a:p>
          <a:p>
            <a:r>
              <a:rPr lang="en-US" dirty="0"/>
              <a:t>Paper-09</a:t>
            </a:r>
          </a:p>
          <a:p>
            <a:r>
              <a:rPr lang="en-US" dirty="0"/>
              <a:t>Unit</a:t>
            </a:r>
            <a:r>
              <a:rPr lang="en-IN" dirty="0"/>
              <a:t>-III</a:t>
            </a:r>
            <a:endParaRPr lang="en-US" dirty="0"/>
          </a:p>
        </p:txBody>
      </p:sp>
    </p:spTree>
    <p:extLst>
      <p:ext uri="{BB962C8B-B14F-4D97-AF65-F5344CB8AC3E}">
        <p14:creationId xmlns:p14="http://schemas.microsoft.com/office/powerpoint/2010/main" val="39249808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4BCBD2-5EAC-2F09-E20B-6E93F3DAA07D}"/>
              </a:ext>
            </a:extLst>
          </p:cNvPr>
          <p:cNvSpPr>
            <a:spLocks noGrp="1"/>
          </p:cNvSpPr>
          <p:nvPr>
            <p:ph type="title"/>
          </p:nvPr>
        </p:nvSpPr>
        <p:spPr/>
        <p:txBody>
          <a:bodyPr/>
          <a:lstStyle/>
          <a:p>
            <a:r>
              <a:rPr lang="en-US" dirty="0"/>
              <a:t>Process evaluation</a:t>
            </a:r>
            <a:endParaRPr lang="en-IN" dirty="0"/>
          </a:p>
        </p:txBody>
      </p:sp>
      <p:sp>
        <p:nvSpPr>
          <p:cNvPr id="3" name="Content Placeholder 2">
            <a:extLst>
              <a:ext uri="{FF2B5EF4-FFF2-40B4-BE49-F238E27FC236}">
                <a16:creationId xmlns:a16="http://schemas.microsoft.com/office/drawing/2014/main" id="{4B256434-E264-0971-CE27-1DE88BA73C21}"/>
              </a:ext>
            </a:extLst>
          </p:cNvPr>
          <p:cNvSpPr>
            <a:spLocks noGrp="1"/>
          </p:cNvSpPr>
          <p:nvPr>
            <p:ph idx="1"/>
          </p:nvPr>
        </p:nvSpPr>
        <p:spPr>
          <a:xfrm>
            <a:off x="677334" y="1352551"/>
            <a:ext cx="9152466" cy="4688812"/>
          </a:xfrm>
        </p:spPr>
        <p:txBody>
          <a:bodyPr>
            <a:normAutofit/>
          </a:bodyPr>
          <a:lstStyle/>
          <a:p>
            <a:pPr marL="0" indent="0">
              <a:buNone/>
            </a:pPr>
            <a:r>
              <a:rPr lang="en-US" sz="2400" dirty="0">
                <a:solidFill>
                  <a:schemeClr val="accent5"/>
                </a:solidFill>
              </a:rPr>
              <a:t>Process evaluation (Is it being done?)</a:t>
            </a:r>
          </a:p>
          <a:p>
            <a:pPr marL="0" indent="0">
              <a:buNone/>
            </a:pPr>
            <a:r>
              <a:rPr lang="en-US" sz="2400" dirty="0"/>
              <a:t>Process evaluation focuses on the running of the program and teaching learning processes. Process deals with the following questions:</a:t>
            </a:r>
          </a:p>
          <a:p>
            <a:r>
              <a:rPr lang="en-US" sz="2400" dirty="0"/>
              <a:t>1. Is ICT been used in many school practices?</a:t>
            </a:r>
          </a:p>
          <a:p>
            <a:r>
              <a:rPr lang="en-US" sz="2400" dirty="0"/>
              <a:t>2. Are teachers and students of the school actively participating in different activities?</a:t>
            </a:r>
          </a:p>
          <a:p>
            <a:r>
              <a:rPr lang="en-US" sz="2400" dirty="0"/>
              <a:t>3. Is there effective two way communication between administration, teachers and other staff?</a:t>
            </a:r>
          </a:p>
          <a:p>
            <a:r>
              <a:rPr lang="en-US" sz="2400" dirty="0"/>
              <a:t>4. Which types of activities are conducted in the school?</a:t>
            </a:r>
            <a:endParaRPr lang="en-IN" sz="2400" dirty="0"/>
          </a:p>
        </p:txBody>
      </p:sp>
    </p:spTree>
    <p:extLst>
      <p:ext uri="{BB962C8B-B14F-4D97-AF65-F5344CB8AC3E}">
        <p14:creationId xmlns:p14="http://schemas.microsoft.com/office/powerpoint/2010/main" val="33319895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073F52-DD65-DA4A-669A-9EB8459BC107}"/>
              </a:ext>
            </a:extLst>
          </p:cNvPr>
          <p:cNvSpPr>
            <a:spLocks noGrp="1"/>
          </p:cNvSpPr>
          <p:nvPr>
            <p:ph type="title"/>
          </p:nvPr>
        </p:nvSpPr>
        <p:spPr/>
        <p:txBody>
          <a:bodyPr/>
          <a:lstStyle/>
          <a:p>
            <a:r>
              <a:rPr lang="en-US" dirty="0"/>
              <a:t>Product evaluation</a:t>
            </a:r>
            <a:endParaRPr lang="en-IN" dirty="0"/>
          </a:p>
        </p:txBody>
      </p:sp>
      <p:sp>
        <p:nvSpPr>
          <p:cNvPr id="3" name="Content Placeholder 2">
            <a:extLst>
              <a:ext uri="{FF2B5EF4-FFF2-40B4-BE49-F238E27FC236}">
                <a16:creationId xmlns:a16="http://schemas.microsoft.com/office/drawing/2014/main" id="{917F54CD-C21B-AE98-3294-11EE6B7D572F}"/>
              </a:ext>
            </a:extLst>
          </p:cNvPr>
          <p:cNvSpPr>
            <a:spLocks noGrp="1"/>
          </p:cNvSpPr>
          <p:nvPr>
            <p:ph idx="1"/>
          </p:nvPr>
        </p:nvSpPr>
        <p:spPr>
          <a:xfrm>
            <a:off x="677334" y="1609725"/>
            <a:ext cx="10000192" cy="5105400"/>
          </a:xfrm>
        </p:spPr>
        <p:txBody>
          <a:bodyPr>
            <a:normAutofit/>
          </a:bodyPr>
          <a:lstStyle/>
          <a:p>
            <a:pPr marL="0" indent="0">
              <a:buNone/>
            </a:pPr>
            <a:r>
              <a:rPr lang="en-US" sz="2400" dirty="0">
                <a:solidFill>
                  <a:schemeClr val="accent5"/>
                </a:solidFill>
              </a:rPr>
              <a:t>Product evaluation (Did the project succeed?)</a:t>
            </a:r>
          </a:p>
          <a:p>
            <a:pPr marL="0" indent="0">
              <a:buNone/>
            </a:pPr>
            <a:r>
              <a:rPr lang="en-US" sz="2400" dirty="0"/>
              <a:t>Product evaluation includes the outcomes of the program.</a:t>
            </a:r>
          </a:p>
          <a:p>
            <a:r>
              <a:rPr lang="en-US" sz="2400" dirty="0"/>
              <a:t>1. What are the achievements of the students of the school in co-curricular and curricular activities?</a:t>
            </a:r>
          </a:p>
          <a:p>
            <a:r>
              <a:rPr lang="en-US" sz="2400" dirty="0"/>
              <a:t>2. What are the different summative and formative assessment strategies used by the school?</a:t>
            </a:r>
          </a:p>
          <a:p>
            <a:r>
              <a:rPr lang="en-US" sz="2400" dirty="0"/>
              <a:t>3. How will students practically implement what they have learned?</a:t>
            </a:r>
          </a:p>
          <a:p>
            <a:r>
              <a:rPr lang="en-US" sz="2400" dirty="0"/>
              <a:t>4. Is the school/program keeping a record of different activities of the students?</a:t>
            </a:r>
          </a:p>
          <a:p>
            <a:r>
              <a:rPr lang="en-US" sz="2400" dirty="0"/>
              <a:t>5. How could quality of teachers and school reputation be improved?</a:t>
            </a:r>
            <a:endParaRPr lang="en-IN" sz="2400" dirty="0"/>
          </a:p>
        </p:txBody>
      </p:sp>
    </p:spTree>
    <p:extLst>
      <p:ext uri="{BB962C8B-B14F-4D97-AF65-F5344CB8AC3E}">
        <p14:creationId xmlns:p14="http://schemas.microsoft.com/office/powerpoint/2010/main" val="7217227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C00FFF-2B85-4A13-A38A-876ED4C455D4}"/>
              </a:ext>
            </a:extLst>
          </p:cNvPr>
          <p:cNvSpPr>
            <a:spLocks noGrp="1"/>
          </p:cNvSpPr>
          <p:nvPr>
            <p:ph type="title"/>
          </p:nvPr>
        </p:nvSpPr>
        <p:spPr/>
        <p:txBody>
          <a:bodyPr>
            <a:normAutofit/>
          </a:bodyPr>
          <a:lstStyle/>
          <a:p>
            <a:r>
              <a:rPr lang="en-IN" sz="4000" b="1" i="0" u="none" strike="noStrike" baseline="0" dirty="0">
                <a:solidFill>
                  <a:srgbClr val="000000"/>
                </a:solidFill>
                <a:latin typeface="Times New Roman" panose="02020603050405020304" pitchFamily="18" charset="0"/>
              </a:rPr>
              <a:t>Tyler's objective Cantered model </a:t>
            </a:r>
            <a:endParaRPr lang="en-IN" sz="8000" dirty="0"/>
          </a:p>
        </p:txBody>
      </p:sp>
      <p:sp>
        <p:nvSpPr>
          <p:cNvPr id="3" name="Content Placeholder 2">
            <a:extLst>
              <a:ext uri="{FF2B5EF4-FFF2-40B4-BE49-F238E27FC236}">
                <a16:creationId xmlns:a16="http://schemas.microsoft.com/office/drawing/2014/main" id="{340B846E-364E-4418-AB3C-6E9DB803D74E}"/>
              </a:ext>
            </a:extLst>
          </p:cNvPr>
          <p:cNvSpPr>
            <a:spLocks noGrp="1"/>
          </p:cNvSpPr>
          <p:nvPr>
            <p:ph idx="1"/>
          </p:nvPr>
        </p:nvSpPr>
        <p:spPr/>
        <p:txBody>
          <a:bodyPr>
            <a:normAutofit/>
          </a:bodyPr>
          <a:lstStyle/>
          <a:p>
            <a:pPr marL="0" indent="0">
              <a:buNone/>
            </a:pPr>
            <a:r>
              <a:rPr lang="en-US" sz="4000" dirty="0"/>
              <a:t>Objectives</a:t>
            </a:r>
          </a:p>
          <a:p>
            <a:pPr marL="0" indent="0">
              <a:buNone/>
            </a:pPr>
            <a:r>
              <a:rPr lang="en-US" sz="4000" dirty="0"/>
              <a:t>Selection of learning experiences</a:t>
            </a:r>
          </a:p>
          <a:p>
            <a:pPr marL="0" indent="0">
              <a:buNone/>
            </a:pPr>
            <a:r>
              <a:rPr lang="en-US" sz="4000" dirty="0"/>
              <a:t>Organization of learning experiences</a:t>
            </a:r>
          </a:p>
          <a:p>
            <a:pPr marL="0" indent="0">
              <a:buNone/>
            </a:pPr>
            <a:r>
              <a:rPr lang="en-US" sz="4000" dirty="0"/>
              <a:t>evaluation</a:t>
            </a:r>
            <a:endParaRPr lang="en-IN" sz="4000" dirty="0"/>
          </a:p>
        </p:txBody>
      </p:sp>
    </p:spTree>
    <p:extLst>
      <p:ext uri="{BB962C8B-B14F-4D97-AF65-F5344CB8AC3E}">
        <p14:creationId xmlns:p14="http://schemas.microsoft.com/office/powerpoint/2010/main" val="12755022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B09445-8914-40C1-AA0E-8D331778C510}"/>
              </a:ext>
            </a:extLst>
          </p:cNvPr>
          <p:cNvSpPr>
            <a:spLocks noGrp="1"/>
          </p:cNvSpPr>
          <p:nvPr>
            <p:ph type="title"/>
          </p:nvPr>
        </p:nvSpPr>
        <p:spPr/>
        <p:txBody>
          <a:bodyPr>
            <a:normAutofit fontScale="90000"/>
          </a:bodyPr>
          <a:lstStyle/>
          <a:p>
            <a:r>
              <a:rPr lang="en-US" sz="4400" b="0" i="0" u="none" strike="noStrike" baseline="0" dirty="0">
                <a:solidFill>
                  <a:srgbClr val="000000"/>
                </a:solidFill>
                <a:latin typeface="Times New Roman" panose="02020603050405020304" pitchFamily="18" charset="0"/>
              </a:rPr>
              <a:t>This model was developed by Taylor in 1950. It lags steps for evaluation as it</a:t>
            </a:r>
            <a:r>
              <a:rPr lang="en-US" sz="3200" b="0" i="0" u="none" strike="noStrike" baseline="0" dirty="0">
                <a:solidFill>
                  <a:srgbClr val="000000"/>
                </a:solidFill>
                <a:latin typeface="Times New Roman" panose="02020603050405020304" pitchFamily="18" charset="0"/>
              </a:rPr>
              <a:t>: </a:t>
            </a:r>
            <a:endParaRPr lang="en-IN" dirty="0"/>
          </a:p>
        </p:txBody>
      </p:sp>
      <p:sp>
        <p:nvSpPr>
          <p:cNvPr id="3" name="Content Placeholder 2">
            <a:extLst>
              <a:ext uri="{FF2B5EF4-FFF2-40B4-BE49-F238E27FC236}">
                <a16:creationId xmlns:a16="http://schemas.microsoft.com/office/drawing/2014/main" id="{963B2F31-3E34-4C09-870A-CCCF035CDD44}"/>
              </a:ext>
            </a:extLst>
          </p:cNvPr>
          <p:cNvSpPr>
            <a:spLocks noGrp="1"/>
          </p:cNvSpPr>
          <p:nvPr>
            <p:ph idx="1"/>
          </p:nvPr>
        </p:nvSpPr>
        <p:spPr>
          <a:xfrm>
            <a:off x="677333" y="2160589"/>
            <a:ext cx="10762191" cy="4430711"/>
          </a:xfrm>
        </p:spPr>
        <p:txBody>
          <a:bodyPr>
            <a:noAutofit/>
          </a:bodyPr>
          <a:lstStyle/>
          <a:p>
            <a:pPr>
              <a:buFont typeface="Wingdings" panose="05000000000000000000" pitchFamily="2" charset="2"/>
              <a:buChar char="Ø"/>
            </a:pPr>
            <a:r>
              <a:rPr lang="en-US" sz="2800" b="0" i="0" u="none" strike="noStrike" baseline="0" dirty="0">
                <a:solidFill>
                  <a:srgbClr val="000000"/>
                </a:solidFill>
                <a:latin typeface="Times New Roman" panose="02020603050405020304" pitchFamily="18" charset="0"/>
              </a:rPr>
              <a:t>Begin with the </a:t>
            </a:r>
            <a:r>
              <a:rPr lang="en-US" sz="2800" b="0" i="0" u="none" strike="noStrike" baseline="0" dirty="0" err="1">
                <a:solidFill>
                  <a:srgbClr val="000000"/>
                </a:solidFill>
                <a:latin typeface="Times New Roman" panose="02020603050405020304" pitchFamily="18" charset="0"/>
              </a:rPr>
              <a:t>behavioural</a:t>
            </a:r>
            <a:r>
              <a:rPr lang="en-US" sz="2800" b="0" i="0" u="none" strike="noStrike" baseline="0" dirty="0">
                <a:solidFill>
                  <a:srgbClr val="000000"/>
                </a:solidFill>
                <a:latin typeface="Times New Roman" panose="02020603050405020304" pitchFamily="18" charset="0"/>
              </a:rPr>
              <a:t> objectives that have been previously determined. Those objectives should specify both the content of learning and the statement </a:t>
            </a:r>
            <a:r>
              <a:rPr lang="en-US" sz="2800" b="0" i="0" u="none" strike="noStrike" baseline="0" dirty="0" err="1">
                <a:solidFill>
                  <a:srgbClr val="000000"/>
                </a:solidFill>
                <a:latin typeface="Times New Roman" panose="02020603050405020304" pitchFamily="18" charset="0"/>
              </a:rPr>
              <a:t>behaviour</a:t>
            </a:r>
            <a:r>
              <a:rPr lang="en-US" sz="2800" b="0" i="0" u="none" strike="noStrike" baseline="0" dirty="0">
                <a:solidFill>
                  <a:srgbClr val="000000"/>
                </a:solidFill>
                <a:latin typeface="Times New Roman" panose="02020603050405020304" pitchFamily="18" charset="0"/>
              </a:rPr>
              <a:t> expected. </a:t>
            </a:r>
          </a:p>
          <a:p>
            <a:r>
              <a:rPr lang="en-US" sz="2800" b="0" i="0" u="none" strike="noStrike" baseline="0" dirty="0">
                <a:solidFill>
                  <a:srgbClr val="000000"/>
                </a:solidFill>
                <a:latin typeface="Times New Roman" panose="02020603050405020304" pitchFamily="18" charset="0"/>
              </a:rPr>
              <a:t>Identify the situation that will allow the students to express the </a:t>
            </a:r>
            <a:r>
              <a:rPr lang="en-US" sz="2800" b="0" i="0" u="none" strike="noStrike" baseline="0" dirty="0" err="1">
                <a:solidFill>
                  <a:srgbClr val="000000"/>
                </a:solidFill>
                <a:latin typeface="Times New Roman" panose="02020603050405020304" pitchFamily="18" charset="0"/>
              </a:rPr>
              <a:t>behaviour</a:t>
            </a:r>
            <a:r>
              <a:rPr lang="en-US" sz="2800" b="0" i="0" u="none" strike="noStrike" baseline="0" dirty="0">
                <a:solidFill>
                  <a:srgbClr val="000000"/>
                </a:solidFill>
                <a:latin typeface="Times New Roman" panose="02020603050405020304" pitchFamily="18" charset="0"/>
              </a:rPr>
              <a:t> embodied in the objective and that evoke or encourage this </a:t>
            </a:r>
            <a:r>
              <a:rPr lang="en-US" sz="2800" b="0" i="0" u="none" strike="noStrike" baseline="0" dirty="0" err="1">
                <a:solidFill>
                  <a:srgbClr val="000000"/>
                </a:solidFill>
                <a:latin typeface="Times New Roman" panose="02020603050405020304" pitchFamily="18" charset="0"/>
              </a:rPr>
              <a:t>behaviour</a:t>
            </a:r>
            <a:r>
              <a:rPr lang="en-US" sz="2800" b="0" i="0" u="none" strike="noStrike" baseline="0" dirty="0">
                <a:solidFill>
                  <a:srgbClr val="000000"/>
                </a:solidFill>
                <a:latin typeface="Times New Roman" panose="02020603050405020304" pitchFamily="18" charset="0"/>
              </a:rPr>
              <a:t>. </a:t>
            </a:r>
          </a:p>
          <a:p>
            <a:r>
              <a:rPr lang="en-US" sz="2800" b="0" i="0" u="none" strike="noStrike" baseline="0" dirty="0">
                <a:solidFill>
                  <a:srgbClr val="000000"/>
                </a:solidFill>
                <a:latin typeface="Times New Roman" panose="02020603050405020304" pitchFamily="18" charset="0"/>
              </a:rPr>
              <a:t>Select, modify or construct evaluation instruments and check the instruments for objectivity, reliability and validity use the instruments to obtain </a:t>
            </a:r>
            <a:r>
              <a:rPr lang="en-US" sz="2800" b="0" i="0" u="none" strike="noStrike" baseline="0" dirty="0" err="1">
                <a:solidFill>
                  <a:srgbClr val="000000"/>
                </a:solidFill>
                <a:latin typeface="Times New Roman" panose="02020603050405020304" pitchFamily="18" charset="0"/>
              </a:rPr>
              <a:t>summarise</a:t>
            </a:r>
            <a:r>
              <a:rPr lang="en-US" sz="2800" b="0" i="0" u="none" strike="noStrike" baseline="0" dirty="0">
                <a:solidFill>
                  <a:srgbClr val="000000"/>
                </a:solidFill>
                <a:latin typeface="Times New Roman" panose="02020603050405020304" pitchFamily="18" charset="0"/>
              </a:rPr>
              <a:t> the oppressed results. </a:t>
            </a:r>
            <a:endParaRPr lang="en-IN" sz="2800" b="0" i="0" u="none" strike="noStrike" baseline="0" dirty="0">
              <a:solidFill>
                <a:srgbClr val="000000"/>
              </a:solidFill>
              <a:latin typeface="Times New Roman" panose="02020603050405020304" pitchFamily="18" charset="0"/>
            </a:endParaRPr>
          </a:p>
          <a:p>
            <a:endParaRPr lang="en-IN" sz="1100" dirty="0"/>
          </a:p>
        </p:txBody>
      </p:sp>
    </p:spTree>
    <p:extLst>
      <p:ext uri="{BB962C8B-B14F-4D97-AF65-F5344CB8AC3E}">
        <p14:creationId xmlns:p14="http://schemas.microsoft.com/office/powerpoint/2010/main" val="12553363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7FB44-A279-834F-1C6B-23FE1486B293}"/>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2BCCAA94-69EC-DF14-125F-8EE527EEAD2C}"/>
              </a:ext>
            </a:extLst>
          </p:cNvPr>
          <p:cNvSpPr>
            <a:spLocks noGrp="1"/>
          </p:cNvSpPr>
          <p:nvPr>
            <p:ph idx="1"/>
          </p:nvPr>
        </p:nvSpPr>
        <p:spPr>
          <a:xfrm>
            <a:off x="677333" y="1257300"/>
            <a:ext cx="11086041" cy="5124449"/>
          </a:xfrm>
        </p:spPr>
        <p:txBody>
          <a:bodyPr>
            <a:normAutofit fontScale="92500" lnSpcReduction="20000"/>
          </a:bodyPr>
          <a:lstStyle/>
          <a:p>
            <a:r>
              <a:rPr lang="en-US" sz="3500" b="0" i="0" u="none" strike="noStrike" baseline="0" dirty="0">
                <a:solidFill>
                  <a:srgbClr val="000000"/>
                </a:solidFill>
                <a:latin typeface="Times New Roman" panose="02020603050405020304" pitchFamily="18" charset="0"/>
              </a:rPr>
              <a:t>Compare the results obtained from several instruments before and after given periods to estimate the amount of change taking place. </a:t>
            </a:r>
          </a:p>
          <a:p>
            <a:r>
              <a:rPr lang="en-US" sz="3500" b="0" i="0" u="none" strike="noStrike" baseline="0" dirty="0">
                <a:solidFill>
                  <a:srgbClr val="000000"/>
                </a:solidFill>
                <a:latin typeface="Times New Roman" panose="02020603050405020304" pitchFamily="18" charset="0"/>
              </a:rPr>
              <a:t>Analyse the reserves to determine the strengths and weaknesses of the curriculum and to identify possible explanations about the reason. </a:t>
            </a:r>
          </a:p>
          <a:p>
            <a:r>
              <a:rPr lang="en-US" sz="3500" b="0" i="0" u="none" strike="noStrike" baseline="0" dirty="0">
                <a:solidFill>
                  <a:srgbClr val="000000"/>
                </a:solidFill>
                <a:latin typeface="Times New Roman" panose="02020603050405020304" pitchFamily="18" charset="0"/>
              </a:rPr>
              <a:t>Use the results to make the necessary modifications in the curriculum. </a:t>
            </a:r>
          </a:p>
          <a:p>
            <a:r>
              <a:rPr lang="en-US" sz="3500" b="0" i="0" u="none" strike="noStrike" baseline="0" dirty="0">
                <a:solidFill>
                  <a:srgbClr val="000000"/>
                </a:solidFill>
                <a:latin typeface="Times New Roman" panose="02020603050405020304" pitchFamily="18" charset="0"/>
              </a:rPr>
              <a:t>He maintains that evaluation is a recurring process and that evaluation feedback should be used to reformulate redefine objectives. </a:t>
            </a:r>
          </a:p>
          <a:p>
            <a:pPr marL="0" indent="0">
              <a:buNone/>
            </a:pPr>
            <a:endParaRPr lang="en-IN" dirty="0"/>
          </a:p>
        </p:txBody>
      </p:sp>
    </p:spTree>
    <p:extLst>
      <p:ext uri="{BB962C8B-B14F-4D97-AF65-F5344CB8AC3E}">
        <p14:creationId xmlns:p14="http://schemas.microsoft.com/office/powerpoint/2010/main" val="8986087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17836-5D4D-4B37-AB12-0834CEE04AD2}"/>
              </a:ext>
            </a:extLst>
          </p:cNvPr>
          <p:cNvSpPr>
            <a:spLocks noGrp="1"/>
          </p:cNvSpPr>
          <p:nvPr>
            <p:ph type="title"/>
          </p:nvPr>
        </p:nvSpPr>
        <p:spPr/>
        <p:txBody>
          <a:bodyPr/>
          <a:lstStyle/>
          <a:p>
            <a:r>
              <a:rPr lang="en-IN" sz="4400" b="0" i="0" u="none" strike="noStrike" baseline="0" dirty="0">
                <a:solidFill>
                  <a:srgbClr val="000000"/>
                </a:solidFill>
                <a:latin typeface="Times New Roman" panose="02020603050405020304" pitchFamily="18" charset="0"/>
              </a:rPr>
              <a:t>Advantages of Tyler’s model </a:t>
            </a:r>
            <a:br>
              <a:rPr lang="en-IN" sz="4400" b="0" i="0" u="none" strike="noStrike" baseline="0" dirty="0">
                <a:solidFill>
                  <a:srgbClr val="000000"/>
                </a:solidFill>
                <a:latin typeface="Times New Roman" panose="02020603050405020304" pitchFamily="18" charset="0"/>
              </a:rPr>
            </a:br>
            <a:endParaRPr lang="en-IN" dirty="0"/>
          </a:p>
        </p:txBody>
      </p:sp>
      <p:sp>
        <p:nvSpPr>
          <p:cNvPr id="3" name="Content Placeholder 2">
            <a:extLst>
              <a:ext uri="{FF2B5EF4-FFF2-40B4-BE49-F238E27FC236}">
                <a16:creationId xmlns:a16="http://schemas.microsoft.com/office/drawing/2014/main" id="{336CA841-3957-42FB-9DAF-F499B5A89FEE}"/>
              </a:ext>
            </a:extLst>
          </p:cNvPr>
          <p:cNvSpPr>
            <a:spLocks noGrp="1"/>
          </p:cNvSpPr>
          <p:nvPr>
            <p:ph idx="1"/>
          </p:nvPr>
        </p:nvSpPr>
        <p:spPr>
          <a:xfrm>
            <a:off x="677334" y="1323975"/>
            <a:ext cx="10752666" cy="4717387"/>
          </a:xfrm>
        </p:spPr>
        <p:txBody>
          <a:bodyPr/>
          <a:lstStyle/>
          <a:p>
            <a:r>
              <a:rPr lang="en-US" sz="3200" b="0" i="0" u="none" strike="noStrike" baseline="0" dirty="0">
                <a:solidFill>
                  <a:srgbClr val="000000"/>
                </a:solidFill>
                <a:latin typeface="Times New Roman" panose="02020603050405020304" pitchFamily="18" charset="0"/>
              </a:rPr>
              <a:t>It is relatively easy to understand and apply. </a:t>
            </a:r>
          </a:p>
          <a:p>
            <a:r>
              <a:rPr lang="en-US" sz="3200" b="0" i="0" u="none" strike="noStrike" baseline="0" dirty="0">
                <a:solidFill>
                  <a:srgbClr val="000000"/>
                </a:solidFill>
                <a:latin typeface="Times New Roman" panose="02020603050405020304" pitchFamily="18" charset="0"/>
              </a:rPr>
              <a:t>It is rational and systematic. </a:t>
            </a:r>
          </a:p>
          <a:p>
            <a:r>
              <a:rPr lang="en-US" sz="3200" b="0" i="0" u="none" strike="noStrike" baseline="0" dirty="0">
                <a:solidFill>
                  <a:srgbClr val="000000"/>
                </a:solidFill>
                <a:latin typeface="Times New Roman" panose="02020603050405020304" pitchFamily="18" charset="0"/>
              </a:rPr>
              <a:t>It focuses attention on curriculum strengths and weaknesses rather than being concerned solely with the performance of the individual student. </a:t>
            </a:r>
          </a:p>
          <a:p>
            <a:r>
              <a:rPr lang="en-US" sz="3200" b="0" i="0" u="none" strike="noStrike" baseline="0" dirty="0">
                <a:solidFill>
                  <a:srgbClr val="000000"/>
                </a:solidFill>
                <a:latin typeface="Times New Roman" panose="02020603050405020304" pitchFamily="18" charset="0"/>
              </a:rPr>
              <a:t>It also emphasizes the importance of a continuous cycle of assessment analysis and improvement. </a:t>
            </a:r>
          </a:p>
          <a:p>
            <a:endParaRPr lang="en-IN" dirty="0"/>
          </a:p>
        </p:txBody>
      </p:sp>
    </p:spTree>
    <p:extLst>
      <p:ext uri="{BB962C8B-B14F-4D97-AF65-F5344CB8AC3E}">
        <p14:creationId xmlns:p14="http://schemas.microsoft.com/office/powerpoint/2010/main" val="6050218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D42601-07AF-4C83-8567-7E5583925A76}"/>
              </a:ext>
            </a:extLst>
          </p:cNvPr>
          <p:cNvSpPr>
            <a:spLocks noGrp="1"/>
          </p:cNvSpPr>
          <p:nvPr>
            <p:ph type="title"/>
          </p:nvPr>
        </p:nvSpPr>
        <p:spPr/>
        <p:txBody>
          <a:bodyPr/>
          <a:lstStyle/>
          <a:p>
            <a:r>
              <a:rPr lang="en-IN" sz="4400" b="0" i="0" u="none" strike="noStrike" baseline="0" dirty="0">
                <a:solidFill>
                  <a:srgbClr val="000000"/>
                </a:solidFill>
                <a:latin typeface="Times New Roman" panose="02020603050405020304" pitchFamily="18" charset="0"/>
              </a:rPr>
              <a:t>Disadvantages of Tyler’s model </a:t>
            </a:r>
            <a:br>
              <a:rPr lang="en-IN" sz="4400" b="0" i="0" u="none" strike="noStrike" baseline="0" dirty="0">
                <a:solidFill>
                  <a:srgbClr val="000000"/>
                </a:solidFill>
                <a:latin typeface="Times New Roman" panose="02020603050405020304" pitchFamily="18" charset="0"/>
              </a:rPr>
            </a:br>
            <a:endParaRPr lang="en-IN" dirty="0"/>
          </a:p>
        </p:txBody>
      </p:sp>
      <p:sp>
        <p:nvSpPr>
          <p:cNvPr id="3" name="Content Placeholder 2">
            <a:extLst>
              <a:ext uri="{FF2B5EF4-FFF2-40B4-BE49-F238E27FC236}">
                <a16:creationId xmlns:a16="http://schemas.microsoft.com/office/drawing/2014/main" id="{476BD43B-9E95-4178-A81A-8020E643DE2E}"/>
              </a:ext>
            </a:extLst>
          </p:cNvPr>
          <p:cNvSpPr>
            <a:spLocks noGrp="1"/>
          </p:cNvSpPr>
          <p:nvPr>
            <p:ph idx="1"/>
          </p:nvPr>
        </p:nvSpPr>
        <p:spPr>
          <a:xfrm>
            <a:off x="677334" y="1390651"/>
            <a:ext cx="10638366" cy="4650712"/>
          </a:xfrm>
        </p:spPr>
        <p:txBody>
          <a:bodyPr>
            <a:normAutofit lnSpcReduction="10000"/>
          </a:bodyPr>
          <a:lstStyle/>
          <a:p>
            <a:r>
              <a:rPr lang="en-US" sz="3200" b="0" i="0" u="none" strike="noStrike" baseline="0" dirty="0">
                <a:solidFill>
                  <a:srgbClr val="000000"/>
                </a:solidFill>
                <a:latin typeface="Times New Roman" panose="02020603050405020304" pitchFamily="18" charset="0"/>
              </a:rPr>
              <a:t>It does not suggest how the object is themselves shall be evaluated. </a:t>
            </a:r>
          </a:p>
          <a:p>
            <a:r>
              <a:rPr lang="en-US" sz="3200" b="0" i="0" u="none" strike="noStrike" baseline="0" dirty="0">
                <a:solidFill>
                  <a:srgbClr val="000000"/>
                </a:solidFill>
                <a:latin typeface="Times New Roman" panose="02020603050405020304" pitchFamily="18" charset="0"/>
              </a:rPr>
              <a:t>It does not provide standards or suggests how standards should be developed. </a:t>
            </a:r>
            <a:endParaRPr lang="en-IN" sz="3200" b="0" i="0" u="none" strike="noStrike" baseline="0" dirty="0">
              <a:solidFill>
                <a:srgbClr val="000000"/>
              </a:solidFill>
              <a:latin typeface="Symbol" panose="05050102010706020507" pitchFamily="18" charset="2"/>
            </a:endParaRPr>
          </a:p>
          <a:p>
            <a:r>
              <a:rPr lang="en-US" sz="3200" b="0" i="0" u="none" strike="noStrike" baseline="0" dirty="0">
                <a:solidFill>
                  <a:srgbClr val="000000"/>
                </a:solidFill>
                <a:latin typeface="Times New Roman" panose="02020603050405020304" pitchFamily="18" charset="0"/>
              </a:rPr>
              <a:t>It emphasizes on the prior statement of the objective may restrict creativity in curriculum development and its aims to place undue emphasis on the pre-assessment and prove assessment ignoring completely the need for formative assessment. </a:t>
            </a:r>
          </a:p>
          <a:p>
            <a:endParaRPr lang="en-US" sz="1800" b="0" i="0" u="none" strike="noStrike" baseline="0" dirty="0">
              <a:solidFill>
                <a:srgbClr val="000000"/>
              </a:solidFill>
              <a:latin typeface="Times New Roman" panose="02020603050405020304" pitchFamily="18" charset="0"/>
            </a:endParaRPr>
          </a:p>
          <a:p>
            <a:endParaRPr lang="en-IN" dirty="0"/>
          </a:p>
        </p:txBody>
      </p:sp>
    </p:spTree>
    <p:extLst>
      <p:ext uri="{BB962C8B-B14F-4D97-AF65-F5344CB8AC3E}">
        <p14:creationId xmlns:p14="http://schemas.microsoft.com/office/powerpoint/2010/main" val="29667923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7C6F24-8B8D-5A2C-45F6-EF5E38EDAD68}"/>
              </a:ext>
            </a:extLst>
          </p:cNvPr>
          <p:cNvSpPr>
            <a:spLocks noGrp="1"/>
          </p:cNvSpPr>
          <p:nvPr>
            <p:ph type="title"/>
          </p:nvPr>
        </p:nvSpPr>
        <p:spPr/>
        <p:txBody>
          <a:bodyPr/>
          <a:lstStyle/>
          <a:p>
            <a:r>
              <a:rPr lang="en-IN" b="1" i="0" u="none" strike="noStrike" baseline="0" dirty="0">
                <a:solidFill>
                  <a:srgbClr val="000000"/>
                </a:solidFill>
                <a:latin typeface="Times New Roman" panose="02020603050405020304" pitchFamily="18" charset="0"/>
              </a:rPr>
              <a:t>Kirkpatrick's model </a:t>
            </a:r>
            <a:endParaRPr lang="en-IN" dirty="0"/>
          </a:p>
        </p:txBody>
      </p:sp>
      <p:sp>
        <p:nvSpPr>
          <p:cNvPr id="3" name="Content Placeholder 2">
            <a:extLst>
              <a:ext uri="{FF2B5EF4-FFF2-40B4-BE49-F238E27FC236}">
                <a16:creationId xmlns:a16="http://schemas.microsoft.com/office/drawing/2014/main" id="{4DCF5B2E-EFB3-8EE6-26AC-C766C935179F}"/>
              </a:ext>
            </a:extLst>
          </p:cNvPr>
          <p:cNvSpPr>
            <a:spLocks noGrp="1"/>
          </p:cNvSpPr>
          <p:nvPr>
            <p:ph idx="1"/>
          </p:nvPr>
        </p:nvSpPr>
        <p:spPr/>
        <p:txBody>
          <a:bodyPr>
            <a:normAutofit lnSpcReduction="10000"/>
          </a:bodyPr>
          <a:lstStyle/>
          <a:p>
            <a:pPr marL="0" indent="0">
              <a:buNone/>
            </a:pPr>
            <a:r>
              <a:rPr lang="en-US" sz="3200" dirty="0"/>
              <a:t>Question related to training program</a:t>
            </a:r>
          </a:p>
          <a:p>
            <a:r>
              <a:rPr lang="en-US" sz="3200" dirty="0"/>
              <a:t>How effective it's been.</a:t>
            </a:r>
          </a:p>
          <a:p>
            <a:r>
              <a:rPr lang="en-US" sz="3200" dirty="0"/>
              <a:t>Are your people putting their learning into practice?</a:t>
            </a:r>
          </a:p>
          <a:p>
            <a:r>
              <a:rPr lang="en-US" sz="3200" dirty="0"/>
              <a:t>Whether training program is positively impacting their role and the wider organization?</a:t>
            </a:r>
            <a:endParaRPr lang="en-IN" sz="3200" dirty="0"/>
          </a:p>
        </p:txBody>
      </p:sp>
    </p:spTree>
    <p:extLst>
      <p:ext uri="{BB962C8B-B14F-4D97-AF65-F5344CB8AC3E}">
        <p14:creationId xmlns:p14="http://schemas.microsoft.com/office/powerpoint/2010/main" val="42501562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B11307-345A-AE15-3138-6C58E6846349}"/>
              </a:ext>
            </a:extLst>
          </p:cNvPr>
          <p:cNvSpPr>
            <a:spLocks noGrp="1"/>
          </p:cNvSpPr>
          <p:nvPr>
            <p:ph type="title"/>
          </p:nvPr>
        </p:nvSpPr>
        <p:spPr/>
        <p:txBody>
          <a:bodyPr/>
          <a:lstStyle/>
          <a:p>
            <a:r>
              <a:rPr lang="en-US" dirty="0"/>
              <a:t>Purpose of the model</a:t>
            </a:r>
            <a:endParaRPr lang="en-IN" dirty="0"/>
          </a:p>
        </p:txBody>
      </p:sp>
      <p:sp>
        <p:nvSpPr>
          <p:cNvPr id="3" name="Content Placeholder 2">
            <a:extLst>
              <a:ext uri="{FF2B5EF4-FFF2-40B4-BE49-F238E27FC236}">
                <a16:creationId xmlns:a16="http://schemas.microsoft.com/office/drawing/2014/main" id="{2D3BDABD-2042-A668-AD1D-B2AF84806478}"/>
              </a:ext>
            </a:extLst>
          </p:cNvPr>
          <p:cNvSpPr>
            <a:spLocks noGrp="1"/>
          </p:cNvSpPr>
          <p:nvPr>
            <p:ph idx="1"/>
          </p:nvPr>
        </p:nvSpPr>
        <p:spPr/>
        <p:txBody>
          <a:bodyPr>
            <a:normAutofit/>
          </a:bodyPr>
          <a:lstStyle/>
          <a:p>
            <a:r>
              <a:rPr lang="en-US" sz="3200" dirty="0"/>
              <a:t>Kirkpatrick's Four-Level Training Evaluation Model can help you to answer questions like these.</a:t>
            </a:r>
          </a:p>
          <a:p>
            <a:r>
              <a:rPr lang="en-US" sz="3200" dirty="0"/>
              <a:t>We can use it to objectively to analyze the impact of training, to work out how well your team members learned, and to improve their learning in the future.</a:t>
            </a:r>
            <a:endParaRPr lang="en-IN" sz="3200" dirty="0"/>
          </a:p>
        </p:txBody>
      </p:sp>
    </p:spTree>
    <p:extLst>
      <p:ext uri="{BB962C8B-B14F-4D97-AF65-F5344CB8AC3E}">
        <p14:creationId xmlns:p14="http://schemas.microsoft.com/office/powerpoint/2010/main" val="15780666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BA3208-81AC-16DF-36D6-9CEAC982DB2F}"/>
              </a:ext>
            </a:extLst>
          </p:cNvPr>
          <p:cNvSpPr>
            <a:spLocks noGrp="1"/>
          </p:cNvSpPr>
          <p:nvPr>
            <p:ph type="title"/>
          </p:nvPr>
        </p:nvSpPr>
        <p:spPr>
          <a:xfrm>
            <a:off x="677334" y="285750"/>
            <a:ext cx="8596668" cy="781051"/>
          </a:xfrm>
        </p:spPr>
        <p:txBody>
          <a:bodyPr>
            <a:normAutofit/>
          </a:bodyPr>
          <a:lstStyle/>
          <a:p>
            <a:r>
              <a:rPr lang="en-IN" b="1" i="0" u="none" strike="noStrike" baseline="0" dirty="0">
                <a:solidFill>
                  <a:srgbClr val="000000"/>
                </a:solidFill>
                <a:latin typeface="Times New Roman" panose="02020603050405020304" pitchFamily="18" charset="0"/>
              </a:rPr>
              <a:t>Kirkpatrick's model </a:t>
            </a:r>
            <a:endParaRPr lang="en-IN" sz="6000" dirty="0"/>
          </a:p>
        </p:txBody>
      </p:sp>
      <p:sp>
        <p:nvSpPr>
          <p:cNvPr id="3" name="Content Placeholder 2">
            <a:extLst>
              <a:ext uri="{FF2B5EF4-FFF2-40B4-BE49-F238E27FC236}">
                <a16:creationId xmlns:a16="http://schemas.microsoft.com/office/drawing/2014/main" id="{D484D5F6-C021-8868-20CA-064895125810}"/>
              </a:ext>
            </a:extLst>
          </p:cNvPr>
          <p:cNvSpPr>
            <a:spLocks noGrp="1"/>
          </p:cNvSpPr>
          <p:nvPr>
            <p:ph idx="1"/>
          </p:nvPr>
        </p:nvSpPr>
        <p:spPr>
          <a:xfrm>
            <a:off x="677334" y="1066801"/>
            <a:ext cx="10524066" cy="4974562"/>
          </a:xfrm>
        </p:spPr>
        <p:txBody>
          <a:bodyPr>
            <a:normAutofit fontScale="92500" lnSpcReduction="10000"/>
          </a:bodyPr>
          <a:lstStyle/>
          <a:p>
            <a:pPr marL="0" indent="0">
              <a:buNone/>
            </a:pPr>
            <a:r>
              <a:rPr lang="en-US" sz="3200" b="0" i="0" u="none" strike="noStrike" baseline="0" dirty="0">
                <a:solidFill>
                  <a:srgbClr val="000000"/>
                </a:solidFill>
              </a:rPr>
              <a:t>This was developed by Dr Donald Kirkpatrick in 1950. </a:t>
            </a:r>
            <a:endParaRPr lang="en-IN" sz="3200" b="0" i="0" u="none" strike="noStrike" baseline="0" dirty="0">
              <a:solidFill>
                <a:srgbClr val="000000"/>
              </a:solidFill>
              <a:latin typeface="Symbol" panose="05050102010706020507" pitchFamily="18" charset="2"/>
            </a:endParaRPr>
          </a:p>
          <a:p>
            <a:r>
              <a:rPr lang="en-US" sz="3200" b="0" i="0" u="none" strike="noStrike" baseline="0" dirty="0">
                <a:solidFill>
                  <a:srgbClr val="000000"/>
                </a:solidFill>
                <a:latin typeface="Symbol" panose="05050102010706020507" pitchFamily="18" charset="2"/>
              </a:rPr>
              <a:t> </a:t>
            </a:r>
            <a:r>
              <a:rPr lang="en-US" sz="3200" b="1" i="0" u="none" strike="noStrike" baseline="0" dirty="0">
                <a:solidFill>
                  <a:srgbClr val="000000"/>
                </a:solidFill>
                <a:latin typeface="Times New Roman" panose="02020603050405020304" pitchFamily="18" charset="0"/>
              </a:rPr>
              <a:t>Level 1: reaction </a:t>
            </a:r>
            <a:r>
              <a:rPr lang="en-US" sz="3200" b="0" i="0" u="none" strike="noStrike" baseline="0" dirty="0">
                <a:solidFill>
                  <a:srgbClr val="000000"/>
                </a:solidFill>
                <a:latin typeface="Times New Roman" panose="02020603050405020304" pitchFamily="18" charset="0"/>
              </a:rPr>
              <a:t>evaluation measures how participants react to the training, whether they find it enjoyable or not. </a:t>
            </a:r>
          </a:p>
          <a:p>
            <a:r>
              <a:rPr lang="en-US" sz="3200" b="0" i="0" u="none" strike="noStrike" baseline="0" dirty="0">
                <a:solidFill>
                  <a:srgbClr val="000000"/>
                </a:solidFill>
                <a:latin typeface="Times New Roman" panose="02020603050405020304" pitchFamily="18" charset="0"/>
              </a:rPr>
              <a:t> </a:t>
            </a:r>
            <a:r>
              <a:rPr lang="en-US" sz="3200" b="1" i="0" u="none" strike="noStrike" baseline="0" dirty="0">
                <a:solidFill>
                  <a:srgbClr val="000000"/>
                </a:solidFill>
                <a:latin typeface="Times New Roman" panose="02020603050405020304" pitchFamily="18" charset="0"/>
              </a:rPr>
              <a:t>level 2: learning evaluation</a:t>
            </a:r>
            <a:r>
              <a:rPr lang="en-US" sz="3200" b="0" i="0" u="none" strike="noStrike" baseline="0" dirty="0">
                <a:solidFill>
                  <a:srgbClr val="000000"/>
                </a:solidFill>
                <a:latin typeface="Times New Roman" panose="02020603050405020304" pitchFamily="18" charset="0"/>
              </a:rPr>
              <a:t>, it analyses if trainees fully understand the training which is an increase in knowledge experience or skills etc. </a:t>
            </a:r>
          </a:p>
          <a:p>
            <a:r>
              <a:rPr lang="en-US" sz="3200" b="0" i="0" u="none" strike="noStrike" baseline="0" dirty="0">
                <a:solidFill>
                  <a:srgbClr val="000000"/>
                </a:solidFill>
                <a:latin typeface="Times New Roman" panose="02020603050405020304" pitchFamily="18" charset="0"/>
              </a:rPr>
              <a:t> </a:t>
            </a:r>
            <a:r>
              <a:rPr lang="en-US" sz="3200" b="1" i="0" u="none" strike="noStrike" baseline="0" dirty="0">
                <a:solidFill>
                  <a:srgbClr val="000000"/>
                </a:solidFill>
                <a:latin typeface="Times New Roman" panose="02020603050405020304" pitchFamily="18" charset="0"/>
              </a:rPr>
              <a:t>Level 3: </a:t>
            </a:r>
            <a:r>
              <a:rPr lang="en-US" sz="3200" b="1" i="0" u="none" strike="noStrike" baseline="0" dirty="0" err="1">
                <a:solidFill>
                  <a:srgbClr val="000000"/>
                </a:solidFill>
                <a:latin typeface="Times New Roman" panose="02020603050405020304" pitchFamily="18" charset="0"/>
              </a:rPr>
              <a:t>behaviour</a:t>
            </a:r>
            <a:r>
              <a:rPr lang="en-US" sz="3200" b="1" i="0" u="none" strike="noStrike" baseline="0" dirty="0">
                <a:solidFill>
                  <a:srgbClr val="000000"/>
                </a:solidFill>
                <a:latin typeface="Times New Roman" panose="02020603050405020304" pitchFamily="18" charset="0"/>
              </a:rPr>
              <a:t> evaluation</a:t>
            </a:r>
            <a:r>
              <a:rPr lang="en-US" sz="3200" b="0" i="0" u="none" strike="noStrike" baseline="0" dirty="0">
                <a:solidFill>
                  <a:srgbClr val="000000"/>
                </a:solidFill>
                <a:latin typeface="Times New Roman" panose="02020603050405020304" pitchFamily="18" charset="0"/>
              </a:rPr>
              <a:t>, it looks if the trainees are </a:t>
            </a:r>
            <a:r>
              <a:rPr lang="en-US" sz="3200" b="0" i="0" u="none" strike="noStrike" baseline="0" dirty="0" err="1">
                <a:solidFill>
                  <a:srgbClr val="000000"/>
                </a:solidFill>
                <a:latin typeface="Times New Roman" panose="02020603050405020304" pitchFamily="18" charset="0"/>
              </a:rPr>
              <a:t>utilising</a:t>
            </a:r>
            <a:r>
              <a:rPr lang="en-US" sz="3200" b="0" i="0" u="none" strike="noStrike" baseline="0" dirty="0">
                <a:solidFill>
                  <a:srgbClr val="000000"/>
                </a:solidFill>
                <a:latin typeface="Times New Roman" panose="02020603050405020304" pitchFamily="18" charset="0"/>
              </a:rPr>
              <a:t> what they have learnt. </a:t>
            </a:r>
          </a:p>
          <a:p>
            <a:r>
              <a:rPr lang="en-US" sz="3200" b="1" i="0" u="none" strike="noStrike" baseline="0" dirty="0">
                <a:solidFill>
                  <a:srgbClr val="000000"/>
                </a:solidFill>
                <a:latin typeface="Times New Roman" panose="02020603050405020304" pitchFamily="18" charset="0"/>
              </a:rPr>
              <a:t>Level 4: results revaluation</a:t>
            </a:r>
            <a:r>
              <a:rPr lang="en-US" sz="3200" b="0" i="0" u="none" strike="noStrike" baseline="0" dirty="0">
                <a:solidFill>
                  <a:srgbClr val="000000"/>
                </a:solidFill>
                <a:latin typeface="Times New Roman" panose="02020603050405020304" pitchFamily="18" charset="0"/>
              </a:rPr>
              <a:t>, it determines if the materials had a positive effect on the business or </a:t>
            </a:r>
            <a:r>
              <a:rPr lang="en-US" sz="3200" b="0" i="0" u="none" strike="noStrike" baseline="0" dirty="0" err="1">
                <a:solidFill>
                  <a:srgbClr val="000000"/>
                </a:solidFill>
                <a:latin typeface="Times New Roman" panose="02020603050405020304" pitchFamily="18" charset="0"/>
              </a:rPr>
              <a:t>organisation</a:t>
            </a:r>
            <a:r>
              <a:rPr lang="en-US" sz="3200" b="0" i="0" u="none" strike="noStrike" baseline="0" dirty="0">
                <a:solidFill>
                  <a:srgbClr val="000000"/>
                </a:solidFill>
                <a:latin typeface="Times New Roman" panose="02020603050405020304" pitchFamily="18" charset="0"/>
              </a:rPr>
              <a:t>. </a:t>
            </a:r>
          </a:p>
          <a:p>
            <a:endParaRPr lang="en-IN" dirty="0"/>
          </a:p>
        </p:txBody>
      </p:sp>
    </p:spTree>
    <p:extLst>
      <p:ext uri="{BB962C8B-B14F-4D97-AF65-F5344CB8AC3E}">
        <p14:creationId xmlns:p14="http://schemas.microsoft.com/office/powerpoint/2010/main" val="10352422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3C8A2D-EF9D-68AC-1F5C-0096ACCE50F6}"/>
              </a:ext>
            </a:extLst>
          </p:cNvPr>
          <p:cNvSpPr>
            <a:spLocks noGrp="1"/>
          </p:cNvSpPr>
          <p:nvPr>
            <p:ph type="title"/>
          </p:nvPr>
        </p:nvSpPr>
        <p:spPr/>
        <p:txBody>
          <a:bodyPr/>
          <a:lstStyle/>
          <a:p>
            <a:r>
              <a:rPr lang="en-US" dirty="0"/>
              <a:t>Curriculum Evaluation</a:t>
            </a:r>
            <a:endParaRPr lang="en-IN" dirty="0"/>
          </a:p>
        </p:txBody>
      </p:sp>
      <p:sp>
        <p:nvSpPr>
          <p:cNvPr id="3" name="Content Placeholder 2">
            <a:extLst>
              <a:ext uri="{FF2B5EF4-FFF2-40B4-BE49-F238E27FC236}">
                <a16:creationId xmlns:a16="http://schemas.microsoft.com/office/drawing/2014/main" id="{32F2B6AD-FB6A-5048-8A54-8506EE05820E}"/>
              </a:ext>
            </a:extLst>
          </p:cNvPr>
          <p:cNvSpPr>
            <a:spLocks noGrp="1"/>
          </p:cNvSpPr>
          <p:nvPr>
            <p:ph idx="1"/>
          </p:nvPr>
        </p:nvSpPr>
        <p:spPr>
          <a:xfrm>
            <a:off x="677334" y="1409701"/>
            <a:ext cx="9952566" cy="4631662"/>
          </a:xfrm>
        </p:spPr>
        <p:txBody>
          <a:bodyPr>
            <a:normAutofit lnSpcReduction="10000"/>
          </a:bodyPr>
          <a:lstStyle/>
          <a:p>
            <a:r>
              <a:rPr lang="en-US" sz="3200" dirty="0"/>
              <a:t>Evaluation is a systematic process to determining the proficiency level of a system or a practice.</a:t>
            </a:r>
          </a:p>
          <a:p>
            <a:r>
              <a:rPr lang="en-US" sz="3200" dirty="0"/>
              <a:t>It serves to identify the strengths and weaknesses of a curriculum before implementing and its effectiveness after its implementation.</a:t>
            </a:r>
          </a:p>
          <a:p>
            <a:r>
              <a:rPr lang="en-US" sz="3200" dirty="0"/>
              <a:t>It refers to an ongoing process of collecting, analyzing, synthesizing and interpreting information to aid in understanding what students know and can do.</a:t>
            </a:r>
            <a:endParaRPr lang="en-IN" sz="3200" dirty="0"/>
          </a:p>
        </p:txBody>
      </p:sp>
    </p:spTree>
    <p:extLst>
      <p:ext uri="{BB962C8B-B14F-4D97-AF65-F5344CB8AC3E}">
        <p14:creationId xmlns:p14="http://schemas.microsoft.com/office/powerpoint/2010/main" val="20343514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B587ED-792B-90A8-B9A0-2D62D4D278CE}"/>
              </a:ext>
            </a:extLst>
          </p:cNvPr>
          <p:cNvSpPr>
            <a:spLocks noGrp="1"/>
          </p:cNvSpPr>
          <p:nvPr>
            <p:ph type="title"/>
          </p:nvPr>
        </p:nvSpPr>
        <p:spPr/>
        <p:txBody>
          <a:bodyPr/>
          <a:lstStyle/>
          <a:p>
            <a:endParaRPr lang="en-IN"/>
          </a:p>
        </p:txBody>
      </p:sp>
      <p:pic>
        <p:nvPicPr>
          <p:cNvPr id="5" name="Content Placeholder 4">
            <a:extLst>
              <a:ext uri="{FF2B5EF4-FFF2-40B4-BE49-F238E27FC236}">
                <a16:creationId xmlns:a16="http://schemas.microsoft.com/office/drawing/2014/main" id="{441D1A35-1E1D-6ECB-BF0C-C1F0E93BB237}"/>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Tree>
    <p:extLst>
      <p:ext uri="{BB962C8B-B14F-4D97-AF65-F5344CB8AC3E}">
        <p14:creationId xmlns:p14="http://schemas.microsoft.com/office/powerpoint/2010/main" val="4322049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B0F40E-28BF-2949-BB60-AE28E3CF001E}"/>
              </a:ext>
            </a:extLst>
          </p:cNvPr>
          <p:cNvSpPr>
            <a:spLocks noGrp="1"/>
          </p:cNvSpPr>
          <p:nvPr>
            <p:ph type="title"/>
          </p:nvPr>
        </p:nvSpPr>
        <p:spPr/>
        <p:txBody>
          <a:bodyPr/>
          <a:lstStyle/>
          <a:p>
            <a:endParaRPr lang="en-IN"/>
          </a:p>
        </p:txBody>
      </p:sp>
      <p:graphicFrame>
        <p:nvGraphicFramePr>
          <p:cNvPr id="4" name="Table 4">
            <a:extLst>
              <a:ext uri="{FF2B5EF4-FFF2-40B4-BE49-F238E27FC236}">
                <a16:creationId xmlns:a16="http://schemas.microsoft.com/office/drawing/2014/main" id="{83E21146-4AAD-22C0-CDA1-17E5C4EB8827}"/>
              </a:ext>
            </a:extLst>
          </p:cNvPr>
          <p:cNvGraphicFramePr>
            <a:graphicFrameLocks noGrp="1"/>
          </p:cNvGraphicFramePr>
          <p:nvPr>
            <p:ph idx="1"/>
            <p:extLst>
              <p:ext uri="{D42A27DB-BD31-4B8C-83A1-F6EECF244321}">
                <p14:modId xmlns:p14="http://schemas.microsoft.com/office/powerpoint/2010/main" val="3014383036"/>
              </p:ext>
            </p:extLst>
          </p:nvPr>
        </p:nvGraphicFramePr>
        <p:xfrm>
          <a:off x="0" y="47625"/>
          <a:ext cx="12058652" cy="6610350"/>
        </p:xfrm>
        <a:graphic>
          <a:graphicData uri="http://schemas.openxmlformats.org/drawingml/2006/table">
            <a:tbl>
              <a:tblPr firstRow="1" bandRow="1">
                <a:tableStyleId>{5C22544A-7EE6-4342-B048-85BDC9FD1C3A}</a:tableStyleId>
              </a:tblPr>
              <a:tblGrid>
                <a:gridCol w="1451614">
                  <a:extLst>
                    <a:ext uri="{9D8B030D-6E8A-4147-A177-3AD203B41FA5}">
                      <a16:colId xmlns:a16="http://schemas.microsoft.com/office/drawing/2014/main" val="2185213999"/>
                    </a:ext>
                  </a:extLst>
                </a:gridCol>
                <a:gridCol w="3017606">
                  <a:extLst>
                    <a:ext uri="{9D8B030D-6E8A-4147-A177-3AD203B41FA5}">
                      <a16:colId xmlns:a16="http://schemas.microsoft.com/office/drawing/2014/main" val="1508403083"/>
                    </a:ext>
                  </a:extLst>
                </a:gridCol>
                <a:gridCol w="2230404">
                  <a:extLst>
                    <a:ext uri="{9D8B030D-6E8A-4147-A177-3AD203B41FA5}">
                      <a16:colId xmlns:a16="http://schemas.microsoft.com/office/drawing/2014/main" val="3345939782"/>
                    </a:ext>
                  </a:extLst>
                </a:gridCol>
                <a:gridCol w="2502897">
                  <a:extLst>
                    <a:ext uri="{9D8B030D-6E8A-4147-A177-3AD203B41FA5}">
                      <a16:colId xmlns:a16="http://schemas.microsoft.com/office/drawing/2014/main" val="2911220866"/>
                    </a:ext>
                  </a:extLst>
                </a:gridCol>
                <a:gridCol w="2856131">
                  <a:extLst>
                    <a:ext uri="{9D8B030D-6E8A-4147-A177-3AD203B41FA5}">
                      <a16:colId xmlns:a16="http://schemas.microsoft.com/office/drawing/2014/main" val="2053377771"/>
                    </a:ext>
                  </a:extLst>
                </a:gridCol>
              </a:tblGrid>
              <a:tr h="1048786">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IN" sz="1800" b="0" i="0" u="none" strike="noStrike" kern="1200" baseline="0" dirty="0">
                          <a:solidFill>
                            <a:schemeClr val="lt1"/>
                          </a:solidFill>
                          <a:latin typeface="Times New Roman" panose="02020603050405020304" pitchFamily="18" charset="0"/>
                          <a:ea typeface="+mn-ea"/>
                          <a:cs typeface="Times New Roman" panose="02020603050405020304" pitchFamily="18" charset="0"/>
                        </a:rPr>
                        <a:t>Levels 	</a:t>
                      </a:r>
                    </a:p>
                    <a:p>
                      <a:pPr algn="just"/>
                      <a:endParaRPr lang="en-IN" sz="1800" dirty="0">
                        <a:latin typeface="Times New Roman" panose="02020603050405020304" pitchFamily="18" charset="0"/>
                        <a:cs typeface="Times New Roman" panose="02020603050405020304" pitchFamily="18" charset="0"/>
                      </a:endParaRPr>
                    </a:p>
                  </a:txBody>
                  <a:tcPr/>
                </a:tc>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IN" sz="1800" b="0" i="0" u="none" strike="noStrike" kern="1200" baseline="0" dirty="0">
                          <a:solidFill>
                            <a:schemeClr val="lt1"/>
                          </a:solidFill>
                          <a:latin typeface="Times New Roman" panose="02020603050405020304" pitchFamily="18" charset="0"/>
                          <a:ea typeface="+mn-ea"/>
                          <a:cs typeface="Times New Roman" panose="02020603050405020304" pitchFamily="18" charset="0"/>
                        </a:rPr>
                        <a:t>Reaction 	</a:t>
                      </a:r>
                    </a:p>
                    <a:p>
                      <a:pPr algn="just"/>
                      <a:endParaRPr lang="en-IN" sz="1800" dirty="0">
                        <a:latin typeface="Times New Roman" panose="02020603050405020304" pitchFamily="18" charset="0"/>
                        <a:cs typeface="Times New Roman" panose="02020603050405020304" pitchFamily="18" charset="0"/>
                      </a:endParaRPr>
                    </a:p>
                  </a:txBody>
                  <a:tcPr/>
                </a:tc>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IN" sz="1800" b="0" i="0" u="none" strike="noStrike" kern="1200" baseline="0" dirty="0">
                          <a:solidFill>
                            <a:schemeClr val="lt1"/>
                          </a:solidFill>
                          <a:latin typeface="Times New Roman" panose="02020603050405020304" pitchFamily="18" charset="0"/>
                          <a:ea typeface="+mn-ea"/>
                          <a:cs typeface="Times New Roman" panose="02020603050405020304" pitchFamily="18" charset="0"/>
                        </a:rPr>
                        <a:t>Learning 	</a:t>
                      </a:r>
                    </a:p>
                    <a:p>
                      <a:pPr algn="just"/>
                      <a:endParaRPr lang="en-IN" sz="1800" dirty="0">
                        <a:latin typeface="Times New Roman" panose="02020603050405020304" pitchFamily="18" charset="0"/>
                        <a:cs typeface="Times New Roman" panose="02020603050405020304" pitchFamily="18" charset="0"/>
                      </a:endParaRPr>
                    </a:p>
                  </a:txBody>
                  <a:tcPr/>
                </a:tc>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IN" sz="1800" b="0" i="0" u="none" strike="noStrike" kern="1200" baseline="0" dirty="0">
                          <a:solidFill>
                            <a:schemeClr val="lt1"/>
                          </a:solidFill>
                          <a:latin typeface="Times New Roman" panose="02020603050405020304" pitchFamily="18" charset="0"/>
                          <a:ea typeface="+mn-ea"/>
                          <a:cs typeface="Times New Roman" panose="02020603050405020304" pitchFamily="18" charset="0"/>
                        </a:rPr>
                        <a:t>Behaviour 	</a:t>
                      </a:r>
                    </a:p>
                    <a:p>
                      <a:pPr algn="just"/>
                      <a:endParaRPr lang="en-IN" sz="1800" dirty="0">
                        <a:latin typeface="Times New Roman" panose="02020603050405020304" pitchFamily="18" charset="0"/>
                        <a:cs typeface="Times New Roman" panose="02020603050405020304" pitchFamily="18" charset="0"/>
                      </a:endParaRPr>
                    </a:p>
                  </a:txBody>
                  <a:tcPr/>
                </a:tc>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IN" sz="1800" b="0" i="0" u="none" strike="noStrike" kern="1200" baseline="0" dirty="0">
                          <a:solidFill>
                            <a:schemeClr val="lt1"/>
                          </a:solidFill>
                          <a:latin typeface="Times New Roman" panose="02020603050405020304" pitchFamily="18" charset="0"/>
                          <a:ea typeface="+mn-ea"/>
                          <a:cs typeface="Times New Roman" panose="02020603050405020304" pitchFamily="18" charset="0"/>
                        </a:rPr>
                        <a:t>Results 	</a:t>
                      </a:r>
                    </a:p>
                    <a:p>
                      <a:pPr algn="just"/>
                      <a:endParaRPr lang="en-IN" sz="18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331325411"/>
                  </a:ext>
                </a:extLst>
              </a:tr>
              <a:tr h="5561564">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IN" sz="1800" b="0" i="0" u="none" strike="noStrike" kern="1200" baseline="0" dirty="0">
                          <a:solidFill>
                            <a:schemeClr val="dk1"/>
                          </a:solidFill>
                          <a:latin typeface="Times New Roman" panose="02020603050405020304" pitchFamily="18" charset="0"/>
                          <a:ea typeface="+mn-ea"/>
                          <a:cs typeface="Times New Roman" panose="02020603050405020304" pitchFamily="18" charset="0"/>
                        </a:rPr>
                        <a:t>Example 	</a:t>
                      </a:r>
                    </a:p>
                    <a:p>
                      <a:pPr algn="just"/>
                      <a:endParaRPr lang="en-IN" sz="1800" dirty="0">
                        <a:latin typeface="Times New Roman" panose="02020603050405020304" pitchFamily="18" charset="0"/>
                        <a:cs typeface="Times New Roman" panose="02020603050405020304" pitchFamily="18" charset="0"/>
                      </a:endParaRPr>
                    </a:p>
                  </a:txBody>
                  <a:tcPr/>
                </a:tc>
                <a:tc>
                  <a:txBody>
                    <a:bodyPr/>
                    <a:lstStyle/>
                    <a:p>
                      <a:pPr marL="342900" indent="-342900" algn="just">
                        <a:buAutoNum type="alphaLcParenR"/>
                      </a:pPr>
                      <a:r>
                        <a:rPr lang="en-US" sz="1800" b="0" i="0" u="none" strike="noStrike" kern="1200" baseline="0" dirty="0">
                          <a:solidFill>
                            <a:schemeClr val="dk1"/>
                          </a:solidFill>
                          <a:latin typeface="Times New Roman" panose="02020603050405020304" pitchFamily="18" charset="0"/>
                          <a:ea typeface="+mn-ea"/>
                          <a:cs typeface="Times New Roman" panose="02020603050405020304" pitchFamily="18" charset="0"/>
                        </a:rPr>
                        <a:t>Did the trainees feel that the training was worth their time? </a:t>
                      </a:r>
                    </a:p>
                    <a:p>
                      <a:pPr marL="0" indent="0" algn="just">
                        <a:buNone/>
                      </a:pPr>
                      <a:endParaRPr lang="en-US" sz="1800" b="0" i="0" u="none" strike="noStrike" kern="1200" baseline="0" dirty="0">
                        <a:solidFill>
                          <a:schemeClr val="dk1"/>
                        </a:solidFill>
                        <a:latin typeface="Times New Roman" panose="02020603050405020304" pitchFamily="18" charset="0"/>
                        <a:ea typeface="+mn-ea"/>
                        <a:cs typeface="Times New Roman" panose="02020603050405020304" pitchFamily="18" charset="0"/>
                      </a:endParaRPr>
                    </a:p>
                    <a:p>
                      <a:pPr algn="just"/>
                      <a:r>
                        <a:rPr lang="en-US" sz="1800" b="0" i="0" u="none" strike="noStrike" kern="1200" baseline="0" dirty="0">
                          <a:solidFill>
                            <a:schemeClr val="dk1"/>
                          </a:solidFill>
                          <a:latin typeface="Times New Roman" panose="02020603050405020304" pitchFamily="18" charset="0"/>
                          <a:ea typeface="+mn-ea"/>
                          <a:cs typeface="Times New Roman" panose="02020603050405020304" pitchFamily="18" charset="0"/>
                        </a:rPr>
                        <a:t>b) Did they think that it was successful?</a:t>
                      </a:r>
                    </a:p>
                    <a:p>
                      <a:pPr algn="just"/>
                      <a:endParaRPr lang="en-US" sz="1800" b="0" i="0" u="none" strike="noStrike" kern="1200" baseline="0" dirty="0">
                        <a:solidFill>
                          <a:schemeClr val="dk1"/>
                        </a:solidFill>
                        <a:latin typeface="Times New Roman" panose="02020603050405020304" pitchFamily="18" charset="0"/>
                        <a:ea typeface="+mn-ea"/>
                        <a:cs typeface="Times New Roman" panose="02020603050405020304" pitchFamily="18" charset="0"/>
                      </a:endParaRPr>
                    </a:p>
                    <a:p>
                      <a:pPr algn="just"/>
                      <a:r>
                        <a:rPr lang="en-US" sz="1800" b="0" i="0" u="none" strike="noStrike" kern="1200" baseline="0" dirty="0">
                          <a:solidFill>
                            <a:schemeClr val="dk1"/>
                          </a:solidFill>
                          <a:latin typeface="Times New Roman" panose="02020603050405020304" pitchFamily="18" charset="0"/>
                          <a:ea typeface="+mn-ea"/>
                          <a:cs typeface="Times New Roman" panose="02020603050405020304" pitchFamily="18" charset="0"/>
                        </a:rPr>
                        <a:t>c) What were the biggest strengths of the training and the biggest weaknesses? </a:t>
                      </a:r>
                    </a:p>
                    <a:p>
                      <a:pPr algn="just"/>
                      <a:endParaRPr lang="en-US" sz="1800" b="0" i="0" u="none" strike="noStrike" kern="1200" baseline="0" dirty="0">
                        <a:solidFill>
                          <a:schemeClr val="dk1"/>
                        </a:solidFill>
                        <a:latin typeface="Times New Roman" panose="02020603050405020304" pitchFamily="18" charset="0"/>
                        <a:ea typeface="+mn-ea"/>
                        <a:cs typeface="Times New Roman" panose="02020603050405020304" pitchFamily="18" charset="0"/>
                      </a:endParaRPr>
                    </a:p>
                    <a:p>
                      <a:pPr algn="just"/>
                      <a:r>
                        <a:rPr lang="en-US" sz="1800" b="0" i="0" u="none" strike="noStrike" kern="1200" baseline="0" dirty="0">
                          <a:solidFill>
                            <a:schemeClr val="dk1"/>
                          </a:solidFill>
                          <a:latin typeface="Times New Roman" panose="02020603050405020304" pitchFamily="18" charset="0"/>
                          <a:ea typeface="+mn-ea"/>
                          <a:cs typeface="Times New Roman" panose="02020603050405020304" pitchFamily="18" charset="0"/>
                        </a:rPr>
                        <a:t>d) Did they like the venue and presentation style? 	</a:t>
                      </a:r>
                    </a:p>
                    <a:p>
                      <a:pPr algn="just"/>
                      <a:endParaRPr lang="en-IN" sz="1800" dirty="0">
                        <a:latin typeface="Times New Roman" panose="02020603050405020304" pitchFamily="18" charset="0"/>
                        <a:cs typeface="Times New Roman" panose="02020603050405020304" pitchFamily="18" charset="0"/>
                      </a:endParaRPr>
                    </a:p>
                  </a:txBody>
                  <a:tcPr/>
                </a:tc>
                <a:tc>
                  <a:txBody>
                    <a:bodyPr/>
                    <a:lstStyle/>
                    <a:p>
                      <a:pPr algn="just"/>
                      <a:r>
                        <a:rPr lang="en-US" sz="1800" b="0" i="0" u="none" strike="noStrike" kern="1200" baseline="0" dirty="0">
                          <a:solidFill>
                            <a:schemeClr val="dk1"/>
                          </a:solidFill>
                          <a:latin typeface="Times New Roman" panose="02020603050405020304" pitchFamily="18" charset="0"/>
                          <a:ea typeface="+mn-ea"/>
                          <a:cs typeface="Times New Roman" panose="02020603050405020304" pitchFamily="18" charset="0"/>
                        </a:rPr>
                        <a:t>It starts by identifying what one wants to evaluate like </a:t>
                      </a:r>
                    </a:p>
                    <a:p>
                      <a:pPr algn="just"/>
                      <a:r>
                        <a:rPr lang="en-US" sz="1800" b="0" i="0" u="none" strike="noStrike" kern="1200" baseline="0" dirty="0">
                          <a:solidFill>
                            <a:schemeClr val="dk1"/>
                          </a:solidFill>
                          <a:latin typeface="Times New Roman" panose="02020603050405020304" pitchFamily="18" charset="0"/>
                          <a:ea typeface="+mn-ea"/>
                          <a:cs typeface="Times New Roman" panose="02020603050405020304" pitchFamily="18" charset="0"/>
                        </a:rPr>
                        <a:t>changes in knowledge, skills or attitudes. </a:t>
                      </a:r>
                    </a:p>
                    <a:p>
                      <a:pPr algn="just"/>
                      <a:endParaRPr lang="en-US" sz="1800" b="0" i="0" u="none" strike="noStrike" kern="1200" baseline="0" dirty="0">
                        <a:solidFill>
                          <a:schemeClr val="dk1"/>
                        </a:solidFill>
                        <a:latin typeface="Times New Roman" panose="02020603050405020304" pitchFamily="18" charset="0"/>
                        <a:ea typeface="+mn-ea"/>
                        <a:cs typeface="Times New Roman" panose="02020603050405020304" pitchFamily="18" charset="0"/>
                      </a:endParaRPr>
                    </a:p>
                    <a:p>
                      <a:pPr algn="just"/>
                      <a:endParaRPr lang="en-US" sz="1800" b="0" i="0" u="none" strike="noStrike" kern="1200" baseline="0" dirty="0">
                        <a:solidFill>
                          <a:schemeClr val="dk1"/>
                        </a:solidFill>
                        <a:latin typeface="Times New Roman" panose="02020603050405020304" pitchFamily="18" charset="0"/>
                        <a:ea typeface="+mn-ea"/>
                        <a:cs typeface="Times New Roman" panose="02020603050405020304" pitchFamily="18" charset="0"/>
                      </a:endParaRPr>
                    </a:p>
                    <a:p>
                      <a:pPr algn="just"/>
                      <a:r>
                        <a:rPr lang="en-US" sz="1800" b="0" i="0" u="none" strike="noStrike" kern="1200" baseline="0" dirty="0">
                          <a:solidFill>
                            <a:schemeClr val="dk1"/>
                          </a:solidFill>
                          <a:latin typeface="Times New Roman" panose="02020603050405020304" pitchFamily="18" charset="0"/>
                          <a:ea typeface="+mn-ea"/>
                          <a:cs typeface="Times New Roman" panose="02020603050405020304" pitchFamily="18" charset="0"/>
                        </a:rPr>
                        <a:t>It can be done doing pre-test and post test. 	</a:t>
                      </a:r>
                    </a:p>
                    <a:p>
                      <a:pPr algn="just"/>
                      <a:endParaRPr lang="en-IN" sz="1800" dirty="0">
                        <a:latin typeface="Times New Roman" panose="02020603050405020304" pitchFamily="18" charset="0"/>
                        <a:cs typeface="Times New Roman" panose="02020603050405020304" pitchFamily="18" charset="0"/>
                      </a:endParaRPr>
                    </a:p>
                  </a:txBody>
                  <a:tcPr/>
                </a:tc>
                <a:tc>
                  <a:txBody>
                    <a:bodyPr/>
                    <a:lstStyle/>
                    <a:p>
                      <a:pPr algn="just"/>
                      <a:r>
                        <a:rPr lang="en-US" sz="1800" b="0" i="0" u="none" strike="noStrike" kern="1200" baseline="0" dirty="0">
                          <a:solidFill>
                            <a:schemeClr val="dk1"/>
                          </a:solidFill>
                          <a:latin typeface="Times New Roman" panose="02020603050405020304" pitchFamily="18" charset="0"/>
                          <a:ea typeface="+mn-ea"/>
                          <a:cs typeface="Times New Roman" panose="02020603050405020304" pitchFamily="18" charset="0"/>
                        </a:rPr>
                        <a:t>a)Did the trainees put any of their learning to use? </a:t>
                      </a:r>
                    </a:p>
                    <a:p>
                      <a:pPr algn="just"/>
                      <a:endParaRPr lang="en-US" sz="1800" b="0" i="0" u="none" strike="noStrike" kern="1200" baseline="0" dirty="0">
                        <a:solidFill>
                          <a:schemeClr val="dk1"/>
                        </a:solidFill>
                        <a:latin typeface="Times New Roman" panose="02020603050405020304" pitchFamily="18" charset="0"/>
                        <a:ea typeface="+mn-ea"/>
                        <a:cs typeface="Times New Roman" panose="02020603050405020304" pitchFamily="18" charset="0"/>
                      </a:endParaRPr>
                    </a:p>
                    <a:p>
                      <a:pPr algn="just"/>
                      <a:r>
                        <a:rPr lang="en-US" sz="1800" b="0" i="0" u="none" strike="noStrike" kern="1200" baseline="0" dirty="0">
                          <a:solidFill>
                            <a:schemeClr val="dk1"/>
                          </a:solidFill>
                          <a:latin typeface="Times New Roman" panose="02020603050405020304" pitchFamily="18" charset="0"/>
                          <a:ea typeface="+mn-ea"/>
                          <a:cs typeface="Times New Roman" panose="02020603050405020304" pitchFamily="18" charset="0"/>
                        </a:rPr>
                        <a:t>b) Are trainees able to teach their new knowledge, skills or attitudes to other people? </a:t>
                      </a:r>
                    </a:p>
                    <a:p>
                      <a:pPr algn="just"/>
                      <a:endParaRPr lang="en-US" sz="1800" b="0" i="0" u="none" strike="noStrike" kern="1200" baseline="0" dirty="0">
                        <a:solidFill>
                          <a:schemeClr val="dk1"/>
                        </a:solidFill>
                        <a:latin typeface="Times New Roman" panose="02020603050405020304" pitchFamily="18" charset="0"/>
                        <a:ea typeface="+mn-ea"/>
                        <a:cs typeface="Times New Roman" panose="02020603050405020304" pitchFamily="18" charset="0"/>
                      </a:endParaRPr>
                    </a:p>
                    <a:p>
                      <a:pPr algn="just"/>
                      <a:r>
                        <a:rPr lang="en-US" sz="1800" b="0" i="0" u="none" strike="noStrike" kern="1200" baseline="0" dirty="0">
                          <a:solidFill>
                            <a:schemeClr val="dk1"/>
                          </a:solidFill>
                          <a:latin typeface="Times New Roman" panose="02020603050405020304" pitchFamily="18" charset="0"/>
                          <a:ea typeface="+mn-ea"/>
                          <a:cs typeface="Times New Roman" panose="02020603050405020304" pitchFamily="18" charset="0"/>
                        </a:rPr>
                        <a:t>c) Are trainees aware that they've changed their behavior 	</a:t>
                      </a:r>
                    </a:p>
                    <a:p>
                      <a:pPr algn="just"/>
                      <a:endParaRPr lang="en-IN" sz="1800" dirty="0">
                        <a:latin typeface="Times New Roman" panose="02020603050405020304" pitchFamily="18" charset="0"/>
                        <a:cs typeface="Times New Roman" panose="02020603050405020304" pitchFamily="18" charset="0"/>
                      </a:endParaRPr>
                    </a:p>
                  </a:txBody>
                  <a:tcPr/>
                </a:tc>
                <a:tc>
                  <a:txBody>
                    <a:bodyPr/>
                    <a:lstStyle/>
                    <a:p>
                      <a:pPr marL="342900" indent="-342900" algn="just">
                        <a:buAutoNum type="alphaLcParenR"/>
                      </a:pPr>
                      <a:r>
                        <a:rPr lang="en-IN" sz="1800" b="0" i="0" u="none" strike="noStrike" kern="1200" baseline="0" dirty="0">
                          <a:solidFill>
                            <a:schemeClr val="dk1"/>
                          </a:solidFill>
                          <a:latin typeface="Times New Roman" panose="02020603050405020304" pitchFamily="18" charset="0"/>
                          <a:ea typeface="+mn-ea"/>
                          <a:cs typeface="Times New Roman" panose="02020603050405020304" pitchFamily="18" charset="0"/>
                        </a:rPr>
                        <a:t>Increased employee retention. </a:t>
                      </a:r>
                    </a:p>
                    <a:p>
                      <a:pPr marL="0" indent="0" algn="just">
                        <a:buNone/>
                      </a:pPr>
                      <a:endParaRPr lang="en-IN" sz="1800" b="0" i="0" u="none" strike="noStrike" kern="1200" baseline="0" dirty="0">
                        <a:solidFill>
                          <a:schemeClr val="dk1"/>
                        </a:solidFill>
                        <a:latin typeface="Times New Roman" panose="02020603050405020304" pitchFamily="18" charset="0"/>
                        <a:ea typeface="+mn-ea"/>
                        <a:cs typeface="Times New Roman" panose="02020603050405020304" pitchFamily="18" charset="0"/>
                      </a:endParaRPr>
                    </a:p>
                    <a:p>
                      <a:pPr algn="just"/>
                      <a:r>
                        <a:rPr lang="en-IN" sz="1800" b="0" i="0" u="none" strike="noStrike" kern="1200" baseline="0" dirty="0">
                          <a:solidFill>
                            <a:schemeClr val="dk1"/>
                          </a:solidFill>
                          <a:latin typeface="Times New Roman" panose="02020603050405020304" pitchFamily="18" charset="0"/>
                          <a:ea typeface="+mn-ea"/>
                          <a:cs typeface="Times New Roman" panose="02020603050405020304" pitchFamily="18" charset="0"/>
                        </a:rPr>
                        <a:t>b) Increased production. </a:t>
                      </a:r>
                    </a:p>
                    <a:p>
                      <a:pPr algn="just"/>
                      <a:endParaRPr lang="en-IN" sz="1800" b="0" i="0" u="none" strike="noStrike" kern="1200" baseline="0" dirty="0">
                        <a:solidFill>
                          <a:schemeClr val="dk1"/>
                        </a:solidFill>
                        <a:latin typeface="Times New Roman" panose="02020603050405020304" pitchFamily="18" charset="0"/>
                        <a:ea typeface="+mn-ea"/>
                        <a:cs typeface="Times New Roman" panose="02020603050405020304" pitchFamily="18" charset="0"/>
                      </a:endParaRPr>
                    </a:p>
                    <a:p>
                      <a:pPr algn="just"/>
                      <a:r>
                        <a:rPr lang="en-IN" sz="1800" b="0" i="0" u="none" strike="noStrike" kern="1200" baseline="0" dirty="0">
                          <a:solidFill>
                            <a:schemeClr val="dk1"/>
                          </a:solidFill>
                          <a:latin typeface="Times New Roman" panose="02020603050405020304" pitchFamily="18" charset="0"/>
                          <a:ea typeface="+mn-ea"/>
                          <a:cs typeface="Times New Roman" panose="02020603050405020304" pitchFamily="18" charset="0"/>
                        </a:rPr>
                        <a:t>c) Higher morale. </a:t>
                      </a:r>
                    </a:p>
                    <a:p>
                      <a:pPr algn="just"/>
                      <a:endParaRPr lang="en-IN" sz="1800" b="0" i="0" u="none" strike="noStrike" kern="1200" baseline="0" dirty="0">
                        <a:solidFill>
                          <a:schemeClr val="dk1"/>
                        </a:solidFill>
                        <a:latin typeface="Times New Roman" panose="02020603050405020304" pitchFamily="18" charset="0"/>
                        <a:ea typeface="+mn-ea"/>
                        <a:cs typeface="Times New Roman" panose="02020603050405020304" pitchFamily="18" charset="0"/>
                      </a:endParaRPr>
                    </a:p>
                    <a:p>
                      <a:pPr algn="just"/>
                      <a:r>
                        <a:rPr lang="en-IN" sz="1800" b="0" i="0" u="none" strike="noStrike" kern="1200" baseline="0" dirty="0">
                          <a:solidFill>
                            <a:schemeClr val="dk1"/>
                          </a:solidFill>
                          <a:latin typeface="Times New Roman" panose="02020603050405020304" pitchFamily="18" charset="0"/>
                          <a:ea typeface="+mn-ea"/>
                          <a:cs typeface="Times New Roman" panose="02020603050405020304" pitchFamily="18" charset="0"/>
                        </a:rPr>
                        <a:t>d) Reduced waste.</a:t>
                      </a:r>
                    </a:p>
                    <a:p>
                      <a:pPr algn="just"/>
                      <a:r>
                        <a:rPr lang="en-IN" sz="1800" b="0" i="0" u="none" strike="noStrike" kern="1200" baseline="0" dirty="0">
                          <a:solidFill>
                            <a:schemeClr val="dk1"/>
                          </a:solidFill>
                          <a:latin typeface="Times New Roman" panose="02020603050405020304" pitchFamily="18" charset="0"/>
                          <a:ea typeface="+mn-ea"/>
                          <a:cs typeface="Times New Roman" panose="02020603050405020304" pitchFamily="18" charset="0"/>
                        </a:rPr>
                        <a:t> </a:t>
                      </a:r>
                    </a:p>
                    <a:p>
                      <a:pPr algn="just"/>
                      <a:r>
                        <a:rPr lang="en-IN" sz="1800" b="0" i="0" u="none" strike="noStrike" kern="1200" baseline="0" dirty="0">
                          <a:solidFill>
                            <a:schemeClr val="dk1"/>
                          </a:solidFill>
                          <a:latin typeface="Times New Roman" panose="02020603050405020304" pitchFamily="18" charset="0"/>
                          <a:ea typeface="+mn-ea"/>
                          <a:cs typeface="Times New Roman" panose="02020603050405020304" pitchFamily="18" charset="0"/>
                        </a:rPr>
                        <a:t>e) Increased sales.</a:t>
                      </a:r>
                    </a:p>
                    <a:p>
                      <a:pPr algn="just"/>
                      <a:r>
                        <a:rPr lang="en-IN" sz="1800" b="0" i="0" u="none" strike="noStrike" kern="1200" baseline="0" dirty="0">
                          <a:solidFill>
                            <a:schemeClr val="dk1"/>
                          </a:solidFill>
                          <a:latin typeface="Times New Roman" panose="02020603050405020304" pitchFamily="18" charset="0"/>
                          <a:ea typeface="+mn-ea"/>
                          <a:cs typeface="Times New Roman" panose="02020603050405020304" pitchFamily="18" charset="0"/>
                        </a:rPr>
                        <a:t> </a:t>
                      </a:r>
                    </a:p>
                    <a:p>
                      <a:pPr algn="just"/>
                      <a:r>
                        <a:rPr lang="en-IN" sz="1800" b="0" i="0" u="none" strike="noStrike" kern="1200" baseline="0" dirty="0">
                          <a:solidFill>
                            <a:schemeClr val="dk1"/>
                          </a:solidFill>
                          <a:latin typeface="Times New Roman" panose="02020603050405020304" pitchFamily="18" charset="0"/>
                          <a:ea typeface="+mn-ea"/>
                          <a:cs typeface="Times New Roman" panose="02020603050405020304" pitchFamily="18" charset="0"/>
                        </a:rPr>
                        <a:t>f) Higher quality ratings. </a:t>
                      </a:r>
                    </a:p>
                    <a:p>
                      <a:pPr algn="just"/>
                      <a:endParaRPr lang="en-IN" sz="1800" b="0" i="0" u="none" strike="noStrike" kern="1200" baseline="0" dirty="0">
                        <a:solidFill>
                          <a:schemeClr val="dk1"/>
                        </a:solidFill>
                        <a:latin typeface="Times New Roman" panose="02020603050405020304" pitchFamily="18" charset="0"/>
                        <a:ea typeface="+mn-ea"/>
                        <a:cs typeface="Times New Roman" panose="02020603050405020304" pitchFamily="18" charset="0"/>
                      </a:endParaRPr>
                    </a:p>
                    <a:p>
                      <a:pPr algn="just"/>
                      <a:r>
                        <a:rPr lang="en-IN" sz="1800" b="0" i="0" u="none" strike="noStrike" kern="1200" baseline="0" dirty="0">
                          <a:solidFill>
                            <a:schemeClr val="dk1"/>
                          </a:solidFill>
                          <a:latin typeface="Times New Roman" panose="02020603050405020304" pitchFamily="18" charset="0"/>
                          <a:ea typeface="+mn-ea"/>
                          <a:cs typeface="Times New Roman" panose="02020603050405020304" pitchFamily="18" charset="0"/>
                        </a:rPr>
                        <a:t>h) Fewer staff complaints. 	</a:t>
                      </a:r>
                    </a:p>
                    <a:p>
                      <a:pPr algn="just"/>
                      <a:endParaRPr lang="en-IN" sz="18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308051816"/>
                  </a:ext>
                </a:extLst>
              </a:tr>
            </a:tbl>
          </a:graphicData>
        </a:graphic>
      </p:graphicFrame>
    </p:spTree>
    <p:extLst>
      <p:ext uri="{BB962C8B-B14F-4D97-AF65-F5344CB8AC3E}">
        <p14:creationId xmlns:p14="http://schemas.microsoft.com/office/powerpoint/2010/main" val="35505378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8B49EA-C03D-9C8F-3719-D7FCCD01B7CF}"/>
              </a:ext>
            </a:extLst>
          </p:cNvPr>
          <p:cNvSpPr>
            <a:spLocks noGrp="1"/>
          </p:cNvSpPr>
          <p:nvPr>
            <p:ph type="title"/>
          </p:nvPr>
        </p:nvSpPr>
        <p:spPr>
          <a:xfrm>
            <a:off x="677334" y="609600"/>
            <a:ext cx="8596668" cy="809625"/>
          </a:xfrm>
        </p:spPr>
        <p:txBody>
          <a:bodyPr/>
          <a:lstStyle/>
          <a:p>
            <a:r>
              <a:rPr lang="en-IN" dirty="0"/>
              <a:t>Advantages of this model</a:t>
            </a:r>
          </a:p>
        </p:txBody>
      </p:sp>
      <p:sp>
        <p:nvSpPr>
          <p:cNvPr id="3" name="Content Placeholder 2">
            <a:extLst>
              <a:ext uri="{FF2B5EF4-FFF2-40B4-BE49-F238E27FC236}">
                <a16:creationId xmlns:a16="http://schemas.microsoft.com/office/drawing/2014/main" id="{10D0D7AA-950D-0915-EB64-4686078B434E}"/>
              </a:ext>
            </a:extLst>
          </p:cNvPr>
          <p:cNvSpPr>
            <a:spLocks noGrp="1"/>
          </p:cNvSpPr>
          <p:nvPr>
            <p:ph idx="1"/>
          </p:nvPr>
        </p:nvSpPr>
        <p:spPr>
          <a:xfrm>
            <a:off x="677334" y="1419225"/>
            <a:ext cx="10837332" cy="5048250"/>
          </a:xfrm>
        </p:spPr>
        <p:txBody>
          <a:bodyPr>
            <a:normAutofit lnSpcReduction="10000"/>
          </a:bodyPr>
          <a:lstStyle/>
          <a:p>
            <a:pPr marL="0" indent="0" algn="l">
              <a:buNone/>
            </a:pPr>
            <a:endParaRPr lang="en-IN" sz="1800" b="0" i="0" u="none" strike="noStrike" baseline="0" dirty="0">
              <a:solidFill>
                <a:srgbClr val="000000"/>
              </a:solidFill>
              <a:latin typeface="Symbol" panose="05050102010706020507" pitchFamily="18" charset="2"/>
            </a:endParaRPr>
          </a:p>
          <a:p>
            <a:r>
              <a:rPr lang="en-US" sz="2800" b="0" i="0" u="none" strike="noStrike" baseline="0" dirty="0">
                <a:solidFill>
                  <a:srgbClr val="000000"/>
                </a:solidFill>
                <a:latin typeface="Times New Roman" panose="02020603050405020304" pitchFamily="18" charset="0"/>
              </a:rPr>
              <a:t>It is probably the best-known model for </a:t>
            </a:r>
            <a:r>
              <a:rPr lang="en-US" sz="2800" b="0" i="0" u="none" strike="noStrike" baseline="0" dirty="0" err="1">
                <a:solidFill>
                  <a:srgbClr val="000000"/>
                </a:solidFill>
                <a:latin typeface="Times New Roman" panose="02020603050405020304" pitchFamily="18" charset="0"/>
              </a:rPr>
              <a:t>analysing</a:t>
            </a:r>
            <a:r>
              <a:rPr lang="en-US" sz="2800" b="0" i="0" u="none" strike="noStrike" baseline="0" dirty="0">
                <a:solidFill>
                  <a:srgbClr val="000000"/>
                </a:solidFill>
                <a:latin typeface="Times New Roman" panose="02020603050405020304" pitchFamily="18" charset="0"/>
              </a:rPr>
              <a:t> and evaluating the results of training and educational programs. It takes into account any style of training both formal and informal to determine aptitude based on 4 level criteria. </a:t>
            </a:r>
          </a:p>
          <a:p>
            <a:r>
              <a:rPr lang="en-US" sz="2800" b="0" i="0" u="none" strike="noStrike" baseline="0" dirty="0">
                <a:solidFill>
                  <a:srgbClr val="000000"/>
                </a:solidFill>
                <a:latin typeface="Times New Roman" panose="02020603050405020304" pitchFamily="18" charset="0"/>
              </a:rPr>
              <a:t>It provides an opportunity to learn to demonstrate learning transfer. </a:t>
            </a:r>
          </a:p>
          <a:p>
            <a:r>
              <a:rPr lang="en-US" sz="2800" b="0" i="0" u="none" strike="noStrike" baseline="0" dirty="0">
                <a:solidFill>
                  <a:srgbClr val="000000"/>
                </a:solidFill>
                <a:latin typeface="Times New Roman" panose="02020603050405020304" pitchFamily="18" charset="0"/>
              </a:rPr>
              <a:t> It provides more objective feedback. </a:t>
            </a:r>
          </a:p>
          <a:p>
            <a:r>
              <a:rPr lang="en-US" sz="2800" b="0" i="0" u="none" strike="noStrike" baseline="0" dirty="0">
                <a:solidFill>
                  <a:srgbClr val="000000"/>
                </a:solidFill>
                <a:latin typeface="Times New Roman" panose="02020603050405020304" pitchFamily="18" charset="0"/>
              </a:rPr>
              <a:t>It is simple to understand. </a:t>
            </a:r>
          </a:p>
          <a:p>
            <a:r>
              <a:rPr lang="en-US" sz="2800" b="0" i="0" u="none" strike="noStrike" baseline="0" dirty="0">
                <a:solidFill>
                  <a:srgbClr val="000000"/>
                </a:solidFill>
                <a:latin typeface="Times New Roman" panose="02020603050405020304" pitchFamily="18" charset="0"/>
              </a:rPr>
              <a:t>It presents a useful taxonomic for considering the impact of training programs at different </a:t>
            </a:r>
            <a:r>
              <a:rPr lang="en-US" sz="2800" b="0" i="0" u="none" strike="noStrike" baseline="0" dirty="0" err="1">
                <a:solidFill>
                  <a:srgbClr val="000000"/>
                </a:solidFill>
                <a:latin typeface="Times New Roman" panose="02020603050405020304" pitchFamily="18" charset="0"/>
              </a:rPr>
              <a:t>organisational</a:t>
            </a:r>
            <a:r>
              <a:rPr lang="en-US" sz="2800" b="0" i="0" u="none" strike="noStrike" baseline="0" dirty="0">
                <a:solidFill>
                  <a:srgbClr val="000000"/>
                </a:solidFill>
                <a:latin typeface="Times New Roman" panose="02020603050405020304" pitchFamily="18" charset="0"/>
              </a:rPr>
              <a:t> levels. </a:t>
            </a:r>
          </a:p>
          <a:p>
            <a:r>
              <a:rPr lang="en-US" sz="2800" b="0" i="0" u="none" strike="noStrike" baseline="0" dirty="0">
                <a:solidFill>
                  <a:srgbClr val="000000"/>
                </a:solidFill>
                <a:latin typeface="Times New Roman" panose="02020603050405020304" pitchFamily="18" charset="0"/>
              </a:rPr>
              <a:t>The model provides a logical structure and process to measure learning. </a:t>
            </a:r>
          </a:p>
          <a:p>
            <a:pPr marL="0" indent="0">
              <a:buNone/>
            </a:pPr>
            <a:endParaRPr lang="en-IN" dirty="0"/>
          </a:p>
        </p:txBody>
      </p:sp>
    </p:spTree>
    <p:extLst>
      <p:ext uri="{BB962C8B-B14F-4D97-AF65-F5344CB8AC3E}">
        <p14:creationId xmlns:p14="http://schemas.microsoft.com/office/powerpoint/2010/main" val="12636022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B28EE8-8C59-9234-63E8-849FDCFE4D1F}"/>
              </a:ext>
            </a:extLst>
          </p:cNvPr>
          <p:cNvSpPr>
            <a:spLocks noGrp="1"/>
          </p:cNvSpPr>
          <p:nvPr>
            <p:ph type="title"/>
          </p:nvPr>
        </p:nvSpPr>
        <p:spPr/>
        <p:txBody>
          <a:bodyPr/>
          <a:lstStyle/>
          <a:p>
            <a:r>
              <a:rPr lang="en-IN" sz="3600" b="0" i="0" u="none" strike="noStrike" baseline="0" dirty="0">
                <a:solidFill>
                  <a:srgbClr val="000000"/>
                </a:solidFill>
                <a:latin typeface="Times New Roman" panose="02020603050405020304" pitchFamily="18" charset="0"/>
              </a:rPr>
              <a:t>Disadvantages. </a:t>
            </a:r>
            <a:br>
              <a:rPr lang="en-IN" sz="3600" b="0" i="0" u="none" strike="noStrike" baseline="0" dirty="0">
                <a:solidFill>
                  <a:srgbClr val="000000"/>
                </a:solidFill>
                <a:latin typeface="Times New Roman" panose="02020603050405020304" pitchFamily="18" charset="0"/>
              </a:rPr>
            </a:br>
            <a:endParaRPr lang="en-IN" dirty="0"/>
          </a:p>
        </p:txBody>
      </p:sp>
      <p:sp>
        <p:nvSpPr>
          <p:cNvPr id="3" name="Content Placeholder 2">
            <a:extLst>
              <a:ext uri="{FF2B5EF4-FFF2-40B4-BE49-F238E27FC236}">
                <a16:creationId xmlns:a16="http://schemas.microsoft.com/office/drawing/2014/main" id="{AE5A4588-D98C-58E7-D5B8-4BEC628FC5EB}"/>
              </a:ext>
            </a:extLst>
          </p:cNvPr>
          <p:cNvSpPr>
            <a:spLocks noGrp="1"/>
          </p:cNvSpPr>
          <p:nvPr>
            <p:ph idx="1"/>
          </p:nvPr>
        </p:nvSpPr>
        <p:spPr/>
        <p:txBody>
          <a:bodyPr/>
          <a:lstStyle/>
          <a:p>
            <a:r>
              <a:rPr lang="en-US" sz="3600" b="0" i="0" u="none" strike="noStrike" baseline="0" dirty="0">
                <a:solidFill>
                  <a:srgbClr val="000000"/>
                </a:solidFill>
                <a:latin typeface="Times New Roman" panose="02020603050405020304" pitchFamily="18" charset="0"/>
              </a:rPr>
              <a:t>It does not come under the wide range of individual </a:t>
            </a:r>
            <a:r>
              <a:rPr lang="en-US" sz="3600" b="0" i="0" u="none" strike="noStrike" baseline="0" dirty="0" err="1">
                <a:solidFill>
                  <a:srgbClr val="000000"/>
                </a:solidFill>
                <a:latin typeface="Times New Roman" panose="02020603050405020304" pitchFamily="18" charset="0"/>
              </a:rPr>
              <a:t>organisational</a:t>
            </a:r>
            <a:r>
              <a:rPr lang="en-US" sz="3600" b="0" i="0" u="none" strike="noStrike" baseline="0" dirty="0">
                <a:solidFill>
                  <a:srgbClr val="000000"/>
                </a:solidFill>
                <a:latin typeface="Times New Roman" panose="02020603050405020304" pitchFamily="18" charset="0"/>
              </a:rPr>
              <a:t> and training design. </a:t>
            </a:r>
          </a:p>
          <a:p>
            <a:pPr marL="0" indent="0">
              <a:buNone/>
            </a:pPr>
            <a:endParaRPr lang="en-IN" dirty="0"/>
          </a:p>
        </p:txBody>
      </p:sp>
    </p:spTree>
    <p:extLst>
      <p:ext uri="{BB962C8B-B14F-4D97-AF65-F5344CB8AC3E}">
        <p14:creationId xmlns:p14="http://schemas.microsoft.com/office/powerpoint/2010/main" val="27049223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3BB99F-B0BB-31F3-F8A6-462A04252EEE}"/>
              </a:ext>
            </a:extLst>
          </p:cNvPr>
          <p:cNvSpPr>
            <a:spLocks noGrp="1"/>
          </p:cNvSpPr>
          <p:nvPr>
            <p:ph type="title"/>
          </p:nvPr>
        </p:nvSpPr>
        <p:spPr/>
        <p:txBody>
          <a:bodyPr/>
          <a:lstStyle/>
          <a:p>
            <a:r>
              <a:rPr lang="en-IN" sz="3600" b="1" i="0" u="none" strike="noStrike" baseline="0" dirty="0">
                <a:solidFill>
                  <a:srgbClr val="000000"/>
                </a:solidFill>
                <a:latin typeface="Times New Roman" panose="02020603050405020304" pitchFamily="18" charset="0"/>
              </a:rPr>
              <a:t>Scriven's Goal free model</a:t>
            </a:r>
            <a:endParaRPr lang="en-IN" dirty="0"/>
          </a:p>
        </p:txBody>
      </p:sp>
      <p:sp>
        <p:nvSpPr>
          <p:cNvPr id="3" name="Content Placeholder 2">
            <a:extLst>
              <a:ext uri="{FF2B5EF4-FFF2-40B4-BE49-F238E27FC236}">
                <a16:creationId xmlns:a16="http://schemas.microsoft.com/office/drawing/2014/main" id="{DC6D00E3-87F1-189C-3F23-8C65105E9562}"/>
              </a:ext>
            </a:extLst>
          </p:cNvPr>
          <p:cNvSpPr>
            <a:spLocks noGrp="1"/>
          </p:cNvSpPr>
          <p:nvPr>
            <p:ph idx="1"/>
          </p:nvPr>
        </p:nvSpPr>
        <p:spPr/>
        <p:txBody>
          <a:bodyPr/>
          <a:lstStyle/>
          <a:p>
            <a:endParaRPr lang="en-IN" dirty="0"/>
          </a:p>
        </p:txBody>
      </p:sp>
    </p:spTree>
    <p:extLst>
      <p:ext uri="{BB962C8B-B14F-4D97-AF65-F5344CB8AC3E}">
        <p14:creationId xmlns:p14="http://schemas.microsoft.com/office/powerpoint/2010/main" val="14982063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97321-4BE5-F475-BB91-C42B8A31B912}"/>
              </a:ext>
            </a:extLst>
          </p:cNvPr>
          <p:cNvSpPr>
            <a:spLocks noGrp="1"/>
          </p:cNvSpPr>
          <p:nvPr>
            <p:ph type="title"/>
          </p:nvPr>
        </p:nvSpPr>
        <p:spPr/>
        <p:txBody>
          <a:bodyPr/>
          <a:lstStyle/>
          <a:p>
            <a:r>
              <a:rPr lang="en-IN" dirty="0"/>
              <a:t>Curriculum</a:t>
            </a:r>
          </a:p>
        </p:txBody>
      </p:sp>
      <p:sp>
        <p:nvSpPr>
          <p:cNvPr id="3" name="Content Placeholder 2">
            <a:extLst>
              <a:ext uri="{FF2B5EF4-FFF2-40B4-BE49-F238E27FC236}">
                <a16:creationId xmlns:a16="http://schemas.microsoft.com/office/drawing/2014/main" id="{76BF656A-DA42-145D-8B39-20AF15EA68C1}"/>
              </a:ext>
            </a:extLst>
          </p:cNvPr>
          <p:cNvSpPr>
            <a:spLocks noGrp="1"/>
          </p:cNvSpPr>
          <p:nvPr>
            <p:ph idx="1"/>
          </p:nvPr>
        </p:nvSpPr>
        <p:spPr>
          <a:xfrm>
            <a:off x="677334" y="1314450"/>
            <a:ext cx="11057466" cy="5295899"/>
          </a:xfrm>
        </p:spPr>
        <p:txBody>
          <a:bodyPr>
            <a:normAutofit/>
          </a:bodyPr>
          <a:lstStyle/>
          <a:p>
            <a:r>
              <a:rPr lang="en-IN" sz="4400" dirty="0"/>
              <a:t>Pre-determine Goal</a:t>
            </a:r>
          </a:p>
          <a:p>
            <a:r>
              <a:rPr lang="en-IN" sz="4400" dirty="0"/>
              <a:t>Select content</a:t>
            </a:r>
          </a:p>
          <a:p>
            <a:r>
              <a:rPr lang="en-IN" sz="4400" dirty="0"/>
              <a:t>Material</a:t>
            </a:r>
          </a:p>
          <a:p>
            <a:r>
              <a:rPr lang="en-IN" sz="4400" dirty="0"/>
              <a:t>Method</a:t>
            </a:r>
          </a:p>
          <a:p>
            <a:r>
              <a:rPr lang="en-IN" sz="4400" dirty="0"/>
              <a:t>Outcome</a:t>
            </a:r>
          </a:p>
        </p:txBody>
      </p:sp>
    </p:spTree>
    <p:extLst>
      <p:ext uri="{BB962C8B-B14F-4D97-AF65-F5344CB8AC3E}">
        <p14:creationId xmlns:p14="http://schemas.microsoft.com/office/powerpoint/2010/main" val="4427639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D55F7D-35F4-2291-652A-BC4C0C65C7E0}"/>
              </a:ext>
            </a:extLst>
          </p:cNvPr>
          <p:cNvSpPr>
            <a:spLocks noGrp="1"/>
          </p:cNvSpPr>
          <p:nvPr>
            <p:ph type="title"/>
          </p:nvPr>
        </p:nvSpPr>
        <p:spPr/>
        <p:txBody>
          <a:bodyPr/>
          <a:lstStyle/>
          <a:p>
            <a:r>
              <a:rPr lang="en-US" dirty="0"/>
              <a:t>Goal free evaluation</a:t>
            </a:r>
            <a:endParaRPr lang="en-IN" dirty="0"/>
          </a:p>
        </p:txBody>
      </p:sp>
      <p:sp>
        <p:nvSpPr>
          <p:cNvPr id="3" name="Content Placeholder 2">
            <a:extLst>
              <a:ext uri="{FF2B5EF4-FFF2-40B4-BE49-F238E27FC236}">
                <a16:creationId xmlns:a16="http://schemas.microsoft.com/office/drawing/2014/main" id="{4E9E0E0E-56B6-1DF0-C3A1-39F902A304A6}"/>
              </a:ext>
            </a:extLst>
          </p:cNvPr>
          <p:cNvSpPr>
            <a:spLocks noGrp="1"/>
          </p:cNvSpPr>
          <p:nvPr>
            <p:ph idx="1"/>
          </p:nvPr>
        </p:nvSpPr>
        <p:spPr>
          <a:xfrm>
            <a:off x="677334" y="1295401"/>
            <a:ext cx="10981266" cy="5172074"/>
          </a:xfrm>
        </p:spPr>
        <p:txBody>
          <a:bodyPr>
            <a:normAutofit/>
          </a:bodyPr>
          <a:lstStyle/>
          <a:p>
            <a:r>
              <a:rPr lang="en-US" sz="4000" dirty="0"/>
              <a:t>Here evaluator conduct the evaluation without particular </a:t>
            </a:r>
            <a:r>
              <a:rPr lang="en-US" sz="4400" dirty="0">
                <a:solidFill>
                  <a:srgbClr val="FF0000"/>
                </a:solidFill>
              </a:rPr>
              <a:t>knowledge of or reference to stated or predetermine goals and objective.</a:t>
            </a:r>
            <a:endParaRPr lang="en-IN" sz="2400" dirty="0">
              <a:solidFill>
                <a:srgbClr val="FF0000"/>
              </a:solidFill>
            </a:endParaRPr>
          </a:p>
        </p:txBody>
      </p:sp>
    </p:spTree>
    <p:extLst>
      <p:ext uri="{BB962C8B-B14F-4D97-AF65-F5344CB8AC3E}">
        <p14:creationId xmlns:p14="http://schemas.microsoft.com/office/powerpoint/2010/main" val="279497371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83A3EA-BD6A-53FD-C4F8-23430D021DFC}"/>
              </a:ext>
            </a:extLst>
          </p:cNvPr>
          <p:cNvSpPr>
            <a:spLocks noGrp="1"/>
          </p:cNvSpPr>
          <p:nvPr>
            <p:ph type="title"/>
          </p:nvPr>
        </p:nvSpPr>
        <p:spPr/>
        <p:txBody>
          <a:bodyPr/>
          <a:lstStyle/>
          <a:p>
            <a:r>
              <a:rPr lang="en-IN" dirty="0"/>
              <a:t>Evaluation</a:t>
            </a:r>
          </a:p>
        </p:txBody>
      </p:sp>
      <p:sp>
        <p:nvSpPr>
          <p:cNvPr id="3" name="Content Placeholder 2">
            <a:extLst>
              <a:ext uri="{FF2B5EF4-FFF2-40B4-BE49-F238E27FC236}">
                <a16:creationId xmlns:a16="http://schemas.microsoft.com/office/drawing/2014/main" id="{B8187A58-5EF6-26E5-90B3-1FB07B0D3E46}"/>
              </a:ext>
            </a:extLst>
          </p:cNvPr>
          <p:cNvSpPr>
            <a:spLocks noGrp="1"/>
          </p:cNvSpPr>
          <p:nvPr>
            <p:ph idx="1"/>
          </p:nvPr>
        </p:nvSpPr>
        <p:spPr>
          <a:xfrm>
            <a:off x="677334" y="1285875"/>
            <a:ext cx="10962216" cy="4755487"/>
          </a:xfrm>
        </p:spPr>
        <p:txBody>
          <a:bodyPr>
            <a:normAutofit/>
          </a:bodyPr>
          <a:lstStyle/>
          <a:p>
            <a:r>
              <a:rPr lang="en-US" sz="4000" dirty="0"/>
              <a:t>Observe and measure all actual outcomes, effects or impacts, intended and unintended all without being cued to the programmes instruction.</a:t>
            </a:r>
            <a:endParaRPr lang="en-IN" sz="4000" dirty="0"/>
          </a:p>
        </p:txBody>
      </p:sp>
    </p:spTree>
    <p:extLst>
      <p:ext uri="{BB962C8B-B14F-4D97-AF65-F5344CB8AC3E}">
        <p14:creationId xmlns:p14="http://schemas.microsoft.com/office/powerpoint/2010/main" val="50004750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089BA-C1DC-1E31-38FC-597A72D7B58A}"/>
              </a:ext>
            </a:extLst>
          </p:cNvPr>
          <p:cNvSpPr>
            <a:spLocks noGrp="1"/>
          </p:cNvSpPr>
          <p:nvPr>
            <p:ph type="title"/>
          </p:nvPr>
        </p:nvSpPr>
        <p:spPr/>
        <p:txBody>
          <a:bodyPr/>
          <a:lstStyle/>
          <a:p>
            <a:r>
              <a:rPr lang="en-IN" dirty="0"/>
              <a:t>Evaluation process</a:t>
            </a:r>
          </a:p>
        </p:txBody>
      </p:sp>
      <p:sp>
        <p:nvSpPr>
          <p:cNvPr id="3" name="Content Placeholder 2">
            <a:extLst>
              <a:ext uri="{FF2B5EF4-FFF2-40B4-BE49-F238E27FC236}">
                <a16:creationId xmlns:a16="http://schemas.microsoft.com/office/drawing/2014/main" id="{F962AFF9-6A52-79A7-6067-75E432CAD423}"/>
              </a:ext>
            </a:extLst>
          </p:cNvPr>
          <p:cNvSpPr>
            <a:spLocks noGrp="1"/>
          </p:cNvSpPr>
          <p:nvPr>
            <p:ph idx="1"/>
          </p:nvPr>
        </p:nvSpPr>
        <p:spPr>
          <a:xfrm>
            <a:off x="677333" y="2160589"/>
            <a:ext cx="11181291" cy="3880773"/>
          </a:xfrm>
        </p:spPr>
        <p:txBody>
          <a:bodyPr>
            <a:normAutofit/>
          </a:bodyPr>
          <a:lstStyle/>
          <a:p>
            <a:r>
              <a:rPr lang="en-IN" sz="4400" dirty="0"/>
              <a:t>Formative assessment </a:t>
            </a:r>
          </a:p>
          <a:p>
            <a:r>
              <a:rPr lang="en-IN" sz="4400" dirty="0"/>
              <a:t>Summative assessment</a:t>
            </a:r>
          </a:p>
        </p:txBody>
      </p:sp>
    </p:spTree>
    <p:extLst>
      <p:ext uri="{BB962C8B-B14F-4D97-AF65-F5344CB8AC3E}">
        <p14:creationId xmlns:p14="http://schemas.microsoft.com/office/powerpoint/2010/main" val="352634375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DABB4F-3E9B-13A0-18F6-95E78B932F8F}"/>
              </a:ext>
            </a:extLst>
          </p:cNvPr>
          <p:cNvSpPr>
            <a:spLocks noGrp="1"/>
          </p:cNvSpPr>
          <p:nvPr>
            <p:ph type="title"/>
          </p:nvPr>
        </p:nvSpPr>
        <p:spPr/>
        <p:txBody>
          <a:bodyPr/>
          <a:lstStyle/>
          <a:p>
            <a:r>
              <a:rPr lang="en-IN" dirty="0"/>
              <a:t>Technique</a:t>
            </a:r>
          </a:p>
        </p:txBody>
      </p:sp>
      <p:sp>
        <p:nvSpPr>
          <p:cNvPr id="3" name="Content Placeholder 2">
            <a:extLst>
              <a:ext uri="{FF2B5EF4-FFF2-40B4-BE49-F238E27FC236}">
                <a16:creationId xmlns:a16="http://schemas.microsoft.com/office/drawing/2014/main" id="{5061261F-C2B6-7CE0-8D03-222D9169C3C0}"/>
              </a:ext>
            </a:extLst>
          </p:cNvPr>
          <p:cNvSpPr>
            <a:spLocks noGrp="1"/>
          </p:cNvSpPr>
          <p:nvPr>
            <p:ph idx="1"/>
          </p:nvPr>
        </p:nvSpPr>
        <p:spPr>
          <a:xfrm>
            <a:off x="677334" y="1323975"/>
            <a:ext cx="11114616" cy="5353050"/>
          </a:xfrm>
        </p:spPr>
        <p:txBody>
          <a:bodyPr>
            <a:normAutofit/>
          </a:bodyPr>
          <a:lstStyle/>
          <a:p>
            <a:r>
              <a:rPr lang="en-IN" sz="3600" dirty="0"/>
              <a:t>Unstructured interview</a:t>
            </a:r>
          </a:p>
          <a:p>
            <a:r>
              <a:rPr lang="en-IN" sz="3600" dirty="0"/>
              <a:t>Observation</a:t>
            </a:r>
          </a:p>
          <a:p>
            <a:endParaRPr lang="en-IN" sz="3600" dirty="0"/>
          </a:p>
          <a:p>
            <a:pPr marL="0" indent="0">
              <a:buNone/>
            </a:pPr>
            <a:r>
              <a:rPr lang="en-IN" sz="3600" dirty="0">
                <a:solidFill>
                  <a:srgbClr val="FF0000"/>
                </a:solidFill>
              </a:rPr>
              <a:t>Access to program/ project participation/ access to all data/ time.</a:t>
            </a:r>
          </a:p>
        </p:txBody>
      </p:sp>
    </p:spTree>
    <p:extLst>
      <p:ext uri="{BB962C8B-B14F-4D97-AF65-F5344CB8AC3E}">
        <p14:creationId xmlns:p14="http://schemas.microsoft.com/office/powerpoint/2010/main" val="16625255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C20CE7-6EE1-B035-A635-4D79BB3F27A6}"/>
              </a:ext>
            </a:extLst>
          </p:cNvPr>
          <p:cNvSpPr>
            <a:spLocks noGrp="1"/>
          </p:cNvSpPr>
          <p:nvPr>
            <p:ph type="title"/>
          </p:nvPr>
        </p:nvSpPr>
        <p:spPr/>
        <p:txBody>
          <a:bodyPr>
            <a:normAutofit/>
          </a:bodyPr>
          <a:lstStyle/>
          <a:p>
            <a:r>
              <a:rPr lang="en-IN" b="1" i="0" u="none" strike="noStrike" baseline="0" dirty="0">
                <a:solidFill>
                  <a:srgbClr val="000000"/>
                </a:solidFill>
                <a:latin typeface="Times New Roman" panose="02020603050405020304" pitchFamily="18" charset="0"/>
              </a:rPr>
              <a:t>Approaches to curriculum evaluation</a:t>
            </a:r>
            <a:endParaRPr lang="en-IN" sz="6000" dirty="0"/>
          </a:p>
        </p:txBody>
      </p:sp>
      <p:sp>
        <p:nvSpPr>
          <p:cNvPr id="3" name="Content Placeholder 2">
            <a:extLst>
              <a:ext uri="{FF2B5EF4-FFF2-40B4-BE49-F238E27FC236}">
                <a16:creationId xmlns:a16="http://schemas.microsoft.com/office/drawing/2014/main" id="{1E7F1399-53BB-8707-7E5C-7F5BA6FBCBD3}"/>
              </a:ext>
            </a:extLst>
          </p:cNvPr>
          <p:cNvSpPr>
            <a:spLocks noGrp="1"/>
          </p:cNvSpPr>
          <p:nvPr>
            <p:ph idx="1"/>
          </p:nvPr>
        </p:nvSpPr>
        <p:spPr>
          <a:xfrm>
            <a:off x="677333" y="1466851"/>
            <a:ext cx="9828741" cy="4574512"/>
          </a:xfrm>
        </p:spPr>
        <p:txBody>
          <a:bodyPr>
            <a:normAutofit/>
          </a:bodyPr>
          <a:lstStyle/>
          <a:p>
            <a:pPr>
              <a:buFont typeface="Wingdings" panose="05000000000000000000" pitchFamily="2" charset="2"/>
              <a:buChar char="v"/>
            </a:pPr>
            <a:r>
              <a:rPr lang="en-US" sz="3200" b="0" i="0" u="none" strike="noStrike" baseline="0" dirty="0">
                <a:solidFill>
                  <a:srgbClr val="000000"/>
                </a:solidFill>
                <a:latin typeface="Times New Roman" panose="02020603050405020304" pitchFamily="18" charset="0"/>
              </a:rPr>
              <a:t>An approach expresses of viewpoints about the development and design of the curriculum, the role of the teacher, learner and curriculum especially in planning the curriculum, the goals and objectives of the Curriculum studies and the important issues that need to be examined.</a:t>
            </a:r>
          </a:p>
          <a:p>
            <a:pPr>
              <a:buFont typeface="Wingdings" panose="05000000000000000000" pitchFamily="2" charset="2"/>
              <a:buChar char="v"/>
            </a:pPr>
            <a:r>
              <a:rPr lang="en-US" sz="2800" b="0" i="0" u="none" strike="noStrike" baseline="0" dirty="0">
                <a:solidFill>
                  <a:srgbClr val="000000"/>
                </a:solidFill>
                <a:latin typeface="Times New Roman" panose="02020603050405020304" pitchFamily="18" charset="0"/>
              </a:rPr>
              <a:t>It is not content-specific but it is a methodological process. </a:t>
            </a:r>
            <a:endParaRPr lang="en-IN" sz="4400" dirty="0"/>
          </a:p>
        </p:txBody>
      </p:sp>
    </p:spTree>
    <p:extLst>
      <p:ext uri="{BB962C8B-B14F-4D97-AF65-F5344CB8AC3E}">
        <p14:creationId xmlns:p14="http://schemas.microsoft.com/office/powerpoint/2010/main" val="376123385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9B1F08-8472-C0A8-71F4-F352990B62C3}"/>
              </a:ext>
            </a:extLst>
          </p:cNvPr>
          <p:cNvSpPr>
            <a:spLocks noGrp="1"/>
          </p:cNvSpPr>
          <p:nvPr>
            <p:ph type="title"/>
          </p:nvPr>
        </p:nvSpPr>
        <p:spPr/>
        <p:txBody>
          <a:bodyPr/>
          <a:lstStyle/>
          <a:p>
            <a:r>
              <a:rPr lang="en-US" dirty="0"/>
              <a:t>Without referencing goal and objectives</a:t>
            </a:r>
            <a:endParaRPr lang="en-IN" dirty="0"/>
          </a:p>
        </p:txBody>
      </p:sp>
      <p:sp>
        <p:nvSpPr>
          <p:cNvPr id="3" name="Content Placeholder 2">
            <a:extLst>
              <a:ext uri="{FF2B5EF4-FFF2-40B4-BE49-F238E27FC236}">
                <a16:creationId xmlns:a16="http://schemas.microsoft.com/office/drawing/2014/main" id="{78FE04FE-CF5D-AA89-676E-CD21743159BE}"/>
              </a:ext>
            </a:extLst>
          </p:cNvPr>
          <p:cNvSpPr>
            <a:spLocks noGrp="1"/>
          </p:cNvSpPr>
          <p:nvPr>
            <p:ph idx="1"/>
          </p:nvPr>
        </p:nvSpPr>
        <p:spPr>
          <a:xfrm>
            <a:off x="677334" y="1333500"/>
            <a:ext cx="11095566" cy="5124449"/>
          </a:xfrm>
        </p:spPr>
        <p:txBody>
          <a:bodyPr>
            <a:normAutofit/>
          </a:bodyPr>
          <a:lstStyle/>
          <a:p>
            <a:r>
              <a:rPr lang="en-IN" sz="4000" dirty="0"/>
              <a:t>Identify relevant effect</a:t>
            </a:r>
          </a:p>
          <a:p>
            <a:r>
              <a:rPr lang="en-US" sz="4000" dirty="0"/>
              <a:t>Determine the degree to which the effects are positive, negative or neutral</a:t>
            </a:r>
            <a:endParaRPr lang="en-IN" sz="4000" dirty="0"/>
          </a:p>
          <a:p>
            <a:r>
              <a:rPr lang="en-IN" sz="4000" dirty="0"/>
              <a:t>Uncovering side effect</a:t>
            </a:r>
          </a:p>
        </p:txBody>
      </p:sp>
    </p:spTree>
    <p:extLst>
      <p:ext uri="{BB962C8B-B14F-4D97-AF65-F5344CB8AC3E}">
        <p14:creationId xmlns:p14="http://schemas.microsoft.com/office/powerpoint/2010/main" val="26487572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5F1F6-C3A0-2D0C-16CD-C1693AF652D9}"/>
              </a:ext>
            </a:extLst>
          </p:cNvPr>
          <p:cNvSpPr>
            <a:spLocks noGrp="1"/>
          </p:cNvSpPr>
          <p:nvPr>
            <p:ph type="title"/>
          </p:nvPr>
        </p:nvSpPr>
        <p:spPr/>
        <p:txBody>
          <a:bodyPr/>
          <a:lstStyle/>
          <a:p>
            <a:r>
              <a:rPr lang="en-IN" dirty="0"/>
              <a:t>Advantage</a:t>
            </a:r>
          </a:p>
        </p:txBody>
      </p:sp>
      <p:sp>
        <p:nvSpPr>
          <p:cNvPr id="3" name="Content Placeholder 2">
            <a:extLst>
              <a:ext uri="{FF2B5EF4-FFF2-40B4-BE49-F238E27FC236}">
                <a16:creationId xmlns:a16="http://schemas.microsoft.com/office/drawing/2014/main" id="{3802E6B9-8184-E245-04BC-3A3FF5D495F5}"/>
              </a:ext>
            </a:extLst>
          </p:cNvPr>
          <p:cNvSpPr>
            <a:spLocks noGrp="1"/>
          </p:cNvSpPr>
          <p:nvPr>
            <p:ph idx="1"/>
          </p:nvPr>
        </p:nvSpPr>
        <p:spPr>
          <a:xfrm>
            <a:off x="677333" y="2160589"/>
            <a:ext cx="10971741" cy="4230686"/>
          </a:xfrm>
        </p:spPr>
        <p:txBody>
          <a:bodyPr>
            <a:normAutofit/>
          </a:bodyPr>
          <a:lstStyle/>
          <a:p>
            <a:r>
              <a:rPr lang="en-IN" sz="4000" dirty="0"/>
              <a:t>Avoiding true goals</a:t>
            </a:r>
          </a:p>
          <a:p>
            <a:r>
              <a:rPr lang="en-IN" sz="4000" dirty="0"/>
              <a:t>Adapting environmental change</a:t>
            </a:r>
          </a:p>
        </p:txBody>
      </p:sp>
    </p:spTree>
    <p:extLst>
      <p:ext uri="{BB962C8B-B14F-4D97-AF65-F5344CB8AC3E}">
        <p14:creationId xmlns:p14="http://schemas.microsoft.com/office/powerpoint/2010/main" val="19131214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953A2E-222C-4D1D-7AF3-DCB9E18DBF06}"/>
              </a:ext>
            </a:extLst>
          </p:cNvPr>
          <p:cNvSpPr>
            <a:spLocks noGrp="1"/>
          </p:cNvSpPr>
          <p:nvPr>
            <p:ph type="title"/>
          </p:nvPr>
        </p:nvSpPr>
        <p:spPr>
          <a:xfrm>
            <a:off x="677334" y="609600"/>
            <a:ext cx="8596668" cy="866775"/>
          </a:xfrm>
        </p:spPr>
        <p:txBody>
          <a:bodyPr>
            <a:normAutofit/>
          </a:bodyPr>
          <a:lstStyle/>
          <a:p>
            <a:r>
              <a:rPr lang="en-IN" sz="4000" b="1" i="0" u="none" strike="noStrike" baseline="0" dirty="0">
                <a:solidFill>
                  <a:srgbClr val="000000"/>
                </a:solidFill>
                <a:latin typeface="Times New Roman" panose="02020603050405020304" pitchFamily="18" charset="0"/>
              </a:rPr>
              <a:t>Scriven's Goal free model</a:t>
            </a:r>
            <a:endParaRPr lang="en-IN" sz="6600" dirty="0"/>
          </a:p>
        </p:txBody>
      </p:sp>
      <p:sp>
        <p:nvSpPr>
          <p:cNvPr id="3" name="Content Placeholder 2">
            <a:extLst>
              <a:ext uri="{FF2B5EF4-FFF2-40B4-BE49-F238E27FC236}">
                <a16:creationId xmlns:a16="http://schemas.microsoft.com/office/drawing/2014/main" id="{EF20C8C8-147B-B088-0A37-0C9CC8C39EA5}"/>
              </a:ext>
            </a:extLst>
          </p:cNvPr>
          <p:cNvSpPr>
            <a:spLocks noGrp="1"/>
          </p:cNvSpPr>
          <p:nvPr>
            <p:ph idx="1"/>
          </p:nvPr>
        </p:nvSpPr>
        <p:spPr>
          <a:xfrm>
            <a:off x="677334" y="1266825"/>
            <a:ext cx="10257366" cy="4774537"/>
          </a:xfrm>
        </p:spPr>
        <p:txBody>
          <a:bodyPr>
            <a:normAutofit fontScale="92500" lnSpcReduction="10000"/>
          </a:bodyPr>
          <a:lstStyle/>
          <a:p>
            <a:pPr algn="l"/>
            <a:endParaRPr lang="en-IN" sz="1800" b="0" i="0" u="none" strike="noStrike" baseline="0" dirty="0">
              <a:solidFill>
                <a:srgbClr val="000000"/>
              </a:solidFill>
              <a:latin typeface="Times New Roman" panose="02020603050405020304" pitchFamily="18" charset="0"/>
            </a:endParaRPr>
          </a:p>
          <a:p>
            <a:r>
              <a:rPr lang="en-US" sz="3200" b="0" i="0" u="none" strike="noStrike" baseline="0" dirty="0">
                <a:solidFill>
                  <a:srgbClr val="000000"/>
                </a:solidFill>
                <a:latin typeface="Times New Roman" panose="02020603050405020304" pitchFamily="18" charset="0"/>
              </a:rPr>
              <a:t>Goal free evaluation model is methodologically neutral which means that it can be used or adapted for use with various other evaluation approaches models and methods as long as the other approaches do not mandate </a:t>
            </a:r>
            <a:r>
              <a:rPr lang="en-US" sz="3200" b="0" i="0" u="none" strike="noStrike" baseline="0" dirty="0">
                <a:solidFill>
                  <a:srgbClr val="FF0000"/>
                </a:solidFill>
                <a:latin typeface="Times New Roman" panose="02020603050405020304" pitchFamily="18" charset="0"/>
              </a:rPr>
              <a:t>goal orientation. </a:t>
            </a:r>
          </a:p>
          <a:p>
            <a:r>
              <a:rPr lang="en-US" sz="3200" b="0" i="0" u="none" strike="noStrike" baseline="0" dirty="0">
                <a:solidFill>
                  <a:srgbClr val="000000"/>
                </a:solidFill>
                <a:latin typeface="Times New Roman" panose="02020603050405020304" pitchFamily="18" charset="0"/>
              </a:rPr>
              <a:t> In conducting a goal free evaluation, the evaluator functions as an </a:t>
            </a:r>
            <a:r>
              <a:rPr lang="en-US" sz="3200" b="0" i="0" u="none" strike="noStrike" baseline="0" dirty="0">
                <a:solidFill>
                  <a:srgbClr val="FF0000"/>
                </a:solidFill>
                <a:latin typeface="Times New Roman" panose="02020603050405020304" pitchFamily="18" charset="0"/>
              </a:rPr>
              <a:t>unbiased observer </a:t>
            </a:r>
            <a:r>
              <a:rPr lang="en-US" sz="3200" b="0" i="0" u="none" strike="noStrike" baseline="0" dirty="0">
                <a:solidFill>
                  <a:srgbClr val="000000"/>
                </a:solidFill>
                <a:latin typeface="Times New Roman" panose="02020603050405020304" pitchFamily="18" charset="0"/>
              </a:rPr>
              <a:t>who begins by generating a profile of needs for the group served by a given program. </a:t>
            </a:r>
          </a:p>
          <a:p>
            <a:r>
              <a:rPr lang="en-US" sz="3200" b="0" i="0" u="none" strike="noStrike" baseline="0" dirty="0">
                <a:solidFill>
                  <a:srgbClr val="000000"/>
                </a:solidFill>
                <a:latin typeface="Times New Roman" panose="02020603050405020304" pitchFamily="18" charset="0"/>
              </a:rPr>
              <a:t> Then by using methods that are primarily qualitative the evaluator assesses the actual effects of the program. </a:t>
            </a:r>
          </a:p>
          <a:p>
            <a:pPr marL="0" indent="0">
              <a:buNone/>
            </a:pPr>
            <a:endParaRPr lang="en-IN" dirty="0"/>
          </a:p>
        </p:txBody>
      </p:sp>
    </p:spTree>
    <p:extLst>
      <p:ext uri="{BB962C8B-B14F-4D97-AF65-F5344CB8AC3E}">
        <p14:creationId xmlns:p14="http://schemas.microsoft.com/office/powerpoint/2010/main" val="160241035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2D736-D81C-23B8-D006-745836308C0D}"/>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5395992F-5851-5493-05E0-53AF7F861A2E}"/>
              </a:ext>
            </a:extLst>
          </p:cNvPr>
          <p:cNvSpPr>
            <a:spLocks noGrp="1"/>
          </p:cNvSpPr>
          <p:nvPr>
            <p:ph idx="1"/>
          </p:nvPr>
        </p:nvSpPr>
        <p:spPr>
          <a:xfrm>
            <a:off x="677334" y="1524000"/>
            <a:ext cx="10314516" cy="5010149"/>
          </a:xfrm>
        </p:spPr>
        <p:txBody>
          <a:bodyPr>
            <a:normAutofit fontScale="92500"/>
          </a:bodyPr>
          <a:lstStyle/>
          <a:p>
            <a:pPr algn="l"/>
            <a:endParaRPr lang="en-IN" sz="1800" b="0" i="0" u="none" strike="noStrike" baseline="0" dirty="0">
              <a:solidFill>
                <a:srgbClr val="000000"/>
              </a:solidFill>
              <a:latin typeface="Times New Roman" panose="02020603050405020304" pitchFamily="18" charset="0"/>
            </a:endParaRPr>
          </a:p>
          <a:p>
            <a:r>
              <a:rPr lang="en-US" sz="3600" b="0" i="0" u="none" strike="noStrike" baseline="0" dirty="0">
                <a:solidFill>
                  <a:srgbClr val="000000"/>
                </a:solidFill>
                <a:latin typeface="Times New Roman" panose="02020603050405020304" pitchFamily="18" charset="0"/>
              </a:rPr>
              <a:t>If a program has an effect that is responsive to one of the identified needs, then the program is perceived as useful. </a:t>
            </a:r>
          </a:p>
          <a:p>
            <a:r>
              <a:rPr lang="en-US" sz="3600" b="0" i="0" u="none" strike="noStrike" baseline="0" dirty="0">
                <a:solidFill>
                  <a:srgbClr val="000000"/>
                </a:solidFill>
                <a:latin typeface="Times New Roman" panose="02020603050405020304" pitchFamily="18" charset="0"/>
              </a:rPr>
              <a:t>This emphasizes on qualitative methods. </a:t>
            </a:r>
          </a:p>
          <a:p>
            <a:r>
              <a:rPr lang="en-US" sz="3600" b="0" i="0" u="none" strike="noStrike" baseline="0" dirty="0">
                <a:solidFill>
                  <a:srgbClr val="000000"/>
                </a:solidFill>
                <a:latin typeface="Times New Roman" panose="02020603050405020304" pitchFamily="18" charset="0"/>
              </a:rPr>
              <a:t>Disadvantages of this model are that it cannot provide sufficient information for the decision-maker. And some critics have faltered him for not providing more explicit directions for developing and implementing the model. </a:t>
            </a:r>
          </a:p>
          <a:p>
            <a:pPr marL="0" indent="0">
              <a:buNone/>
            </a:pPr>
            <a:endParaRPr lang="en-IN" dirty="0"/>
          </a:p>
        </p:txBody>
      </p:sp>
    </p:spTree>
    <p:extLst>
      <p:ext uri="{BB962C8B-B14F-4D97-AF65-F5344CB8AC3E}">
        <p14:creationId xmlns:p14="http://schemas.microsoft.com/office/powerpoint/2010/main" val="397633353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7B9CF3-8857-E97C-5E87-2DB73BE25B9D}"/>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190577A7-1BB9-27B2-917B-208135B27564}"/>
              </a:ext>
            </a:extLst>
          </p:cNvPr>
          <p:cNvSpPr>
            <a:spLocks noGrp="1"/>
          </p:cNvSpPr>
          <p:nvPr>
            <p:ph idx="1"/>
          </p:nvPr>
        </p:nvSpPr>
        <p:spPr>
          <a:xfrm>
            <a:off x="677334" y="1466850"/>
            <a:ext cx="10009716" cy="4914899"/>
          </a:xfrm>
        </p:spPr>
        <p:txBody>
          <a:bodyPr/>
          <a:lstStyle/>
          <a:p>
            <a:pPr algn="l"/>
            <a:endParaRPr lang="en-IN" sz="1800" b="0" i="0" u="none" strike="noStrike" baseline="0" dirty="0">
              <a:solidFill>
                <a:srgbClr val="000000"/>
              </a:solidFill>
              <a:latin typeface="Times New Roman" panose="02020603050405020304" pitchFamily="18" charset="0"/>
            </a:endParaRPr>
          </a:p>
          <a:p>
            <a:r>
              <a:rPr lang="en-US" sz="3200" b="0" i="0" u="none" strike="noStrike" baseline="0" dirty="0">
                <a:solidFill>
                  <a:srgbClr val="000000"/>
                </a:solidFill>
                <a:latin typeface="Times New Roman" panose="02020603050405020304" pitchFamily="18" charset="0"/>
              </a:rPr>
              <a:t>Advantages of this model are that it allows evaluators to be attentive to a wider range of programs outcome rather than just link for the program's results that are stuck to the programme aims or goals. </a:t>
            </a:r>
          </a:p>
          <a:p>
            <a:r>
              <a:rPr lang="en-US" sz="3200" b="0" i="0" u="none" strike="noStrike" baseline="0" dirty="0">
                <a:solidFill>
                  <a:srgbClr val="000000"/>
                </a:solidFill>
                <a:latin typeface="Times New Roman" panose="02020603050405020304" pitchFamily="18" charset="0"/>
              </a:rPr>
              <a:t> It can be used to supplement a goal-based evaluation. </a:t>
            </a:r>
          </a:p>
          <a:p>
            <a:pPr marL="0" indent="0">
              <a:buNone/>
            </a:pPr>
            <a:endParaRPr lang="en-IN" dirty="0"/>
          </a:p>
        </p:txBody>
      </p:sp>
    </p:spTree>
    <p:extLst>
      <p:ext uri="{BB962C8B-B14F-4D97-AF65-F5344CB8AC3E}">
        <p14:creationId xmlns:p14="http://schemas.microsoft.com/office/powerpoint/2010/main" val="41212751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6AE307-D206-EE89-6F02-949B037DA12F}"/>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AD17C8B7-7A01-ECF5-C568-E311A79FBBDC}"/>
              </a:ext>
            </a:extLst>
          </p:cNvPr>
          <p:cNvSpPr>
            <a:spLocks noGrp="1"/>
          </p:cNvSpPr>
          <p:nvPr>
            <p:ph idx="1"/>
          </p:nvPr>
        </p:nvSpPr>
        <p:spPr/>
        <p:txBody>
          <a:bodyPr/>
          <a:lstStyle/>
          <a:p>
            <a:endParaRPr lang="en-IN"/>
          </a:p>
        </p:txBody>
      </p:sp>
    </p:spTree>
    <p:extLst>
      <p:ext uri="{BB962C8B-B14F-4D97-AF65-F5344CB8AC3E}">
        <p14:creationId xmlns:p14="http://schemas.microsoft.com/office/powerpoint/2010/main" val="310736119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B598D8-A9B8-4394-B469-C27A8EE3267A}"/>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159A4736-ED63-4B90-B305-03D26AB91149}"/>
              </a:ext>
            </a:extLst>
          </p:cNvPr>
          <p:cNvSpPr>
            <a:spLocks noGrp="1"/>
          </p:cNvSpPr>
          <p:nvPr>
            <p:ph idx="1"/>
          </p:nvPr>
        </p:nvSpPr>
        <p:spPr/>
        <p:txBody>
          <a:bodyPr>
            <a:normAutofit/>
          </a:bodyPr>
          <a:lstStyle/>
          <a:p>
            <a:pPr marL="0" indent="0">
              <a:buNone/>
            </a:pPr>
            <a:endParaRPr lang="en-US" sz="4800" dirty="0"/>
          </a:p>
          <a:p>
            <a:pPr marL="0" indent="0">
              <a:buNone/>
            </a:pPr>
            <a:endParaRPr lang="en-US" sz="4800" dirty="0"/>
          </a:p>
          <a:p>
            <a:pPr marL="0" indent="0">
              <a:buNone/>
            </a:pPr>
            <a:r>
              <a:rPr lang="en-US" sz="4800" dirty="0"/>
              <a:t>                       Thank you</a:t>
            </a:r>
            <a:endParaRPr lang="en-IN" sz="4800" dirty="0"/>
          </a:p>
        </p:txBody>
      </p:sp>
    </p:spTree>
    <p:extLst>
      <p:ext uri="{BB962C8B-B14F-4D97-AF65-F5344CB8AC3E}">
        <p14:creationId xmlns:p14="http://schemas.microsoft.com/office/powerpoint/2010/main" val="20574181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1EE44-6DC8-0D92-B50E-5FF44F5D80C7}"/>
              </a:ext>
            </a:extLst>
          </p:cNvPr>
          <p:cNvSpPr>
            <a:spLocks noGrp="1"/>
          </p:cNvSpPr>
          <p:nvPr>
            <p:ph type="title"/>
          </p:nvPr>
        </p:nvSpPr>
        <p:spPr/>
        <p:txBody>
          <a:bodyPr/>
          <a:lstStyle/>
          <a:p>
            <a:r>
              <a:rPr lang="en-US" dirty="0"/>
              <a:t>Approaches to curriculum evaluation Scientific and Humanistic approaches</a:t>
            </a:r>
            <a:endParaRPr lang="en-IN" dirty="0"/>
          </a:p>
        </p:txBody>
      </p:sp>
      <p:sp>
        <p:nvSpPr>
          <p:cNvPr id="3" name="Content Placeholder 2">
            <a:extLst>
              <a:ext uri="{FF2B5EF4-FFF2-40B4-BE49-F238E27FC236}">
                <a16:creationId xmlns:a16="http://schemas.microsoft.com/office/drawing/2014/main" id="{4FC87AAF-87C1-CCAA-474E-3E078727F36C}"/>
              </a:ext>
            </a:extLst>
          </p:cNvPr>
          <p:cNvSpPr>
            <a:spLocks noGrp="1"/>
          </p:cNvSpPr>
          <p:nvPr>
            <p:ph idx="1"/>
          </p:nvPr>
        </p:nvSpPr>
        <p:spPr>
          <a:xfrm>
            <a:off x="677333" y="1838325"/>
            <a:ext cx="9923991" cy="4743450"/>
          </a:xfrm>
        </p:spPr>
        <p:txBody>
          <a:bodyPr>
            <a:normAutofit/>
          </a:bodyPr>
          <a:lstStyle/>
          <a:p>
            <a:r>
              <a:rPr lang="en-US" sz="2400" dirty="0"/>
              <a:t>Cronbach has identified two approaches for evaluation.→</a:t>
            </a:r>
          </a:p>
          <a:p>
            <a:r>
              <a:rPr lang="en-US" sz="2400" dirty="0"/>
              <a:t> </a:t>
            </a:r>
            <a:r>
              <a:rPr lang="en-US" sz="2400" dirty="0">
                <a:solidFill>
                  <a:srgbClr val="FF0000"/>
                </a:solidFill>
              </a:rPr>
              <a:t>Scientific Approach: </a:t>
            </a:r>
            <a:r>
              <a:rPr lang="en-US" sz="2400" dirty="0"/>
              <a:t>In this approach, all efforts are focused on the learners. Student's achievements indifferent situations are compared by the way of test scores. Quantitative measures are adopted for data collection and statistical tools are employed for data analysis.</a:t>
            </a:r>
          </a:p>
          <a:p>
            <a:r>
              <a:rPr lang="en-US" sz="2400" dirty="0">
                <a:solidFill>
                  <a:schemeClr val="accent5"/>
                </a:solidFill>
              </a:rPr>
              <a:t>Humanistic Approach: </a:t>
            </a:r>
            <a:r>
              <a:rPr lang="en-US" sz="2400" dirty="0"/>
              <a:t>This is the study of a program already in place, not the one imposed by the evaluator. It is qualitative and the techniques employed are observation, interviews, meeting discussion etc.</a:t>
            </a:r>
            <a:endParaRPr lang="en-IN" sz="2400" dirty="0"/>
          </a:p>
        </p:txBody>
      </p:sp>
    </p:spTree>
    <p:extLst>
      <p:ext uri="{BB962C8B-B14F-4D97-AF65-F5344CB8AC3E}">
        <p14:creationId xmlns:p14="http://schemas.microsoft.com/office/powerpoint/2010/main" val="14720035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1859F-B75A-ECE3-7DA5-DCA23BBAC85A}"/>
              </a:ext>
            </a:extLst>
          </p:cNvPr>
          <p:cNvSpPr>
            <a:spLocks noGrp="1"/>
          </p:cNvSpPr>
          <p:nvPr>
            <p:ph type="title"/>
          </p:nvPr>
        </p:nvSpPr>
        <p:spPr>
          <a:xfrm>
            <a:off x="677334" y="142875"/>
            <a:ext cx="8596668" cy="981075"/>
          </a:xfrm>
        </p:spPr>
        <p:txBody>
          <a:bodyPr>
            <a:normAutofit/>
          </a:bodyPr>
          <a:lstStyle/>
          <a:p>
            <a:r>
              <a:rPr lang="en-US" sz="3200" b="1" i="0" u="none" strike="noStrike" baseline="0" dirty="0">
                <a:solidFill>
                  <a:srgbClr val="000000"/>
                </a:solidFill>
                <a:latin typeface="Times New Roman" panose="02020603050405020304" pitchFamily="18" charset="0"/>
              </a:rPr>
              <a:t>Intrinsic and pay off evaluation </a:t>
            </a:r>
            <a:endParaRPr lang="en-IN" sz="5400" dirty="0"/>
          </a:p>
        </p:txBody>
      </p:sp>
      <p:sp>
        <p:nvSpPr>
          <p:cNvPr id="3" name="Content Placeholder 2">
            <a:extLst>
              <a:ext uri="{FF2B5EF4-FFF2-40B4-BE49-F238E27FC236}">
                <a16:creationId xmlns:a16="http://schemas.microsoft.com/office/drawing/2014/main" id="{55190FB3-DE7E-0CAE-764F-EE03368FEBB1}"/>
              </a:ext>
            </a:extLst>
          </p:cNvPr>
          <p:cNvSpPr>
            <a:spLocks noGrp="1"/>
          </p:cNvSpPr>
          <p:nvPr>
            <p:ph idx="1"/>
          </p:nvPr>
        </p:nvSpPr>
        <p:spPr>
          <a:xfrm>
            <a:off x="677334" y="1123950"/>
            <a:ext cx="9723966" cy="5429249"/>
          </a:xfrm>
        </p:spPr>
        <p:txBody>
          <a:bodyPr>
            <a:normAutofit/>
          </a:bodyPr>
          <a:lstStyle/>
          <a:p>
            <a:r>
              <a:rPr lang="en-US" sz="2800" b="0" i="0" u="none" strike="noStrike" baseline="0" dirty="0">
                <a:solidFill>
                  <a:srgbClr val="000000"/>
                </a:solidFill>
                <a:latin typeface="Times New Roman" panose="02020603050405020304" pitchFamily="18" charset="0"/>
              </a:rPr>
              <a:t>Intrinsic evaluation of Curriculum implies that evaluators study the contents, it's sequence, organization, accuracy, learning experiences provided etc. </a:t>
            </a:r>
          </a:p>
          <a:p>
            <a:r>
              <a:rPr lang="en-US" sz="2800" b="0" i="0" u="none" strike="noStrike" baseline="0" dirty="0">
                <a:solidFill>
                  <a:srgbClr val="000000"/>
                </a:solidFill>
                <a:latin typeface="Times New Roman" panose="02020603050405020304" pitchFamily="18" charset="0"/>
              </a:rPr>
              <a:t>They believe that with accurate content and organization, students learning would be stimulated. </a:t>
            </a:r>
          </a:p>
          <a:p>
            <a:r>
              <a:rPr lang="en-US" sz="2800" b="0" i="0" u="none" strike="noStrike" baseline="0" dirty="0">
                <a:solidFill>
                  <a:srgbClr val="000000"/>
                </a:solidFill>
                <a:latin typeface="Times New Roman" panose="02020603050405020304" pitchFamily="18" charset="0"/>
              </a:rPr>
              <a:t>Most of the time evaluators tend to neglect the concept of intrinsic evaluation. </a:t>
            </a:r>
          </a:p>
          <a:p>
            <a:r>
              <a:rPr lang="en-US" sz="2800" b="0" i="0" u="none" strike="noStrike" baseline="0" dirty="0">
                <a:solidFill>
                  <a:srgbClr val="000000"/>
                </a:solidFill>
                <a:latin typeface="Times New Roman" panose="02020603050405020304" pitchFamily="18" charset="0"/>
              </a:rPr>
              <a:t> Pay off evaluation occurs when the effects of the delivered curriculum are examined and it's worth has been established. </a:t>
            </a:r>
          </a:p>
        </p:txBody>
      </p:sp>
    </p:spTree>
    <p:extLst>
      <p:ext uri="{BB962C8B-B14F-4D97-AF65-F5344CB8AC3E}">
        <p14:creationId xmlns:p14="http://schemas.microsoft.com/office/powerpoint/2010/main" val="31061918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820EC-6318-DF0E-A35E-F16CFB671371}"/>
              </a:ext>
            </a:extLst>
          </p:cNvPr>
          <p:cNvSpPr>
            <a:spLocks noGrp="1"/>
          </p:cNvSpPr>
          <p:nvPr>
            <p:ph type="title"/>
          </p:nvPr>
        </p:nvSpPr>
        <p:spPr/>
        <p:txBody>
          <a:bodyPr>
            <a:normAutofit/>
          </a:bodyPr>
          <a:lstStyle/>
          <a:p>
            <a:r>
              <a:rPr lang="en-IN" sz="3200" b="1" i="0" u="none" strike="noStrike" baseline="0" dirty="0">
                <a:solidFill>
                  <a:srgbClr val="000000"/>
                </a:solidFill>
                <a:latin typeface="Times New Roman" panose="02020603050405020304" pitchFamily="18" charset="0"/>
              </a:rPr>
              <a:t>Formative and summative evaluation </a:t>
            </a:r>
            <a:endParaRPr lang="en-IN" sz="5400" dirty="0"/>
          </a:p>
        </p:txBody>
      </p:sp>
      <p:sp>
        <p:nvSpPr>
          <p:cNvPr id="3" name="Content Placeholder 2">
            <a:extLst>
              <a:ext uri="{FF2B5EF4-FFF2-40B4-BE49-F238E27FC236}">
                <a16:creationId xmlns:a16="http://schemas.microsoft.com/office/drawing/2014/main" id="{7466AA48-EFF9-3ED2-F451-09DD6C09294C}"/>
              </a:ext>
            </a:extLst>
          </p:cNvPr>
          <p:cNvSpPr>
            <a:spLocks noGrp="1"/>
          </p:cNvSpPr>
          <p:nvPr>
            <p:ph idx="1"/>
          </p:nvPr>
        </p:nvSpPr>
        <p:spPr>
          <a:xfrm>
            <a:off x="677333" y="1314451"/>
            <a:ext cx="10171641" cy="5381624"/>
          </a:xfrm>
        </p:spPr>
        <p:txBody>
          <a:bodyPr>
            <a:normAutofit fontScale="92500" lnSpcReduction="20000"/>
          </a:bodyPr>
          <a:lstStyle/>
          <a:p>
            <a:r>
              <a:rPr lang="en-US" sz="2800" b="0" i="0" u="none" strike="noStrike" baseline="0" dirty="0">
                <a:solidFill>
                  <a:srgbClr val="000000"/>
                </a:solidFill>
                <a:latin typeface="Times New Roman" panose="02020603050405020304" pitchFamily="18" charset="0"/>
              </a:rPr>
              <a:t>The formative evaluation aims to improve an existing program based on the feedback obtained from the evaluation. </a:t>
            </a:r>
          </a:p>
          <a:p>
            <a:r>
              <a:rPr lang="en-US" sz="2800" b="0" i="0" u="none" strike="noStrike" baseline="0" dirty="0">
                <a:solidFill>
                  <a:srgbClr val="000000"/>
                </a:solidFill>
                <a:latin typeface="Times New Roman" panose="02020603050405020304" pitchFamily="18" charset="0"/>
              </a:rPr>
              <a:t>The program developer must frequently provide with detailed and specific information to guide them in the developmental phase. </a:t>
            </a:r>
          </a:p>
          <a:p>
            <a:r>
              <a:rPr lang="en-US" sz="2800" b="0" i="0" u="none" strike="noStrike" baseline="0" dirty="0">
                <a:solidFill>
                  <a:srgbClr val="000000"/>
                </a:solidFill>
                <a:latin typeface="Times New Roman" panose="02020603050405020304" pitchFamily="18" charset="0"/>
              </a:rPr>
              <a:t>On this basis evaluators can revise the program while it is being developed before it can be implemented on a large scale. </a:t>
            </a:r>
          </a:p>
          <a:p>
            <a:r>
              <a:rPr lang="en-US" sz="2800" b="0" i="0" u="none" strike="noStrike" baseline="0" dirty="0">
                <a:solidFill>
                  <a:srgbClr val="000000"/>
                </a:solidFill>
                <a:latin typeface="Times New Roman" panose="02020603050405020304" pitchFamily="18" charset="0"/>
              </a:rPr>
              <a:t>Formative evaluation can occur at several stages during the curriculum development process at any stage the validity of the content can be checked that is whether students are achieving the stated goal if not then that content could be modified. </a:t>
            </a:r>
          </a:p>
          <a:p>
            <a:r>
              <a:rPr lang="en-US" sz="2800" b="0" i="0" u="none" strike="noStrike" baseline="0" dirty="0">
                <a:solidFill>
                  <a:srgbClr val="000000"/>
                </a:solidFill>
                <a:latin typeface="Times New Roman" panose="02020603050405020304" pitchFamily="18" charset="0"/>
              </a:rPr>
              <a:t>Summative assessment assesses the effect of a complete program. It is carried out at the end of an Educational program. </a:t>
            </a:r>
          </a:p>
          <a:p>
            <a:r>
              <a:rPr lang="en-US" sz="2800" b="0" i="0" u="none" strike="noStrike" baseline="0" dirty="0">
                <a:solidFill>
                  <a:srgbClr val="000000"/>
                </a:solidFill>
                <a:latin typeface="Times New Roman" panose="02020603050405020304" pitchFamily="18" charset="0"/>
              </a:rPr>
              <a:t>This type of Curriculum is based on the evidence about some effects of various components in the curriculum. </a:t>
            </a:r>
            <a:endParaRPr lang="en-IN" sz="2800" dirty="0"/>
          </a:p>
        </p:txBody>
      </p:sp>
    </p:spTree>
    <p:extLst>
      <p:ext uri="{BB962C8B-B14F-4D97-AF65-F5344CB8AC3E}">
        <p14:creationId xmlns:p14="http://schemas.microsoft.com/office/powerpoint/2010/main" val="39718909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E7F30B-85C5-E248-6D02-5199135A48F1}"/>
              </a:ext>
            </a:extLst>
          </p:cNvPr>
          <p:cNvSpPr>
            <a:spLocks noGrp="1"/>
          </p:cNvSpPr>
          <p:nvPr>
            <p:ph type="title"/>
          </p:nvPr>
        </p:nvSpPr>
        <p:spPr/>
        <p:txBody>
          <a:bodyPr/>
          <a:lstStyle/>
          <a:p>
            <a:r>
              <a:rPr lang="en-IN" dirty="0"/>
              <a:t>CIPP MODEL</a:t>
            </a:r>
          </a:p>
        </p:txBody>
      </p:sp>
      <p:sp>
        <p:nvSpPr>
          <p:cNvPr id="3" name="Content Placeholder 2">
            <a:extLst>
              <a:ext uri="{FF2B5EF4-FFF2-40B4-BE49-F238E27FC236}">
                <a16:creationId xmlns:a16="http://schemas.microsoft.com/office/drawing/2014/main" id="{AF3D6A22-A3C0-0A74-9385-756D7CB689BC}"/>
              </a:ext>
            </a:extLst>
          </p:cNvPr>
          <p:cNvSpPr>
            <a:spLocks noGrp="1"/>
          </p:cNvSpPr>
          <p:nvPr>
            <p:ph idx="1"/>
          </p:nvPr>
        </p:nvSpPr>
        <p:spPr>
          <a:xfrm>
            <a:off x="677334" y="1209675"/>
            <a:ext cx="9857316" cy="4831687"/>
          </a:xfrm>
        </p:spPr>
        <p:txBody>
          <a:bodyPr>
            <a:normAutofit fontScale="92500" lnSpcReduction="10000"/>
          </a:bodyPr>
          <a:lstStyle/>
          <a:p>
            <a:r>
              <a:rPr lang="en-US" sz="2400" dirty="0"/>
              <a:t>CIPP model is for evaluation was given by </a:t>
            </a:r>
            <a:r>
              <a:rPr lang="en-US" sz="2400" dirty="0" err="1">
                <a:solidFill>
                  <a:srgbClr val="FF0000"/>
                </a:solidFill>
              </a:rPr>
              <a:t>Stufflebeam</a:t>
            </a:r>
            <a:r>
              <a:rPr lang="en-US" sz="2400" dirty="0">
                <a:solidFill>
                  <a:srgbClr val="FF0000"/>
                </a:solidFill>
              </a:rPr>
              <a:t> in1983 </a:t>
            </a:r>
            <a:r>
              <a:rPr lang="en-US" sz="2400" dirty="0"/>
              <a:t>which includes four elements:</a:t>
            </a:r>
          </a:p>
          <a:p>
            <a:r>
              <a:rPr lang="en-US" sz="2400" dirty="0">
                <a:solidFill>
                  <a:schemeClr val="accent5"/>
                </a:solidFill>
              </a:rPr>
              <a:t>C- Context, I- Input, P- Process and P- Product. Context </a:t>
            </a:r>
            <a:r>
              <a:rPr lang="en-US" sz="2400" dirty="0"/>
              <a:t>- What needs to be done? (Goals and objectives on the basis of which the outcomes are attained)</a:t>
            </a:r>
          </a:p>
          <a:p>
            <a:r>
              <a:rPr lang="en-US" sz="2400" dirty="0">
                <a:solidFill>
                  <a:schemeClr val="accent5"/>
                </a:solidFill>
              </a:rPr>
              <a:t>Input</a:t>
            </a:r>
            <a:r>
              <a:rPr lang="en-US" sz="2400" dirty="0"/>
              <a:t> - How should it be done? It </a:t>
            </a:r>
            <a:r>
              <a:rPr lang="en-US" sz="2400" dirty="0">
                <a:solidFill>
                  <a:schemeClr val="tx1"/>
                </a:solidFill>
              </a:rPr>
              <a:t>involves </a:t>
            </a:r>
            <a:r>
              <a:rPr lang="en-US" sz="2400" dirty="0"/>
              <a:t>the resources, infrastructure, curriculum and content needed to implement the teaching learning </a:t>
            </a:r>
            <a:r>
              <a:rPr lang="en-US" sz="2400" dirty="0" err="1"/>
              <a:t>mprocesses</a:t>
            </a:r>
            <a:r>
              <a:rPr lang="en-US" sz="2400" dirty="0"/>
              <a:t>.</a:t>
            </a:r>
          </a:p>
          <a:p>
            <a:r>
              <a:rPr lang="en-US" sz="2400" dirty="0">
                <a:solidFill>
                  <a:schemeClr val="accent5"/>
                </a:solidFill>
              </a:rPr>
              <a:t>Process</a:t>
            </a:r>
            <a:r>
              <a:rPr lang="en-US" sz="2400" dirty="0"/>
              <a:t> - Is it being done? ( It includes implementation of teaching learning processes and its formative evaluation.)</a:t>
            </a:r>
          </a:p>
          <a:p>
            <a:r>
              <a:rPr lang="en-US" sz="2400" dirty="0">
                <a:solidFill>
                  <a:schemeClr val="accent5"/>
                </a:solidFill>
              </a:rPr>
              <a:t>Product</a:t>
            </a:r>
            <a:r>
              <a:rPr lang="en-US" sz="2400" dirty="0"/>
              <a:t> - Did the project succeed? (It includes evaluation of skills, values, attitudes and results to identify the outcomes and effectiveness of the educational program.)</a:t>
            </a:r>
            <a:endParaRPr lang="en-IN" sz="2400" dirty="0"/>
          </a:p>
        </p:txBody>
      </p:sp>
    </p:spTree>
    <p:extLst>
      <p:ext uri="{BB962C8B-B14F-4D97-AF65-F5344CB8AC3E}">
        <p14:creationId xmlns:p14="http://schemas.microsoft.com/office/powerpoint/2010/main" val="10564021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EE9BB9-8A36-744D-1C53-6C4BB9641F36}"/>
              </a:ext>
            </a:extLst>
          </p:cNvPr>
          <p:cNvSpPr>
            <a:spLocks noGrp="1"/>
          </p:cNvSpPr>
          <p:nvPr>
            <p:ph type="title"/>
          </p:nvPr>
        </p:nvSpPr>
        <p:spPr/>
        <p:txBody>
          <a:bodyPr/>
          <a:lstStyle/>
          <a:p>
            <a:r>
              <a:rPr lang="en-US" dirty="0"/>
              <a:t>Context Evaluation (What needs to be done?)</a:t>
            </a:r>
            <a:endParaRPr lang="en-IN" dirty="0"/>
          </a:p>
        </p:txBody>
      </p:sp>
      <p:sp>
        <p:nvSpPr>
          <p:cNvPr id="3" name="Content Placeholder 2">
            <a:extLst>
              <a:ext uri="{FF2B5EF4-FFF2-40B4-BE49-F238E27FC236}">
                <a16:creationId xmlns:a16="http://schemas.microsoft.com/office/drawing/2014/main" id="{87045ED5-25DD-7D45-1A46-488F9CB82FDE}"/>
              </a:ext>
            </a:extLst>
          </p:cNvPr>
          <p:cNvSpPr>
            <a:spLocks noGrp="1"/>
          </p:cNvSpPr>
          <p:nvPr>
            <p:ph idx="1"/>
          </p:nvPr>
        </p:nvSpPr>
        <p:spPr>
          <a:xfrm>
            <a:off x="677333" y="1724025"/>
            <a:ext cx="10038291" cy="4867275"/>
          </a:xfrm>
        </p:spPr>
        <p:txBody>
          <a:bodyPr>
            <a:normAutofit/>
          </a:bodyPr>
          <a:lstStyle/>
          <a:p>
            <a:r>
              <a:rPr lang="en-US" sz="2800" dirty="0"/>
              <a:t>The objectives of context evaluation are to define, identify and address the needs of the target population. </a:t>
            </a:r>
          </a:p>
          <a:p>
            <a:r>
              <a:rPr lang="en-US" sz="2800" dirty="0"/>
              <a:t>The different types of methods for the evaluation of context include surveys, document reviews, data analysis and interviews.</a:t>
            </a:r>
          </a:p>
          <a:p>
            <a:r>
              <a:rPr lang="en-US" sz="2800" dirty="0"/>
              <a:t>1. Are the aims of the program suitable or not?</a:t>
            </a:r>
          </a:p>
          <a:p>
            <a:r>
              <a:rPr lang="en-US" sz="2800" dirty="0"/>
              <a:t>2. Do the objectives generate from aims?</a:t>
            </a:r>
          </a:p>
          <a:p>
            <a:r>
              <a:rPr lang="en-US" sz="2800" dirty="0"/>
              <a:t>3. Are the courses/subjects taught relevant to the aims?</a:t>
            </a:r>
          </a:p>
          <a:p>
            <a:r>
              <a:rPr lang="en-US" sz="2800" dirty="0"/>
              <a:t>4. Is the school fulfilling needs of the society?</a:t>
            </a:r>
            <a:endParaRPr lang="en-IN" sz="2800" dirty="0"/>
          </a:p>
        </p:txBody>
      </p:sp>
    </p:spTree>
    <p:extLst>
      <p:ext uri="{BB962C8B-B14F-4D97-AF65-F5344CB8AC3E}">
        <p14:creationId xmlns:p14="http://schemas.microsoft.com/office/powerpoint/2010/main" val="25986365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F3B140-8A24-5107-E534-47CB4D180AE0}"/>
              </a:ext>
            </a:extLst>
          </p:cNvPr>
          <p:cNvSpPr>
            <a:spLocks noGrp="1"/>
          </p:cNvSpPr>
          <p:nvPr>
            <p:ph type="title"/>
          </p:nvPr>
        </p:nvSpPr>
        <p:spPr/>
        <p:txBody>
          <a:bodyPr/>
          <a:lstStyle/>
          <a:p>
            <a:r>
              <a:rPr lang="en-US" dirty="0"/>
              <a:t>Input evaluation</a:t>
            </a:r>
            <a:endParaRPr lang="en-IN" dirty="0"/>
          </a:p>
        </p:txBody>
      </p:sp>
      <p:sp>
        <p:nvSpPr>
          <p:cNvPr id="3" name="Content Placeholder 2">
            <a:extLst>
              <a:ext uri="{FF2B5EF4-FFF2-40B4-BE49-F238E27FC236}">
                <a16:creationId xmlns:a16="http://schemas.microsoft.com/office/drawing/2014/main" id="{CE858371-E7A9-1663-6DA6-69FE1704428D}"/>
              </a:ext>
            </a:extLst>
          </p:cNvPr>
          <p:cNvSpPr>
            <a:spLocks noGrp="1"/>
          </p:cNvSpPr>
          <p:nvPr>
            <p:ph idx="1"/>
          </p:nvPr>
        </p:nvSpPr>
        <p:spPr>
          <a:xfrm>
            <a:off x="677333" y="1447800"/>
            <a:ext cx="9371541" cy="5095875"/>
          </a:xfrm>
        </p:spPr>
        <p:txBody>
          <a:bodyPr>
            <a:normAutofit/>
          </a:bodyPr>
          <a:lstStyle/>
          <a:p>
            <a:pPr marL="0" indent="0">
              <a:buNone/>
            </a:pPr>
            <a:r>
              <a:rPr lang="en-US" sz="2400" dirty="0">
                <a:solidFill>
                  <a:schemeClr val="accent5"/>
                </a:solidFill>
              </a:rPr>
              <a:t>Input evaluation (How should it be done?)</a:t>
            </a:r>
          </a:p>
          <a:p>
            <a:pPr marL="0" indent="0">
              <a:buNone/>
            </a:pPr>
            <a:r>
              <a:rPr lang="en-US" sz="2400" dirty="0"/>
              <a:t>The purpose of this type of evaluation is to provide information for determining the resources used to meet the goals of the program (Khawaja, 2001).</a:t>
            </a:r>
          </a:p>
          <a:p>
            <a:r>
              <a:rPr lang="en-US" sz="2400" dirty="0"/>
              <a:t>1. What are the different skills that Learners will gain?</a:t>
            </a:r>
          </a:p>
          <a:p>
            <a:r>
              <a:rPr lang="en-US" sz="2400" dirty="0"/>
              <a:t>2. Does practical and theory work compliment each other?</a:t>
            </a:r>
          </a:p>
          <a:p>
            <a:r>
              <a:rPr lang="en-US" sz="2400" dirty="0"/>
              <a:t>3. What type of resources should the program use for effective teaching learning process?</a:t>
            </a:r>
          </a:p>
          <a:p>
            <a:r>
              <a:rPr lang="en-US" sz="2400" dirty="0"/>
              <a:t>4. Are different labs well maintained?</a:t>
            </a:r>
          </a:p>
          <a:p>
            <a:r>
              <a:rPr lang="en-US" sz="2400" dirty="0"/>
              <a:t>5. Do the teachers have appropriate knowledge, skills and attitude for teaching?</a:t>
            </a:r>
            <a:endParaRPr lang="en-IN" sz="2400" dirty="0"/>
          </a:p>
        </p:txBody>
      </p:sp>
    </p:spTree>
    <p:extLst>
      <p:ext uri="{BB962C8B-B14F-4D97-AF65-F5344CB8AC3E}">
        <p14:creationId xmlns:p14="http://schemas.microsoft.com/office/powerpoint/2010/main" val="3786900700"/>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229</TotalTime>
  <Words>2060</Words>
  <Application>Microsoft Office PowerPoint</Application>
  <PresentationFormat>Widescreen</PresentationFormat>
  <Paragraphs>186</Paragraphs>
  <Slides>36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36</vt:i4>
      </vt:variant>
    </vt:vector>
  </HeadingPairs>
  <TitlesOfParts>
    <vt:vector size="43" baseType="lpstr">
      <vt:lpstr>Arial</vt:lpstr>
      <vt:lpstr>Symbol</vt:lpstr>
      <vt:lpstr>Times New Roman</vt:lpstr>
      <vt:lpstr>Trebuchet MS</vt:lpstr>
      <vt:lpstr>Wingdings</vt:lpstr>
      <vt:lpstr>Wingdings 3</vt:lpstr>
      <vt:lpstr>Facet</vt:lpstr>
      <vt:lpstr>Curriculum evaluation model</vt:lpstr>
      <vt:lpstr>Curriculum Evaluation</vt:lpstr>
      <vt:lpstr>Approaches to curriculum evaluation</vt:lpstr>
      <vt:lpstr>Approaches to curriculum evaluation Scientific and Humanistic approaches</vt:lpstr>
      <vt:lpstr>Intrinsic and pay off evaluation </vt:lpstr>
      <vt:lpstr>Formative and summative evaluation </vt:lpstr>
      <vt:lpstr>CIPP MODEL</vt:lpstr>
      <vt:lpstr>Context Evaluation (What needs to be done?)</vt:lpstr>
      <vt:lpstr>Input evaluation</vt:lpstr>
      <vt:lpstr>Process evaluation</vt:lpstr>
      <vt:lpstr>Product evaluation</vt:lpstr>
      <vt:lpstr>Tyler's objective Cantered model </vt:lpstr>
      <vt:lpstr>This model was developed by Taylor in 1950. It lags steps for evaluation as it: </vt:lpstr>
      <vt:lpstr>PowerPoint Presentation</vt:lpstr>
      <vt:lpstr>Advantages of Tyler’s model  </vt:lpstr>
      <vt:lpstr>Disadvantages of Tyler’s model  </vt:lpstr>
      <vt:lpstr>Kirkpatrick's model </vt:lpstr>
      <vt:lpstr>Purpose of the model</vt:lpstr>
      <vt:lpstr>Kirkpatrick's model </vt:lpstr>
      <vt:lpstr>PowerPoint Presentation</vt:lpstr>
      <vt:lpstr>PowerPoint Presentation</vt:lpstr>
      <vt:lpstr>Advantages of this model</vt:lpstr>
      <vt:lpstr>Disadvantages.  </vt:lpstr>
      <vt:lpstr>Scriven's Goal free model</vt:lpstr>
      <vt:lpstr>Curriculum</vt:lpstr>
      <vt:lpstr>Goal free evaluation</vt:lpstr>
      <vt:lpstr>Evaluation</vt:lpstr>
      <vt:lpstr>Evaluation process</vt:lpstr>
      <vt:lpstr>Technique</vt:lpstr>
      <vt:lpstr>Without referencing goal and objectives</vt:lpstr>
      <vt:lpstr>Advantage</vt:lpstr>
      <vt:lpstr>Scriven's Goal free model</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Curriculum evaluation model</dc:title>
  <dc:creator>Uttam Das</dc:creator>
  <cp:lastModifiedBy>Uttam Das</cp:lastModifiedBy>
  <cp:revision>88</cp:revision>
  <dcterms:created xsi:type="dcterms:W3CDTF">2021-06-01T15:04:06Z</dcterms:created>
  <dcterms:modified xsi:type="dcterms:W3CDTF">2022-11-30T04:58:12Z</dcterms:modified>
</cp:coreProperties>
</file>