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1" r:id="rId5"/>
    <p:sldId id="265" r:id="rId6"/>
    <p:sldId id="260" r:id="rId7"/>
    <p:sldId id="262" r:id="rId8"/>
    <p:sldId id="263" r:id="rId9"/>
    <p:sldId id="264" r:id="rId10"/>
    <p:sldId id="266" r:id="rId11"/>
    <p:sldId id="267" r:id="rId12"/>
    <p:sldId id="268" r:id="rId13"/>
    <p:sldId id="269" r:id="rId14"/>
    <p:sldId id="270" r:id="rId15"/>
    <p:sldId id="281" r:id="rId16"/>
    <p:sldId id="271" r:id="rId17"/>
    <p:sldId id="272" r:id="rId18"/>
    <p:sldId id="273" r:id="rId19"/>
    <p:sldId id="274" r:id="rId20"/>
    <p:sldId id="275" r:id="rId21"/>
    <p:sldId id="276" r:id="rId22"/>
    <p:sldId id="277" r:id="rId23"/>
    <p:sldId id="278" r:id="rId24"/>
    <p:sldId id="279" r:id="rId25"/>
    <p:sldId id="283" r:id="rId26"/>
    <p:sldId id="280"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9A63AB0-0A99-41EF-86EA-E96C2E61419C}" type="datetimeFigureOut">
              <a:rPr lang="en-IN" smtClean="0"/>
              <a:t>18-11-2022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7D8EF30-AAC1-4BAB-8D54-6C40AF8B2CB2}" type="slidenum">
              <a:rPr lang="en-IN" smtClean="0"/>
              <a:t>‹#›</a:t>
            </a:fld>
            <a:endParaRPr lang="en-IN"/>
          </a:p>
        </p:txBody>
      </p:sp>
    </p:spTree>
    <p:extLst>
      <p:ext uri="{BB962C8B-B14F-4D97-AF65-F5344CB8AC3E}">
        <p14:creationId xmlns:p14="http://schemas.microsoft.com/office/powerpoint/2010/main" val="3142001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A63AB0-0A99-41EF-86EA-E96C2E61419C}" type="datetimeFigureOut">
              <a:rPr lang="en-IN" smtClean="0"/>
              <a:t>18-11-2022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7D8EF30-AAC1-4BAB-8D54-6C40AF8B2CB2}" type="slidenum">
              <a:rPr lang="en-IN" smtClean="0"/>
              <a:t>‹#›</a:t>
            </a:fld>
            <a:endParaRPr lang="en-IN"/>
          </a:p>
        </p:txBody>
      </p:sp>
    </p:spTree>
    <p:extLst>
      <p:ext uri="{BB962C8B-B14F-4D97-AF65-F5344CB8AC3E}">
        <p14:creationId xmlns:p14="http://schemas.microsoft.com/office/powerpoint/2010/main" val="2839230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A63AB0-0A99-41EF-86EA-E96C2E61419C}" type="datetimeFigureOut">
              <a:rPr lang="en-IN" smtClean="0"/>
              <a:t>18-11-2022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7D8EF30-AAC1-4BAB-8D54-6C40AF8B2CB2}"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5112271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A63AB0-0A99-41EF-86EA-E96C2E61419C}" type="datetimeFigureOut">
              <a:rPr lang="en-IN" smtClean="0"/>
              <a:t>18-11-2022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7D8EF30-AAC1-4BAB-8D54-6C40AF8B2CB2}" type="slidenum">
              <a:rPr lang="en-IN" smtClean="0"/>
              <a:t>‹#›</a:t>
            </a:fld>
            <a:endParaRPr lang="en-IN"/>
          </a:p>
        </p:txBody>
      </p:sp>
    </p:spTree>
    <p:extLst>
      <p:ext uri="{BB962C8B-B14F-4D97-AF65-F5344CB8AC3E}">
        <p14:creationId xmlns:p14="http://schemas.microsoft.com/office/powerpoint/2010/main" val="18975236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A63AB0-0A99-41EF-86EA-E96C2E61419C}" type="datetimeFigureOut">
              <a:rPr lang="en-IN" smtClean="0"/>
              <a:t>18-11-2022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7D8EF30-AAC1-4BAB-8D54-6C40AF8B2CB2}"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69898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A63AB0-0A99-41EF-86EA-E96C2E61419C}" type="datetimeFigureOut">
              <a:rPr lang="en-IN" smtClean="0"/>
              <a:t>18-11-2022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7D8EF30-AAC1-4BAB-8D54-6C40AF8B2CB2}" type="slidenum">
              <a:rPr lang="en-IN" smtClean="0"/>
              <a:t>‹#›</a:t>
            </a:fld>
            <a:endParaRPr lang="en-IN"/>
          </a:p>
        </p:txBody>
      </p:sp>
    </p:spTree>
    <p:extLst>
      <p:ext uri="{BB962C8B-B14F-4D97-AF65-F5344CB8AC3E}">
        <p14:creationId xmlns:p14="http://schemas.microsoft.com/office/powerpoint/2010/main" val="26034225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A63AB0-0A99-41EF-86EA-E96C2E61419C}" type="datetimeFigureOut">
              <a:rPr lang="en-IN" smtClean="0"/>
              <a:t>18-11-2022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7D8EF30-AAC1-4BAB-8D54-6C40AF8B2CB2}" type="slidenum">
              <a:rPr lang="en-IN" smtClean="0"/>
              <a:t>‹#›</a:t>
            </a:fld>
            <a:endParaRPr lang="en-IN"/>
          </a:p>
        </p:txBody>
      </p:sp>
    </p:spTree>
    <p:extLst>
      <p:ext uri="{BB962C8B-B14F-4D97-AF65-F5344CB8AC3E}">
        <p14:creationId xmlns:p14="http://schemas.microsoft.com/office/powerpoint/2010/main" val="41446013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A63AB0-0A99-41EF-86EA-E96C2E61419C}" type="datetimeFigureOut">
              <a:rPr lang="en-IN" smtClean="0"/>
              <a:t>18-11-2022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7D8EF30-AAC1-4BAB-8D54-6C40AF8B2CB2}" type="slidenum">
              <a:rPr lang="en-IN" smtClean="0"/>
              <a:t>‹#›</a:t>
            </a:fld>
            <a:endParaRPr lang="en-IN"/>
          </a:p>
        </p:txBody>
      </p:sp>
    </p:spTree>
    <p:extLst>
      <p:ext uri="{BB962C8B-B14F-4D97-AF65-F5344CB8AC3E}">
        <p14:creationId xmlns:p14="http://schemas.microsoft.com/office/powerpoint/2010/main" val="1689938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A63AB0-0A99-41EF-86EA-E96C2E61419C}" type="datetimeFigureOut">
              <a:rPr lang="en-IN" smtClean="0"/>
              <a:t>18-11-2022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7D8EF30-AAC1-4BAB-8D54-6C40AF8B2CB2}" type="slidenum">
              <a:rPr lang="en-IN" smtClean="0"/>
              <a:t>‹#›</a:t>
            </a:fld>
            <a:endParaRPr lang="en-IN"/>
          </a:p>
        </p:txBody>
      </p:sp>
    </p:spTree>
    <p:extLst>
      <p:ext uri="{BB962C8B-B14F-4D97-AF65-F5344CB8AC3E}">
        <p14:creationId xmlns:p14="http://schemas.microsoft.com/office/powerpoint/2010/main" val="3505970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A63AB0-0A99-41EF-86EA-E96C2E61419C}" type="datetimeFigureOut">
              <a:rPr lang="en-IN" smtClean="0"/>
              <a:t>18-11-2022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7D8EF30-AAC1-4BAB-8D54-6C40AF8B2CB2}" type="slidenum">
              <a:rPr lang="en-IN" smtClean="0"/>
              <a:t>‹#›</a:t>
            </a:fld>
            <a:endParaRPr lang="en-IN"/>
          </a:p>
        </p:txBody>
      </p:sp>
    </p:spTree>
    <p:extLst>
      <p:ext uri="{BB962C8B-B14F-4D97-AF65-F5344CB8AC3E}">
        <p14:creationId xmlns:p14="http://schemas.microsoft.com/office/powerpoint/2010/main" val="3967651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9A63AB0-0A99-41EF-86EA-E96C2E61419C}" type="datetimeFigureOut">
              <a:rPr lang="en-IN" smtClean="0"/>
              <a:t>18-11-2022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7D8EF30-AAC1-4BAB-8D54-6C40AF8B2CB2}" type="slidenum">
              <a:rPr lang="en-IN" smtClean="0"/>
              <a:t>‹#›</a:t>
            </a:fld>
            <a:endParaRPr lang="en-IN"/>
          </a:p>
        </p:txBody>
      </p:sp>
    </p:spTree>
    <p:extLst>
      <p:ext uri="{BB962C8B-B14F-4D97-AF65-F5344CB8AC3E}">
        <p14:creationId xmlns:p14="http://schemas.microsoft.com/office/powerpoint/2010/main" val="1961513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9A63AB0-0A99-41EF-86EA-E96C2E61419C}" type="datetimeFigureOut">
              <a:rPr lang="en-IN" smtClean="0"/>
              <a:t>18-11-2022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7D8EF30-AAC1-4BAB-8D54-6C40AF8B2CB2}" type="slidenum">
              <a:rPr lang="en-IN" smtClean="0"/>
              <a:t>‹#›</a:t>
            </a:fld>
            <a:endParaRPr lang="en-IN"/>
          </a:p>
        </p:txBody>
      </p:sp>
    </p:spTree>
    <p:extLst>
      <p:ext uri="{BB962C8B-B14F-4D97-AF65-F5344CB8AC3E}">
        <p14:creationId xmlns:p14="http://schemas.microsoft.com/office/powerpoint/2010/main" val="3336371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9A63AB0-0A99-41EF-86EA-E96C2E61419C}" type="datetimeFigureOut">
              <a:rPr lang="en-IN" smtClean="0"/>
              <a:t>18-11-2022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7D8EF30-AAC1-4BAB-8D54-6C40AF8B2CB2}" type="slidenum">
              <a:rPr lang="en-IN" smtClean="0"/>
              <a:t>‹#›</a:t>
            </a:fld>
            <a:endParaRPr lang="en-IN"/>
          </a:p>
        </p:txBody>
      </p:sp>
    </p:spTree>
    <p:extLst>
      <p:ext uri="{BB962C8B-B14F-4D97-AF65-F5344CB8AC3E}">
        <p14:creationId xmlns:p14="http://schemas.microsoft.com/office/powerpoint/2010/main" val="3020446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A63AB0-0A99-41EF-86EA-E96C2E61419C}" type="datetimeFigureOut">
              <a:rPr lang="en-IN" smtClean="0"/>
              <a:t>18-11-2022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7D8EF30-AAC1-4BAB-8D54-6C40AF8B2CB2}" type="slidenum">
              <a:rPr lang="en-IN" smtClean="0"/>
              <a:t>‹#›</a:t>
            </a:fld>
            <a:endParaRPr lang="en-IN"/>
          </a:p>
        </p:txBody>
      </p:sp>
    </p:spTree>
    <p:extLst>
      <p:ext uri="{BB962C8B-B14F-4D97-AF65-F5344CB8AC3E}">
        <p14:creationId xmlns:p14="http://schemas.microsoft.com/office/powerpoint/2010/main" val="1138413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9A63AB0-0A99-41EF-86EA-E96C2E61419C}" type="datetimeFigureOut">
              <a:rPr lang="en-IN" smtClean="0"/>
              <a:t>18-11-2022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7D8EF30-AAC1-4BAB-8D54-6C40AF8B2CB2}" type="slidenum">
              <a:rPr lang="en-IN" smtClean="0"/>
              <a:t>‹#›</a:t>
            </a:fld>
            <a:endParaRPr lang="en-IN"/>
          </a:p>
        </p:txBody>
      </p:sp>
    </p:spTree>
    <p:extLst>
      <p:ext uri="{BB962C8B-B14F-4D97-AF65-F5344CB8AC3E}">
        <p14:creationId xmlns:p14="http://schemas.microsoft.com/office/powerpoint/2010/main" val="3072650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A63AB0-0A99-41EF-86EA-E96C2E61419C}" type="datetimeFigureOut">
              <a:rPr lang="en-IN" smtClean="0"/>
              <a:t>18-11-2022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7D8EF30-AAC1-4BAB-8D54-6C40AF8B2CB2}" type="slidenum">
              <a:rPr lang="en-IN" smtClean="0"/>
              <a:t>‹#›</a:t>
            </a:fld>
            <a:endParaRPr lang="en-IN"/>
          </a:p>
        </p:txBody>
      </p:sp>
    </p:spTree>
    <p:extLst>
      <p:ext uri="{BB962C8B-B14F-4D97-AF65-F5344CB8AC3E}">
        <p14:creationId xmlns:p14="http://schemas.microsoft.com/office/powerpoint/2010/main" val="515976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9A63AB0-0A99-41EF-86EA-E96C2E61419C}" type="datetimeFigureOut">
              <a:rPr lang="en-IN" smtClean="0"/>
              <a:t>18-11-2022</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7D8EF30-AAC1-4BAB-8D54-6C40AF8B2CB2}" type="slidenum">
              <a:rPr lang="en-IN" smtClean="0"/>
              <a:t>‹#›</a:t>
            </a:fld>
            <a:endParaRPr lang="en-IN"/>
          </a:p>
        </p:txBody>
      </p:sp>
    </p:spTree>
    <p:extLst>
      <p:ext uri="{BB962C8B-B14F-4D97-AF65-F5344CB8AC3E}">
        <p14:creationId xmlns:p14="http://schemas.microsoft.com/office/powerpoint/2010/main" val="18768274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585A2-5C96-DAA1-A0AE-C071CD343659}"/>
              </a:ext>
            </a:extLst>
          </p:cNvPr>
          <p:cNvSpPr>
            <a:spLocks noGrp="1"/>
          </p:cNvSpPr>
          <p:nvPr>
            <p:ph type="ctrTitle"/>
          </p:nvPr>
        </p:nvSpPr>
        <p:spPr/>
        <p:txBody>
          <a:bodyPr>
            <a:normAutofit fontScale="90000"/>
          </a:bodyPr>
          <a:lstStyle/>
          <a:p>
            <a:r>
              <a:rPr lang="en-IN" dirty="0"/>
              <a:t>Curriculum Administration</a:t>
            </a:r>
            <a:br>
              <a:rPr lang="en-IN" dirty="0"/>
            </a:br>
            <a:r>
              <a:rPr lang="en-IN" dirty="0"/>
              <a:t>paper-09</a:t>
            </a:r>
            <a:br>
              <a:rPr lang="en-IN" dirty="0"/>
            </a:br>
            <a:r>
              <a:rPr lang="en-IN" dirty="0"/>
              <a:t>unit-III</a:t>
            </a:r>
          </a:p>
        </p:txBody>
      </p:sp>
      <p:sp>
        <p:nvSpPr>
          <p:cNvPr id="3" name="Subtitle 2">
            <a:extLst>
              <a:ext uri="{FF2B5EF4-FFF2-40B4-BE49-F238E27FC236}">
                <a16:creationId xmlns:a16="http://schemas.microsoft.com/office/drawing/2014/main" id="{8EE10462-6D27-2A52-ACA1-7B56EBC9AA3B}"/>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1371026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FB9EE-6A80-47B1-BB5C-B876307999B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D5BFC45-AD09-B9E3-47C3-5C72DBB56E3E}"/>
              </a:ext>
            </a:extLst>
          </p:cNvPr>
          <p:cNvSpPr>
            <a:spLocks noGrp="1"/>
          </p:cNvSpPr>
          <p:nvPr>
            <p:ph idx="1"/>
          </p:nvPr>
        </p:nvSpPr>
        <p:spPr/>
        <p:txBody>
          <a:bodyPr>
            <a:normAutofit fontScale="77500" lnSpcReduction="20000"/>
          </a:bodyPr>
          <a:lstStyle/>
          <a:p>
            <a:pPr marL="0" indent="0" algn="l">
              <a:buNone/>
            </a:pPr>
            <a:r>
              <a:rPr lang="en-US" sz="2400" b="0" i="0" u="none" strike="noStrike" baseline="0" dirty="0">
                <a:solidFill>
                  <a:srgbClr val="FF0000"/>
                </a:solidFill>
                <a:latin typeface="Times New Roman" panose="02020603050405020304" pitchFamily="18" charset="0"/>
              </a:rPr>
              <a:t>The most important factor in the formulation of the aims and objectives </a:t>
            </a:r>
            <a:r>
              <a:rPr lang="en-US" sz="2400" b="0" i="0" u="none" strike="noStrike" baseline="0" dirty="0">
                <a:latin typeface="Times New Roman" panose="02020603050405020304" pitchFamily="18" charset="0"/>
              </a:rPr>
              <a:t>is that they should be clearly stated and clearly understood and accepted by all the staff. The aims are the overall goals of the total school programme and may be formulated in a broad statement of </a:t>
            </a:r>
            <a:r>
              <a:rPr lang="en-IN" sz="2400" b="0" i="0" u="none" strike="noStrike" baseline="0" dirty="0">
                <a:latin typeface="Times New Roman" panose="02020603050405020304" pitchFamily="18" charset="0"/>
              </a:rPr>
              <a:t>one or two sentences.</a:t>
            </a:r>
          </a:p>
          <a:p>
            <a:pPr algn="l">
              <a:buFont typeface="Wingdings" panose="05000000000000000000" pitchFamily="2" charset="2"/>
              <a:buChar char="v"/>
            </a:pPr>
            <a:r>
              <a:rPr lang="en-US" sz="2400" b="0" i="0" u="none" strike="noStrike" baseline="0" dirty="0">
                <a:latin typeface="Times New Roman" panose="02020603050405020304" pitchFamily="18" charset="0"/>
              </a:rPr>
              <a:t>They should reflect the philosophy of the educational programme.</a:t>
            </a:r>
          </a:p>
          <a:p>
            <a:pPr>
              <a:buFont typeface="Wingdings" panose="05000000000000000000" pitchFamily="2" charset="2"/>
              <a:buChar char="v"/>
            </a:pPr>
            <a:r>
              <a:rPr lang="en-US" sz="2400" b="0" i="0" u="none" strike="noStrike" baseline="0" dirty="0">
                <a:latin typeface="Times New Roman" panose="02020603050405020304" pitchFamily="18" charset="0"/>
              </a:rPr>
              <a:t>What the students should be able to do at the end of a learning period that they could </a:t>
            </a:r>
            <a:r>
              <a:rPr lang="en-IN" sz="2400" b="0" i="0" u="none" strike="noStrike" baseline="0" dirty="0">
                <a:latin typeface="Times New Roman" panose="02020603050405020304" pitchFamily="18" charset="0"/>
              </a:rPr>
              <a:t>not do before hand.</a:t>
            </a:r>
          </a:p>
          <a:p>
            <a:pPr>
              <a:buFont typeface="Wingdings" panose="05000000000000000000" pitchFamily="2" charset="2"/>
              <a:buChar char="v"/>
            </a:pPr>
            <a:r>
              <a:rPr lang="en-US" sz="2400" b="0" i="0" u="none" strike="noStrike" baseline="0" dirty="0">
                <a:latin typeface="Times New Roman" panose="02020603050405020304" pitchFamily="18" charset="0"/>
              </a:rPr>
              <a:t>Objectives must be learner centered.</a:t>
            </a:r>
            <a:endParaRPr lang="en-IN" sz="2400" dirty="0">
              <a:latin typeface="Times New Roman" panose="02020603050405020304" pitchFamily="18" charset="0"/>
            </a:endParaRPr>
          </a:p>
          <a:p>
            <a:pPr algn="l">
              <a:buFont typeface="Wingdings" panose="05000000000000000000" pitchFamily="2" charset="2"/>
              <a:buChar char="v"/>
            </a:pPr>
            <a:r>
              <a:rPr lang="en-US" sz="2400" b="0" i="0" u="none" strike="noStrike" baseline="0" dirty="0">
                <a:latin typeface="Times New Roman" panose="02020603050405020304" pitchFamily="18" charset="0"/>
              </a:rPr>
              <a:t>Objectives should be clear and unambiguous stated in behavioral terms, understood and accepted by all staff.</a:t>
            </a:r>
          </a:p>
          <a:p>
            <a:pPr algn="l">
              <a:buFont typeface="Wingdings" panose="05000000000000000000" pitchFamily="2" charset="2"/>
              <a:buChar char="v"/>
            </a:pPr>
            <a:r>
              <a:rPr lang="en-US" sz="2400" b="0" i="0" u="none" strike="noStrike" baseline="0" dirty="0">
                <a:latin typeface="Times New Roman" panose="02020603050405020304" pitchFamily="18" charset="0"/>
              </a:rPr>
              <a:t>The general level objectives should be, broad, and the specific objectives should be narrow, relevant and precise.</a:t>
            </a:r>
          </a:p>
          <a:p>
            <a:pPr algn="l">
              <a:buFont typeface="Wingdings" panose="05000000000000000000" pitchFamily="2" charset="2"/>
              <a:buChar char="v"/>
            </a:pPr>
            <a:r>
              <a:rPr lang="en-US" sz="2400" b="0" i="0" u="none" strike="noStrike" baseline="0" dirty="0">
                <a:latin typeface="Times New Roman" panose="02020603050405020304" pitchFamily="18" charset="0"/>
              </a:rPr>
              <a:t>Objectives should be achievable. observable, logical and measurable.</a:t>
            </a:r>
            <a:endParaRPr lang="en-IN" sz="3600" dirty="0"/>
          </a:p>
        </p:txBody>
      </p:sp>
    </p:spTree>
    <p:extLst>
      <p:ext uri="{BB962C8B-B14F-4D97-AF65-F5344CB8AC3E}">
        <p14:creationId xmlns:p14="http://schemas.microsoft.com/office/powerpoint/2010/main" val="24155227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62BB7-E438-653D-83F8-4B829E07926C}"/>
              </a:ext>
            </a:extLst>
          </p:cNvPr>
          <p:cNvSpPr>
            <a:spLocks noGrp="1"/>
          </p:cNvSpPr>
          <p:nvPr>
            <p:ph type="title"/>
          </p:nvPr>
        </p:nvSpPr>
        <p:spPr/>
        <p:txBody>
          <a:bodyPr>
            <a:normAutofit/>
          </a:bodyPr>
          <a:lstStyle/>
          <a:p>
            <a:r>
              <a:rPr lang="en-IN" sz="3600" b="1" i="0" u="none" strike="noStrike" baseline="0" dirty="0">
                <a:latin typeface="Times New Roman" panose="02020603050405020304" pitchFamily="18" charset="0"/>
              </a:rPr>
              <a:t>Selection of Learning Experiences</a:t>
            </a:r>
            <a:endParaRPr lang="en-IN" sz="7200" dirty="0"/>
          </a:p>
        </p:txBody>
      </p:sp>
      <p:sp>
        <p:nvSpPr>
          <p:cNvPr id="3" name="Content Placeholder 2">
            <a:extLst>
              <a:ext uri="{FF2B5EF4-FFF2-40B4-BE49-F238E27FC236}">
                <a16:creationId xmlns:a16="http://schemas.microsoft.com/office/drawing/2014/main" id="{B6234D19-9297-7A94-4CF9-A5ACC3A94D22}"/>
              </a:ext>
            </a:extLst>
          </p:cNvPr>
          <p:cNvSpPr>
            <a:spLocks noGrp="1"/>
          </p:cNvSpPr>
          <p:nvPr>
            <p:ph idx="1"/>
          </p:nvPr>
        </p:nvSpPr>
        <p:spPr/>
        <p:txBody>
          <a:bodyPr>
            <a:normAutofit/>
          </a:bodyPr>
          <a:lstStyle/>
          <a:p>
            <a:pPr marL="0" indent="0" algn="l">
              <a:buNone/>
            </a:pPr>
            <a:r>
              <a:rPr lang="en-US" sz="2800" b="0" i="0" u="none" strike="noStrike" baseline="0" dirty="0">
                <a:latin typeface="Times New Roman" panose="02020603050405020304" pitchFamily="18" charset="0"/>
              </a:rPr>
              <a:t>To achieve the stated objections, learning experiences have to be selected. Leaning experiences are the mean of reaching aims and objectives of the educational programme. The learning experiences are planned and guided by faculty covering theory and practical and its content.</a:t>
            </a:r>
          </a:p>
          <a:p>
            <a:pPr marL="0" indent="0" algn="l">
              <a:buNone/>
            </a:pPr>
            <a:r>
              <a:rPr lang="en-US" sz="2800" b="0" i="0" u="none" strike="noStrike" baseline="0" dirty="0">
                <a:latin typeface="Times New Roman" panose="02020603050405020304" pitchFamily="18" charset="0"/>
              </a:rPr>
              <a:t> </a:t>
            </a:r>
            <a:r>
              <a:rPr lang="en-US" sz="2800" b="0" i="0" u="none" strike="noStrike" baseline="0" dirty="0">
                <a:solidFill>
                  <a:srgbClr val="FF0000"/>
                </a:solidFill>
                <a:latin typeface="Times New Roman" panose="02020603050405020304" pitchFamily="18" charset="0"/>
              </a:rPr>
              <a:t>In selection of learning experiences following </a:t>
            </a:r>
            <a:r>
              <a:rPr lang="en-US" sz="2800" b="1" i="0" u="none" strike="noStrike" baseline="0" dirty="0">
                <a:solidFill>
                  <a:srgbClr val="FF0000"/>
                </a:solidFill>
                <a:latin typeface="Times New Roman" panose="02020603050405020304" pitchFamily="18" charset="0"/>
              </a:rPr>
              <a:t>principles </a:t>
            </a:r>
            <a:r>
              <a:rPr lang="en-US" sz="2800" b="0" i="0" u="none" strike="noStrike" baseline="0" dirty="0">
                <a:solidFill>
                  <a:srgbClr val="FF0000"/>
                </a:solidFill>
                <a:latin typeface="Times New Roman" panose="02020603050405020304" pitchFamily="18" charset="0"/>
              </a:rPr>
              <a:t>should be kept in mind:</a:t>
            </a:r>
            <a:endParaRPr lang="en-IN" sz="5400" dirty="0">
              <a:solidFill>
                <a:srgbClr val="FF0000"/>
              </a:solidFill>
            </a:endParaRPr>
          </a:p>
        </p:txBody>
      </p:sp>
    </p:spTree>
    <p:extLst>
      <p:ext uri="{BB962C8B-B14F-4D97-AF65-F5344CB8AC3E}">
        <p14:creationId xmlns:p14="http://schemas.microsoft.com/office/powerpoint/2010/main" val="3745216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830B1-4999-BB85-6B5B-B2EECBEC035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999D07A-0C1B-57F6-AC0D-A2BFC113F3BE}"/>
              </a:ext>
            </a:extLst>
          </p:cNvPr>
          <p:cNvSpPr>
            <a:spLocks noGrp="1"/>
          </p:cNvSpPr>
          <p:nvPr>
            <p:ph idx="1"/>
          </p:nvPr>
        </p:nvSpPr>
        <p:spPr/>
        <p:txBody>
          <a:bodyPr>
            <a:normAutofit fontScale="92500" lnSpcReduction="20000"/>
          </a:bodyPr>
          <a:lstStyle/>
          <a:p>
            <a:pPr algn="l"/>
            <a:r>
              <a:rPr lang="en-US" sz="2400" b="0" i="0" u="none" strike="noStrike" baseline="0" dirty="0">
                <a:latin typeface="Times New Roman" panose="02020603050405020304" pitchFamily="18" charset="0"/>
              </a:rPr>
              <a:t>The faculty should have systematic approach to the selection of learning experiences through which the students are provided with the opportunities to meet the </a:t>
            </a:r>
            <a:r>
              <a:rPr lang="en-IN" sz="2400" b="0" i="0" u="none" strike="noStrike" baseline="0" dirty="0">
                <a:latin typeface="Times New Roman" panose="02020603050405020304" pitchFamily="18" charset="0"/>
              </a:rPr>
              <a:t>objectives.</a:t>
            </a:r>
          </a:p>
          <a:p>
            <a:pPr algn="l"/>
            <a:r>
              <a:rPr lang="en-US" sz="2400" b="0" i="0" u="none" strike="noStrike" baseline="0" dirty="0">
                <a:latin typeface="Times New Roman" panose="02020603050405020304" pitchFamily="18" charset="0"/>
              </a:rPr>
              <a:t>The learning experiences are planned in terms of objectives sought.</a:t>
            </a:r>
            <a:endParaRPr lang="en-IN" sz="2400" dirty="0">
              <a:latin typeface="Times New Roman" panose="02020603050405020304" pitchFamily="18" charset="0"/>
            </a:endParaRPr>
          </a:p>
          <a:p>
            <a:pPr algn="l"/>
            <a:r>
              <a:rPr lang="en-US" sz="2400" b="0" i="0" u="none" strike="noStrike" baseline="0" dirty="0">
                <a:latin typeface="Times New Roman" panose="02020603050405020304" pitchFamily="18" charset="0"/>
              </a:rPr>
              <a:t>Select appropriate learning experiences for developing problem solving skills, attitude and interests. And give the student opportunity to explain, to interpret and to illustrate </a:t>
            </a:r>
            <a:r>
              <a:rPr lang="en-IN" sz="2400" b="0" i="0" u="none" strike="noStrike" baseline="0" dirty="0">
                <a:latin typeface="Times New Roman" panose="02020603050405020304" pitchFamily="18" charset="0"/>
              </a:rPr>
              <a:t>with related ideas.</a:t>
            </a:r>
          </a:p>
          <a:p>
            <a:pPr algn="l"/>
            <a:r>
              <a:rPr lang="en-US" sz="2400" b="0" i="0" u="none" strike="noStrike" baseline="0" dirty="0">
                <a:latin typeface="Times New Roman" panose="02020603050405020304" pitchFamily="18" charset="0"/>
              </a:rPr>
              <a:t>Learning experiences should be varied and flexible.</a:t>
            </a:r>
            <a:endParaRPr lang="en-IN" sz="2400" dirty="0">
              <a:latin typeface="Times New Roman" panose="02020603050405020304" pitchFamily="18" charset="0"/>
            </a:endParaRPr>
          </a:p>
          <a:p>
            <a:pPr algn="l"/>
            <a:r>
              <a:rPr lang="en-US" sz="2400" b="0" i="0" u="none" strike="noStrike" baseline="0" dirty="0">
                <a:latin typeface="Times New Roman" panose="02020603050405020304" pitchFamily="18" charset="0"/>
              </a:rPr>
              <a:t>Enough in keeping with the student's ability to under go the desired changes of behavior and is not beyond her particular stage of development.</a:t>
            </a:r>
          </a:p>
        </p:txBody>
      </p:sp>
    </p:spTree>
    <p:extLst>
      <p:ext uri="{BB962C8B-B14F-4D97-AF65-F5344CB8AC3E}">
        <p14:creationId xmlns:p14="http://schemas.microsoft.com/office/powerpoint/2010/main" val="2327856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22C5A-242E-BC61-DE10-BBCAA0C0AEB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A28F032-94C9-1C54-76D1-6599829C4BB5}"/>
              </a:ext>
            </a:extLst>
          </p:cNvPr>
          <p:cNvSpPr>
            <a:spLocks noGrp="1"/>
          </p:cNvSpPr>
          <p:nvPr>
            <p:ph idx="1"/>
          </p:nvPr>
        </p:nvSpPr>
        <p:spPr/>
        <p:txBody>
          <a:bodyPr>
            <a:normAutofit fontScale="92500" lnSpcReduction="10000"/>
          </a:bodyPr>
          <a:lstStyle/>
          <a:p>
            <a:r>
              <a:rPr lang="en-US" sz="2400" b="0" i="0" u="none" strike="noStrike" baseline="0" dirty="0">
                <a:latin typeface="Times New Roman" panose="02020603050405020304" pitchFamily="18" charset="0"/>
              </a:rPr>
              <a:t>A learning experience should involve student actively which results in a desirable change of behavior (Knowledge. skills and attitude) and should give students opportunity to practice the kind of behavior implied in the objectives.</a:t>
            </a:r>
          </a:p>
          <a:p>
            <a:pPr algn="l"/>
            <a:r>
              <a:rPr lang="en-US" sz="2400" b="0" i="0" u="none" strike="noStrike" baseline="0" dirty="0">
                <a:latin typeface="Times New Roman" panose="02020603050405020304" pitchFamily="18" charset="0"/>
              </a:rPr>
              <a:t>Learning experiences are arranged for theoretical, practical and clinical component in such manner that it provides continuity, sequences and integration of learning.</a:t>
            </a:r>
          </a:p>
          <a:p>
            <a:pPr algn="l"/>
            <a:r>
              <a:rPr lang="en-US" sz="2400" b="0" i="0" u="none" strike="noStrike" baseline="0" dirty="0">
                <a:latin typeface="Times New Roman" panose="02020603050405020304" pitchFamily="18" charset="0"/>
              </a:rPr>
              <a:t>Learning experiences are planned and evaluated cooperatively by the teacher and the </a:t>
            </a:r>
            <a:r>
              <a:rPr lang="en-IN" sz="2400" b="0" i="0" u="none" strike="noStrike" baseline="0" dirty="0">
                <a:latin typeface="Times New Roman" panose="02020603050405020304" pitchFamily="18" charset="0"/>
              </a:rPr>
              <a:t>students.</a:t>
            </a:r>
          </a:p>
          <a:p>
            <a:pPr algn="l"/>
            <a:r>
              <a:rPr lang="en-US" sz="2400" b="0" i="0" u="none" strike="noStrike" baseline="0" dirty="0">
                <a:latin typeface="Times New Roman" panose="02020603050405020304" pitchFamily="18" charset="0"/>
              </a:rPr>
              <a:t>The selection of audiovisual material and teaching method should depend on the</a:t>
            </a:r>
            <a:r>
              <a:rPr lang="en-US" sz="2400" dirty="0">
                <a:latin typeface="Times New Roman" panose="02020603050405020304" pitchFamily="18" charset="0"/>
              </a:rPr>
              <a:t> </a:t>
            </a:r>
            <a:r>
              <a:rPr lang="en-IN" sz="2400" b="0" i="0" u="none" strike="noStrike" baseline="0" dirty="0">
                <a:latin typeface="Times New Roman" panose="02020603050405020304" pitchFamily="18" charset="0"/>
              </a:rPr>
              <a:t>objectives stated.</a:t>
            </a:r>
            <a:endParaRPr lang="en-IN" sz="4800" dirty="0"/>
          </a:p>
        </p:txBody>
      </p:sp>
    </p:spTree>
    <p:extLst>
      <p:ext uri="{BB962C8B-B14F-4D97-AF65-F5344CB8AC3E}">
        <p14:creationId xmlns:p14="http://schemas.microsoft.com/office/powerpoint/2010/main" val="4238495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B20BD-072F-0455-67EF-92B9CB856EE3}"/>
              </a:ext>
            </a:extLst>
          </p:cNvPr>
          <p:cNvSpPr>
            <a:spLocks noGrp="1"/>
          </p:cNvSpPr>
          <p:nvPr>
            <p:ph type="title"/>
          </p:nvPr>
        </p:nvSpPr>
        <p:spPr/>
        <p:txBody>
          <a:bodyPr>
            <a:normAutofit/>
          </a:bodyPr>
          <a:lstStyle/>
          <a:p>
            <a:r>
              <a:rPr lang="en-IN" sz="3600" b="1" i="0" u="none" strike="noStrike" baseline="0" dirty="0">
                <a:latin typeface="Times New Roman" panose="02020603050405020304" pitchFamily="18" charset="0"/>
              </a:rPr>
              <a:t>Organization of Learning Experiences</a:t>
            </a:r>
            <a:endParaRPr lang="en-IN" sz="7200" dirty="0"/>
          </a:p>
        </p:txBody>
      </p:sp>
      <p:sp>
        <p:nvSpPr>
          <p:cNvPr id="3" name="Content Placeholder 2">
            <a:extLst>
              <a:ext uri="{FF2B5EF4-FFF2-40B4-BE49-F238E27FC236}">
                <a16:creationId xmlns:a16="http://schemas.microsoft.com/office/drawing/2014/main" id="{57164F97-3D61-0802-11A5-24F63C830B96}"/>
              </a:ext>
            </a:extLst>
          </p:cNvPr>
          <p:cNvSpPr>
            <a:spLocks noGrp="1"/>
          </p:cNvSpPr>
          <p:nvPr>
            <p:ph idx="1"/>
          </p:nvPr>
        </p:nvSpPr>
        <p:spPr/>
        <p:txBody>
          <a:bodyPr/>
          <a:lstStyle/>
          <a:p>
            <a:pPr marL="0" indent="0" algn="l">
              <a:buNone/>
            </a:pPr>
            <a:r>
              <a:rPr lang="en-US" sz="3200" b="0" i="0" u="none" strike="noStrike" baseline="0" dirty="0">
                <a:latin typeface="Times New Roman" panose="02020603050405020304" pitchFamily="18" charset="0"/>
              </a:rPr>
              <a:t>After the learning experiences as also termed as subject matter, i.e., subject matter (learning experiences) have been selected carefully in relation to the desired objectives, they must be </a:t>
            </a:r>
            <a:r>
              <a:rPr lang="en-IN" sz="3200" b="0" i="0" u="none" strike="noStrike" baseline="0" dirty="0">
                <a:latin typeface="Times New Roman" panose="02020603050405020304" pitchFamily="18" charset="0"/>
              </a:rPr>
              <a:t>organized in the curriculum.</a:t>
            </a:r>
          </a:p>
          <a:p>
            <a:pPr marL="0" indent="0" algn="l">
              <a:buNone/>
            </a:pPr>
            <a:endParaRPr lang="en-IN" dirty="0"/>
          </a:p>
        </p:txBody>
      </p:sp>
    </p:spTree>
    <p:extLst>
      <p:ext uri="{BB962C8B-B14F-4D97-AF65-F5344CB8AC3E}">
        <p14:creationId xmlns:p14="http://schemas.microsoft.com/office/powerpoint/2010/main" val="4034119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E6445-DD96-71C5-03B6-5AB56406266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1897237-7332-6286-B41B-6D50304FE897}"/>
              </a:ext>
            </a:extLst>
          </p:cNvPr>
          <p:cNvSpPr>
            <a:spLocks noGrp="1"/>
          </p:cNvSpPr>
          <p:nvPr>
            <p:ph idx="1"/>
          </p:nvPr>
        </p:nvSpPr>
        <p:spPr/>
        <p:txBody>
          <a:bodyPr>
            <a:normAutofit fontScale="92500" lnSpcReduction="20000"/>
          </a:bodyPr>
          <a:lstStyle/>
          <a:p>
            <a:r>
              <a:rPr lang="en-IN" sz="2800" b="1" i="0" u="none" strike="noStrike" baseline="0" dirty="0">
                <a:latin typeface="Times New Roman" panose="02020603050405020304" pitchFamily="18" charset="0"/>
              </a:rPr>
              <a:t>Grouping of Subject Matter Context</a:t>
            </a:r>
          </a:p>
          <a:p>
            <a:r>
              <a:rPr lang="en-IN" sz="2800" b="1" i="0" u="none" strike="noStrike" baseline="0" dirty="0">
                <a:latin typeface="Times New Roman" panose="02020603050405020304" pitchFamily="18" charset="0"/>
              </a:rPr>
              <a:t>Placement of Learning Experience</a:t>
            </a:r>
          </a:p>
          <a:p>
            <a:r>
              <a:rPr lang="en-IN" sz="2800" b="1" i="1" u="none" strike="noStrike" baseline="0" dirty="0">
                <a:latin typeface="Times New Roman" panose="02020603050405020304" pitchFamily="18" charset="0"/>
              </a:rPr>
              <a:t>Continuity</a:t>
            </a:r>
          </a:p>
          <a:p>
            <a:r>
              <a:rPr lang="en-IN" sz="2800" b="1" i="1" u="none" strike="noStrike" baseline="0" dirty="0">
                <a:latin typeface="Times New Roman" panose="02020603050405020304" pitchFamily="18" charset="0"/>
              </a:rPr>
              <a:t>Sequence</a:t>
            </a:r>
          </a:p>
          <a:p>
            <a:r>
              <a:rPr lang="en-IN" sz="3500" b="1" dirty="0"/>
              <a:t>Integration</a:t>
            </a:r>
          </a:p>
          <a:p>
            <a:r>
              <a:rPr lang="en-IN" sz="2800" b="1" i="1" u="none" strike="noStrike" baseline="0" dirty="0">
                <a:latin typeface="Times New Roman" panose="02020603050405020304" pitchFamily="18" charset="0"/>
              </a:rPr>
              <a:t>Correlation Chart</a:t>
            </a:r>
          </a:p>
          <a:p>
            <a:r>
              <a:rPr lang="en-US" sz="2800" b="1" i="0" u="none" strike="noStrike" baseline="0" dirty="0">
                <a:latin typeface="Times New Roman" panose="02020603050405020304" pitchFamily="18" charset="0"/>
              </a:rPr>
              <a:t>Decision on the Weightage (Time Allotment)</a:t>
            </a:r>
          </a:p>
          <a:p>
            <a:r>
              <a:rPr lang="en-IN" sz="2800" b="1" i="0" u="none" strike="noStrike" baseline="0" dirty="0">
                <a:latin typeface="Times New Roman" panose="02020603050405020304" pitchFamily="18" charset="0"/>
              </a:rPr>
              <a:t>The General Plan</a:t>
            </a:r>
            <a:endParaRPr lang="en-IN" b="1" i="1" dirty="0">
              <a:latin typeface="Times New Roman" panose="02020603050405020304" pitchFamily="18" charset="0"/>
            </a:endParaRPr>
          </a:p>
          <a:p>
            <a:endParaRPr lang="en-IN" sz="2800" b="1" i="1" u="none" strike="noStrike" baseline="0" dirty="0">
              <a:latin typeface="Times New Roman" panose="02020603050405020304" pitchFamily="18" charset="0"/>
            </a:endParaRPr>
          </a:p>
          <a:p>
            <a:endParaRPr lang="en-IN" b="1" i="1" dirty="0">
              <a:latin typeface="Times New Roman" panose="02020603050405020304" pitchFamily="18" charset="0"/>
            </a:endParaRPr>
          </a:p>
          <a:p>
            <a:endParaRPr lang="en-IN" b="1" i="1" dirty="0">
              <a:latin typeface="Times New Roman" panose="02020603050405020304" pitchFamily="18" charset="0"/>
            </a:endParaRPr>
          </a:p>
          <a:p>
            <a:endParaRPr lang="en-IN" b="1" dirty="0">
              <a:latin typeface="Times New Roman" panose="02020603050405020304" pitchFamily="18" charset="0"/>
            </a:endParaRPr>
          </a:p>
          <a:p>
            <a:endParaRPr lang="en-IN" sz="2800" b="1" i="0" u="none" strike="noStrike" baseline="0" dirty="0">
              <a:latin typeface="Times New Roman" panose="02020603050405020304" pitchFamily="18" charset="0"/>
            </a:endParaRPr>
          </a:p>
          <a:p>
            <a:endParaRPr lang="en-IN" dirty="0"/>
          </a:p>
        </p:txBody>
      </p:sp>
    </p:spTree>
    <p:extLst>
      <p:ext uri="{BB962C8B-B14F-4D97-AF65-F5344CB8AC3E}">
        <p14:creationId xmlns:p14="http://schemas.microsoft.com/office/powerpoint/2010/main" val="2694203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91118-C1FB-8F01-B6B4-9CE371FCC58E}"/>
              </a:ext>
            </a:extLst>
          </p:cNvPr>
          <p:cNvSpPr>
            <a:spLocks noGrp="1"/>
          </p:cNvSpPr>
          <p:nvPr>
            <p:ph type="title"/>
          </p:nvPr>
        </p:nvSpPr>
        <p:spPr/>
        <p:txBody>
          <a:bodyPr/>
          <a:lstStyle/>
          <a:p>
            <a:r>
              <a:rPr lang="en-IN" sz="1800" b="1" i="0" u="none" strike="noStrike" baseline="0" dirty="0">
                <a:latin typeface="Times New Roman" panose="02020603050405020304" pitchFamily="18" charset="0"/>
              </a:rPr>
              <a:t>Grouping of Subject Matter Context</a:t>
            </a:r>
            <a:endParaRPr lang="en-IN" dirty="0"/>
          </a:p>
        </p:txBody>
      </p:sp>
      <p:sp>
        <p:nvSpPr>
          <p:cNvPr id="3" name="Content Placeholder 2">
            <a:extLst>
              <a:ext uri="{FF2B5EF4-FFF2-40B4-BE49-F238E27FC236}">
                <a16:creationId xmlns:a16="http://schemas.microsoft.com/office/drawing/2014/main" id="{6EA85AFA-2F99-6E09-D802-A449E026D356}"/>
              </a:ext>
            </a:extLst>
          </p:cNvPr>
          <p:cNvSpPr>
            <a:spLocks noGrp="1"/>
          </p:cNvSpPr>
          <p:nvPr>
            <p:ph idx="1"/>
          </p:nvPr>
        </p:nvSpPr>
        <p:spPr>
          <a:xfrm>
            <a:off x="133350" y="1095375"/>
            <a:ext cx="10664652" cy="5422237"/>
          </a:xfrm>
        </p:spPr>
        <p:txBody>
          <a:bodyPr>
            <a:normAutofit fontScale="85000" lnSpcReduction="20000"/>
          </a:bodyPr>
          <a:lstStyle/>
          <a:p>
            <a:pPr marL="0" indent="0" algn="l">
              <a:buNone/>
            </a:pPr>
            <a:r>
              <a:rPr lang="en-US" sz="3500" b="0" i="0" u="none" strike="noStrike" baseline="0" dirty="0">
                <a:latin typeface="Times New Roman" panose="02020603050405020304" pitchFamily="18" charset="0"/>
              </a:rPr>
              <a:t>The organization of subject matter (content) and the learning experiences should be in such a way so as to maximize the total effect of the various learning experiences into an effective, efficient and practical curriculum. The syllabus prescribed by the INC consisted of a list of subjects; the content (subject matter) in the curriculum can be organized as under:</a:t>
            </a:r>
          </a:p>
          <a:p>
            <a:pPr marL="0" indent="0" algn="l">
              <a:buNone/>
            </a:pPr>
            <a:r>
              <a:rPr lang="en-IN" sz="3500" b="1" i="0" u="none" strike="noStrike" baseline="0" dirty="0">
                <a:latin typeface="Times New Roman" panose="02020603050405020304" pitchFamily="18" charset="0"/>
              </a:rPr>
              <a:t>Applied Basic Sciences</a:t>
            </a:r>
          </a:p>
          <a:p>
            <a:pPr algn="l"/>
            <a:r>
              <a:rPr lang="en-IN" sz="3500" b="0" i="0" u="none" strike="noStrike" baseline="0" dirty="0">
                <a:latin typeface="Times New Roman" panose="02020603050405020304" pitchFamily="18" charset="0"/>
              </a:rPr>
              <a:t>Physics and Chemistry,</a:t>
            </a:r>
          </a:p>
          <a:p>
            <a:pPr algn="l"/>
            <a:r>
              <a:rPr lang="en-IN" sz="3500" b="0" i="0" u="none" strike="noStrike" baseline="0" dirty="0">
                <a:latin typeface="Times New Roman" panose="02020603050405020304" pitchFamily="18" charset="0"/>
              </a:rPr>
              <a:t>Anatomy and physiology and</a:t>
            </a:r>
          </a:p>
          <a:p>
            <a:pPr algn="l"/>
            <a:r>
              <a:rPr lang="en-IN" sz="3500" b="0" i="0" u="none" strike="noStrike" baseline="0" dirty="0">
                <a:latin typeface="Times New Roman" panose="02020603050405020304" pitchFamily="18" charset="0"/>
              </a:rPr>
              <a:t>Microbiology.</a:t>
            </a:r>
          </a:p>
          <a:p>
            <a:pPr algn="l"/>
            <a:r>
              <a:rPr lang="en-IN" sz="3500" b="1" i="0" u="none" strike="noStrike" baseline="0" dirty="0">
                <a:latin typeface="Times New Roman" panose="02020603050405020304" pitchFamily="18" charset="0"/>
              </a:rPr>
              <a:t>Behavioural Sciences</a:t>
            </a:r>
          </a:p>
          <a:p>
            <a:pPr algn="l"/>
            <a:r>
              <a:rPr lang="en-IN" sz="3500" b="0" i="0" u="none" strike="noStrike" baseline="0" dirty="0">
                <a:latin typeface="Times New Roman" panose="02020603050405020304" pitchFamily="18" charset="0"/>
              </a:rPr>
              <a:t>Psychology and sociology</a:t>
            </a:r>
          </a:p>
          <a:p>
            <a:pPr marL="0" indent="0" algn="l">
              <a:buNone/>
            </a:pPr>
            <a:endParaRPr lang="en-IN" dirty="0"/>
          </a:p>
        </p:txBody>
      </p:sp>
    </p:spTree>
    <p:extLst>
      <p:ext uri="{BB962C8B-B14F-4D97-AF65-F5344CB8AC3E}">
        <p14:creationId xmlns:p14="http://schemas.microsoft.com/office/powerpoint/2010/main" val="11487356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C68A4-563D-E2C5-2F3F-3F70486BF8E5}"/>
              </a:ext>
            </a:extLst>
          </p:cNvPr>
          <p:cNvSpPr>
            <a:spLocks noGrp="1"/>
          </p:cNvSpPr>
          <p:nvPr>
            <p:ph type="title"/>
          </p:nvPr>
        </p:nvSpPr>
        <p:spPr/>
        <p:txBody>
          <a:bodyPr/>
          <a:lstStyle/>
          <a:p>
            <a:r>
              <a:rPr lang="en-IN" sz="1800" b="1" i="0" u="none" strike="noStrike" baseline="0" dirty="0">
                <a:latin typeface="Times New Roman" panose="02020603050405020304" pitchFamily="18" charset="0"/>
              </a:rPr>
              <a:t>Placement of Learning Experience</a:t>
            </a:r>
            <a:endParaRPr lang="en-IN" dirty="0"/>
          </a:p>
        </p:txBody>
      </p:sp>
      <p:sp>
        <p:nvSpPr>
          <p:cNvPr id="3" name="Content Placeholder 2">
            <a:extLst>
              <a:ext uri="{FF2B5EF4-FFF2-40B4-BE49-F238E27FC236}">
                <a16:creationId xmlns:a16="http://schemas.microsoft.com/office/drawing/2014/main" id="{18136314-863D-CE72-EC7A-9174CF315FD2}"/>
              </a:ext>
            </a:extLst>
          </p:cNvPr>
          <p:cNvSpPr>
            <a:spLocks noGrp="1"/>
          </p:cNvSpPr>
          <p:nvPr>
            <p:ph idx="1"/>
          </p:nvPr>
        </p:nvSpPr>
        <p:spPr/>
        <p:txBody>
          <a:bodyPr>
            <a:normAutofit/>
          </a:bodyPr>
          <a:lstStyle/>
          <a:p>
            <a:pPr marL="0" indent="0" algn="l">
              <a:buNone/>
            </a:pPr>
            <a:r>
              <a:rPr lang="en-US" sz="3200" b="0" i="0" u="none" strike="noStrike" baseline="0" dirty="0">
                <a:latin typeface="Times New Roman" panose="02020603050405020304" pitchFamily="18" charset="0"/>
              </a:rPr>
              <a:t>When the broad plan for the organization of learning experiences has been decided upon, the next step 1s their placement in then total curriculum. They have to be distributed through out the course In such a manner that the criteria of continuity, sequence, integration and correlation of learning experiences are applied.</a:t>
            </a:r>
            <a:endParaRPr lang="en-IN" sz="3200" dirty="0"/>
          </a:p>
        </p:txBody>
      </p:sp>
    </p:spTree>
    <p:extLst>
      <p:ext uri="{BB962C8B-B14F-4D97-AF65-F5344CB8AC3E}">
        <p14:creationId xmlns:p14="http://schemas.microsoft.com/office/powerpoint/2010/main" val="2911620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DF033-B152-099E-24A2-D49330B2E2E5}"/>
              </a:ext>
            </a:extLst>
          </p:cNvPr>
          <p:cNvSpPr>
            <a:spLocks noGrp="1"/>
          </p:cNvSpPr>
          <p:nvPr>
            <p:ph type="title"/>
          </p:nvPr>
        </p:nvSpPr>
        <p:spPr/>
        <p:txBody>
          <a:bodyPr/>
          <a:lstStyle/>
          <a:p>
            <a:r>
              <a:rPr lang="en-IN" sz="1800" b="1" i="1" u="none" strike="noStrike" baseline="0" dirty="0">
                <a:latin typeface="Times New Roman" panose="02020603050405020304" pitchFamily="18" charset="0"/>
              </a:rPr>
              <a:t>Continuity</a:t>
            </a:r>
            <a:endParaRPr lang="en-IN" dirty="0"/>
          </a:p>
        </p:txBody>
      </p:sp>
      <p:sp>
        <p:nvSpPr>
          <p:cNvPr id="3" name="Content Placeholder 2">
            <a:extLst>
              <a:ext uri="{FF2B5EF4-FFF2-40B4-BE49-F238E27FC236}">
                <a16:creationId xmlns:a16="http://schemas.microsoft.com/office/drawing/2014/main" id="{C621E3D1-2BAC-8916-B24E-7FE64DEAA6A5}"/>
              </a:ext>
            </a:extLst>
          </p:cNvPr>
          <p:cNvSpPr>
            <a:spLocks noGrp="1"/>
          </p:cNvSpPr>
          <p:nvPr>
            <p:ph idx="1"/>
          </p:nvPr>
        </p:nvSpPr>
        <p:spPr/>
        <p:txBody>
          <a:bodyPr/>
          <a:lstStyle/>
          <a:p>
            <a:pPr marL="0" indent="0" algn="l">
              <a:buNone/>
            </a:pPr>
            <a:r>
              <a:rPr lang="en-US" sz="1800" b="0" i="0" u="none" strike="noStrike" baseline="0" dirty="0">
                <a:latin typeface="Times New Roman" panose="02020603050405020304" pitchFamily="18" charset="0"/>
              </a:rPr>
              <a:t>The elements of the curriculum should be related to one another vertically and horizontally so that systematic body of ideas and activities will be expanded continuously into larger and more meaningful pattern. The vertical organization of learning experiences refers to the relationship existing between different levels of the same subject or skills. It is recurring emphasis in the learner's experiences upon particular elements. This relationship is known as </a:t>
            </a:r>
            <a:r>
              <a:rPr lang="en-US" sz="1800" b="1" i="0" u="none" strike="noStrike" baseline="0" dirty="0">
                <a:latin typeface="Times New Roman" panose="02020603050405020304" pitchFamily="18" charset="0"/>
              </a:rPr>
              <a:t>continuity. </a:t>
            </a:r>
            <a:r>
              <a:rPr lang="en-US" sz="1800" b="0" i="0" u="none" strike="noStrike" baseline="0" dirty="0">
                <a:latin typeface="Times New Roman" panose="02020603050405020304" pitchFamily="18" charset="0"/>
              </a:rPr>
              <a:t>Related to continuity but going beyond it is the relation ship known as </a:t>
            </a:r>
            <a:r>
              <a:rPr lang="en-IN" sz="1800" b="1" i="0" u="none" strike="noStrike" baseline="0" dirty="0">
                <a:latin typeface="Times New Roman" panose="02020603050405020304" pitchFamily="18" charset="0"/>
              </a:rPr>
              <a:t>sequence.</a:t>
            </a:r>
            <a:endParaRPr lang="en-IN" dirty="0"/>
          </a:p>
        </p:txBody>
      </p:sp>
    </p:spTree>
    <p:extLst>
      <p:ext uri="{BB962C8B-B14F-4D97-AF65-F5344CB8AC3E}">
        <p14:creationId xmlns:p14="http://schemas.microsoft.com/office/powerpoint/2010/main" val="1642279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3B719-1DDE-6F23-4575-51CC9FD9643D}"/>
              </a:ext>
            </a:extLst>
          </p:cNvPr>
          <p:cNvSpPr>
            <a:spLocks noGrp="1"/>
          </p:cNvSpPr>
          <p:nvPr>
            <p:ph type="title"/>
          </p:nvPr>
        </p:nvSpPr>
        <p:spPr/>
        <p:txBody>
          <a:bodyPr/>
          <a:lstStyle/>
          <a:p>
            <a:r>
              <a:rPr lang="en-IN" sz="1800" b="1" i="1" u="none" strike="noStrike" baseline="0" dirty="0">
                <a:latin typeface="Times New Roman" panose="02020603050405020304" pitchFamily="18" charset="0"/>
              </a:rPr>
              <a:t>Sequence</a:t>
            </a:r>
            <a:endParaRPr lang="en-IN" dirty="0"/>
          </a:p>
        </p:txBody>
      </p:sp>
      <p:sp>
        <p:nvSpPr>
          <p:cNvPr id="3" name="Content Placeholder 2">
            <a:extLst>
              <a:ext uri="{FF2B5EF4-FFF2-40B4-BE49-F238E27FC236}">
                <a16:creationId xmlns:a16="http://schemas.microsoft.com/office/drawing/2014/main" id="{EF9A48FB-2066-9953-F78F-4DD5AF8C0866}"/>
              </a:ext>
            </a:extLst>
          </p:cNvPr>
          <p:cNvSpPr>
            <a:spLocks noGrp="1"/>
          </p:cNvSpPr>
          <p:nvPr>
            <p:ph idx="1"/>
          </p:nvPr>
        </p:nvSpPr>
        <p:spPr/>
        <p:txBody>
          <a:bodyPr/>
          <a:lstStyle/>
          <a:p>
            <a:pPr algn="l"/>
            <a:r>
              <a:rPr lang="en-IN" sz="1800" b="0" i="0" u="none" strike="noStrike" baseline="0" dirty="0">
                <a:latin typeface="Times New Roman" panose="02020603050405020304" pitchFamily="18" charset="0"/>
              </a:rPr>
              <a:t>Chronological order</a:t>
            </a:r>
          </a:p>
          <a:p>
            <a:pPr algn="l"/>
            <a:r>
              <a:rPr lang="pt-BR" sz="1800" dirty="0">
                <a:latin typeface="Times New Roman" panose="02020603050405020304" pitchFamily="18" charset="0"/>
              </a:rPr>
              <a:t>Logical order</a:t>
            </a:r>
            <a:r>
              <a:rPr lang="pt-BR" sz="1800" b="0" i="0" u="none" strike="noStrike" baseline="0" dirty="0">
                <a:latin typeface="Times New Roman" panose="02020603050405020304" pitchFamily="18" charset="0"/>
              </a:rPr>
              <a:t> and</a:t>
            </a:r>
          </a:p>
          <a:p>
            <a:pPr algn="l"/>
            <a:r>
              <a:rPr lang="en-IN" sz="1800" b="0" i="0" u="none" strike="noStrike" baseline="0" dirty="0">
                <a:latin typeface="Times New Roman" panose="02020603050405020304" pitchFamily="18" charset="0"/>
              </a:rPr>
              <a:t>Simple to complex</a:t>
            </a:r>
            <a:endParaRPr lang="en-IN" dirty="0"/>
          </a:p>
        </p:txBody>
      </p:sp>
    </p:spTree>
    <p:extLst>
      <p:ext uri="{BB962C8B-B14F-4D97-AF65-F5344CB8AC3E}">
        <p14:creationId xmlns:p14="http://schemas.microsoft.com/office/powerpoint/2010/main" val="74327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E0634-CBD4-7464-C0A6-9E2FD6F90FFC}"/>
              </a:ext>
            </a:extLst>
          </p:cNvPr>
          <p:cNvSpPr>
            <a:spLocks noGrp="1"/>
          </p:cNvSpPr>
          <p:nvPr>
            <p:ph type="title"/>
          </p:nvPr>
        </p:nvSpPr>
        <p:spPr/>
        <p:txBody>
          <a:bodyPr/>
          <a:lstStyle/>
          <a:p>
            <a:r>
              <a:rPr lang="en-IN" sz="4400" b="1" i="0" u="none" strike="noStrike" baseline="0" dirty="0">
                <a:latin typeface="Times New Roman" panose="02020603050405020304" pitchFamily="18" charset="0"/>
              </a:rPr>
              <a:t>Curriculum Administration</a:t>
            </a:r>
            <a:endParaRPr lang="en-IN" dirty="0"/>
          </a:p>
        </p:txBody>
      </p:sp>
      <p:sp>
        <p:nvSpPr>
          <p:cNvPr id="3" name="Content Placeholder 2">
            <a:extLst>
              <a:ext uri="{FF2B5EF4-FFF2-40B4-BE49-F238E27FC236}">
                <a16:creationId xmlns:a16="http://schemas.microsoft.com/office/drawing/2014/main" id="{FC996DCC-1A5C-051C-8DC9-8CDB63E4103D}"/>
              </a:ext>
            </a:extLst>
          </p:cNvPr>
          <p:cNvSpPr>
            <a:spLocks noGrp="1"/>
          </p:cNvSpPr>
          <p:nvPr>
            <p:ph idx="1"/>
          </p:nvPr>
        </p:nvSpPr>
        <p:spPr/>
        <p:txBody>
          <a:bodyPr>
            <a:normAutofit lnSpcReduction="10000"/>
          </a:bodyPr>
          <a:lstStyle/>
          <a:p>
            <a:pPr algn="l"/>
            <a:r>
              <a:rPr lang="en-US" b="0" i="0" u="none" strike="noStrike" baseline="0" dirty="0">
                <a:latin typeface="Times New Roman" panose="02020603050405020304" pitchFamily="18" charset="0"/>
              </a:rPr>
              <a:t>Curriculum administration is a complex process involving faculty and other subject’s experts. They help in ova-all planning and construction of curriculum. </a:t>
            </a:r>
          </a:p>
          <a:p>
            <a:pPr algn="l"/>
            <a:r>
              <a:rPr lang="en-US" b="0" i="0" u="none" strike="noStrike" baseline="0" dirty="0">
                <a:latin typeface="Times New Roman" panose="02020603050405020304" pitchFamily="18" charset="0"/>
              </a:rPr>
              <a:t>The curriculum is based on the needs and interest of students concerned. </a:t>
            </a:r>
          </a:p>
          <a:p>
            <a:pPr algn="l"/>
            <a:r>
              <a:rPr lang="en-US" b="0" i="0" u="none" strike="noStrike" baseline="0" dirty="0">
                <a:latin typeface="Times New Roman" panose="02020603050405020304" pitchFamily="18" charset="0"/>
              </a:rPr>
              <a:t>Thus it can be defined as an on going process of planning, organization, implementation and evaluation of curriculum by the faculty in all setting (Class room, Laboratory, Hospital and community), prescribed for a particular group of students for a specified time period. </a:t>
            </a:r>
          </a:p>
          <a:p>
            <a:pPr algn="l"/>
            <a:r>
              <a:rPr lang="en-US" b="0" i="0" u="none" strike="noStrike" baseline="0" dirty="0">
                <a:latin typeface="Times New Roman" panose="02020603050405020304" pitchFamily="18" charset="0"/>
              </a:rPr>
              <a:t>The planning and developing the sound curriculum includes the participation of whole faculty in deciding on the objectives, selecting and organizing learning experiences that will contribute to the objectors and evaluating the effectiveness of the educational programme.</a:t>
            </a:r>
          </a:p>
          <a:p>
            <a:pPr algn="l"/>
            <a:r>
              <a:rPr lang="en-US" b="0" i="0" u="none" strike="noStrike" baseline="0" dirty="0">
                <a:latin typeface="Times New Roman" panose="02020603050405020304" pitchFamily="18" charset="0"/>
              </a:rPr>
              <a:t> Having understood the meaning of curriculum and curriculum administration, let us now learn the importance of curriculum administration.</a:t>
            </a:r>
            <a:endParaRPr lang="en-IN" sz="4000" dirty="0"/>
          </a:p>
        </p:txBody>
      </p:sp>
    </p:spTree>
    <p:extLst>
      <p:ext uri="{BB962C8B-B14F-4D97-AF65-F5344CB8AC3E}">
        <p14:creationId xmlns:p14="http://schemas.microsoft.com/office/powerpoint/2010/main" val="22948351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12305-6410-2A67-3BF9-EDD93ED05D8A}"/>
              </a:ext>
            </a:extLst>
          </p:cNvPr>
          <p:cNvSpPr>
            <a:spLocks noGrp="1"/>
          </p:cNvSpPr>
          <p:nvPr>
            <p:ph type="title"/>
          </p:nvPr>
        </p:nvSpPr>
        <p:spPr/>
        <p:txBody>
          <a:bodyPr/>
          <a:lstStyle/>
          <a:p>
            <a:r>
              <a:rPr lang="en-IN" dirty="0"/>
              <a:t>Integration</a:t>
            </a:r>
          </a:p>
        </p:txBody>
      </p:sp>
      <p:sp>
        <p:nvSpPr>
          <p:cNvPr id="3" name="Content Placeholder 2">
            <a:extLst>
              <a:ext uri="{FF2B5EF4-FFF2-40B4-BE49-F238E27FC236}">
                <a16:creationId xmlns:a16="http://schemas.microsoft.com/office/drawing/2014/main" id="{956534AF-417E-48CE-4982-206724971E4D}"/>
              </a:ext>
            </a:extLst>
          </p:cNvPr>
          <p:cNvSpPr>
            <a:spLocks noGrp="1"/>
          </p:cNvSpPr>
          <p:nvPr>
            <p:ph idx="1"/>
          </p:nvPr>
        </p:nvSpPr>
        <p:spPr/>
        <p:txBody>
          <a:bodyPr>
            <a:normAutofit fontScale="92500" lnSpcReduction="10000"/>
          </a:bodyPr>
          <a:lstStyle/>
          <a:p>
            <a:pPr marL="0" indent="0" algn="l">
              <a:buNone/>
            </a:pPr>
            <a:r>
              <a:rPr lang="en-US" sz="2800" b="0" i="0" u="none" strike="noStrike" baseline="0" dirty="0">
                <a:latin typeface="Times New Roman" panose="02020603050405020304" pitchFamily="18" charset="0"/>
              </a:rPr>
              <a:t>Requires the subjects and experiences which relate or contribute to the learning of one another should be so placed (horizontally) in the curriculum that it is possible for the students to put together all she learns into a unified, meaningful whole, The integration of learning experiences does not take place automatically; it must be planned, for example "food chemistry". "the function of the digestive system" "principle of nutrition" and "pharmacology related to digestive system" complement one another and should be taught at the same time and related in content.</a:t>
            </a:r>
            <a:endParaRPr lang="en-IN" sz="2800" dirty="0"/>
          </a:p>
        </p:txBody>
      </p:sp>
    </p:spTree>
    <p:extLst>
      <p:ext uri="{BB962C8B-B14F-4D97-AF65-F5344CB8AC3E}">
        <p14:creationId xmlns:p14="http://schemas.microsoft.com/office/powerpoint/2010/main" val="26889337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FDE8C-183C-F582-3C39-027D64DEC152}"/>
              </a:ext>
            </a:extLst>
          </p:cNvPr>
          <p:cNvSpPr>
            <a:spLocks noGrp="1"/>
          </p:cNvSpPr>
          <p:nvPr>
            <p:ph type="title"/>
          </p:nvPr>
        </p:nvSpPr>
        <p:spPr/>
        <p:txBody>
          <a:bodyPr/>
          <a:lstStyle/>
          <a:p>
            <a:r>
              <a:rPr lang="en-IN" sz="1800" b="1" i="1" u="none" strike="noStrike" baseline="0" dirty="0">
                <a:latin typeface="Times New Roman" panose="02020603050405020304" pitchFamily="18" charset="0"/>
              </a:rPr>
              <a:t>Correlation Chart</a:t>
            </a:r>
            <a:endParaRPr lang="en-IN" dirty="0"/>
          </a:p>
        </p:txBody>
      </p:sp>
      <p:sp>
        <p:nvSpPr>
          <p:cNvPr id="3" name="Content Placeholder 2">
            <a:extLst>
              <a:ext uri="{FF2B5EF4-FFF2-40B4-BE49-F238E27FC236}">
                <a16:creationId xmlns:a16="http://schemas.microsoft.com/office/drawing/2014/main" id="{09223968-7C9C-E5B1-C9B7-227F19B8A34E}"/>
              </a:ext>
            </a:extLst>
          </p:cNvPr>
          <p:cNvSpPr>
            <a:spLocks noGrp="1"/>
          </p:cNvSpPr>
          <p:nvPr>
            <p:ph idx="1"/>
          </p:nvPr>
        </p:nvSpPr>
        <p:spPr/>
        <p:txBody>
          <a:bodyPr>
            <a:normAutofit fontScale="85000" lnSpcReduction="10000"/>
          </a:bodyPr>
          <a:lstStyle/>
          <a:p>
            <a:pPr marL="0" indent="0" algn="l">
              <a:buNone/>
            </a:pPr>
            <a:r>
              <a:rPr lang="en-US" sz="2800" b="0" i="0" u="none" strike="noStrike" baseline="0" dirty="0">
                <a:latin typeface="Times New Roman" panose="02020603050405020304" pitchFamily="18" charset="0"/>
              </a:rPr>
              <a:t>The preparation of correlation chart gives a portrayal of the extent of correlation achieved in the total curriculum in relation to the different courses of study, various subjects and clinical experiences offered in the programme. The chart will depict what will be taught each week, month or of each year along with the information to the teachers as to what is being taught in other classes to enable them to adapt their teaching accordingly. Complete con-elation is not always possible. but if every effort is made to achieve it while planning the curriculum, the teaching staff’ will be in a position to know what the students have or have not been taught in other classes and can teach accordingly.</a:t>
            </a:r>
            <a:endParaRPr lang="en-IN" sz="2800" dirty="0"/>
          </a:p>
        </p:txBody>
      </p:sp>
    </p:spTree>
    <p:extLst>
      <p:ext uri="{BB962C8B-B14F-4D97-AF65-F5344CB8AC3E}">
        <p14:creationId xmlns:p14="http://schemas.microsoft.com/office/powerpoint/2010/main" val="1881242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7C3D1-D4A6-7515-C317-5B4F142AE486}"/>
              </a:ext>
            </a:extLst>
          </p:cNvPr>
          <p:cNvSpPr>
            <a:spLocks noGrp="1"/>
          </p:cNvSpPr>
          <p:nvPr>
            <p:ph type="title"/>
          </p:nvPr>
        </p:nvSpPr>
        <p:spPr/>
        <p:txBody>
          <a:bodyPr/>
          <a:lstStyle/>
          <a:p>
            <a:r>
              <a:rPr lang="en-US" sz="1800" b="1" i="0" u="none" strike="noStrike" baseline="0" dirty="0">
                <a:latin typeface="Times New Roman" panose="02020603050405020304" pitchFamily="18" charset="0"/>
              </a:rPr>
              <a:t>Decision on the Weightage (Time Allotment)</a:t>
            </a:r>
            <a:endParaRPr lang="en-IN" dirty="0"/>
          </a:p>
        </p:txBody>
      </p:sp>
      <p:sp>
        <p:nvSpPr>
          <p:cNvPr id="3" name="Content Placeholder 2">
            <a:extLst>
              <a:ext uri="{FF2B5EF4-FFF2-40B4-BE49-F238E27FC236}">
                <a16:creationId xmlns:a16="http://schemas.microsoft.com/office/drawing/2014/main" id="{E13BA875-A675-26E0-044D-E5A764E21B45}"/>
              </a:ext>
            </a:extLst>
          </p:cNvPr>
          <p:cNvSpPr>
            <a:spLocks noGrp="1"/>
          </p:cNvSpPr>
          <p:nvPr>
            <p:ph idx="1"/>
          </p:nvPr>
        </p:nvSpPr>
        <p:spPr/>
        <p:txBody>
          <a:bodyPr/>
          <a:lstStyle/>
          <a:p>
            <a:pPr algn="l"/>
            <a:r>
              <a:rPr lang="en-US" sz="1800" b="0" i="0" u="none" strike="noStrike" baseline="0" dirty="0">
                <a:latin typeface="Times New Roman" panose="02020603050405020304" pitchFamily="18" charset="0"/>
              </a:rPr>
              <a:t>Decision on the weightage and time to be allotted for theory, practical </a:t>
            </a:r>
            <a:r>
              <a:rPr lang="en-IN" sz="1800" b="0" i="0" u="none" strike="noStrike" baseline="0" dirty="0">
                <a:latin typeface="Times New Roman" panose="02020603050405020304" pitchFamily="18" charset="0"/>
              </a:rPr>
              <a:t>experiences to be considered. </a:t>
            </a:r>
            <a:r>
              <a:rPr lang="en-US" sz="1800" b="0" i="0" u="none" strike="noStrike" baseline="0" dirty="0">
                <a:latin typeface="Times New Roman" panose="02020603050405020304" pitchFamily="18" charset="0"/>
              </a:rPr>
              <a:t>a</a:t>
            </a:r>
            <a:r>
              <a:rPr lang="en-US" sz="1800" dirty="0">
                <a:latin typeface="Times New Roman" panose="02020603050405020304" pitchFamily="18" charset="0"/>
              </a:rPr>
              <a:t>l</a:t>
            </a:r>
            <a:r>
              <a:rPr lang="en-US" sz="1800" b="0" i="0" u="none" strike="noStrike" baseline="0" dirty="0">
                <a:latin typeface="Times New Roman" panose="02020603050405020304" pitchFamily="18" charset="0"/>
              </a:rPr>
              <a:t>location of instructional time.</a:t>
            </a:r>
          </a:p>
          <a:p>
            <a:pPr algn="l"/>
            <a:r>
              <a:rPr lang="en-US" sz="1800" b="0" i="0" u="none" strike="noStrike" baseline="0" dirty="0">
                <a:latin typeface="Times New Roman" panose="02020603050405020304" pitchFamily="18" charset="0"/>
              </a:rPr>
              <a:t>A</a:t>
            </a:r>
            <a:r>
              <a:rPr lang="en-US" sz="1800" dirty="0">
                <a:latin typeface="Times New Roman" panose="02020603050405020304" pitchFamily="18" charset="0"/>
              </a:rPr>
              <a:t>l</a:t>
            </a:r>
            <a:r>
              <a:rPr lang="en-US" sz="1800" b="0" i="0" u="none" strike="noStrike" baseline="0" dirty="0">
                <a:latin typeface="Times New Roman" panose="02020603050405020304" pitchFamily="18" charset="0"/>
              </a:rPr>
              <a:t>location of instructional time.</a:t>
            </a:r>
          </a:p>
          <a:p>
            <a:pPr algn="l"/>
            <a:r>
              <a:rPr lang="en-US" sz="1800" i="0" u="none" strike="noStrike" baseline="0" dirty="0">
                <a:latin typeface="Times New Roman" panose="02020603050405020304" pitchFamily="18" charset="0"/>
              </a:rPr>
              <a:t>Allocation</a:t>
            </a:r>
            <a:r>
              <a:rPr lang="en-US" sz="1800" b="0" i="0" u="none" strike="noStrike" baseline="0" dirty="0">
                <a:latin typeface="Times New Roman" panose="02020603050405020304" pitchFamily="18" charset="0"/>
              </a:rPr>
              <a:t> of time for supervised clinical and community experiences.</a:t>
            </a:r>
          </a:p>
          <a:p>
            <a:pPr algn="l"/>
            <a:r>
              <a:rPr lang="en-US" sz="1800" b="0" i="0" u="none" strike="noStrike" baseline="0" dirty="0">
                <a:latin typeface="Times New Roman" panose="02020603050405020304" pitchFamily="18" charset="0"/>
              </a:rPr>
              <a:t>Allocation of time for self-activities and co-curricular activities.</a:t>
            </a:r>
          </a:p>
          <a:p>
            <a:pPr algn="l"/>
            <a:endParaRPr lang="en-IN" dirty="0"/>
          </a:p>
        </p:txBody>
      </p:sp>
    </p:spTree>
    <p:extLst>
      <p:ext uri="{BB962C8B-B14F-4D97-AF65-F5344CB8AC3E}">
        <p14:creationId xmlns:p14="http://schemas.microsoft.com/office/powerpoint/2010/main" val="27893054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FC660-8B88-6FBD-8B65-AC56FAFFA316}"/>
              </a:ext>
            </a:extLst>
          </p:cNvPr>
          <p:cNvSpPr>
            <a:spLocks noGrp="1"/>
          </p:cNvSpPr>
          <p:nvPr>
            <p:ph type="title"/>
          </p:nvPr>
        </p:nvSpPr>
        <p:spPr/>
        <p:txBody>
          <a:bodyPr/>
          <a:lstStyle/>
          <a:p>
            <a:r>
              <a:rPr lang="en-IN" sz="1800" b="1" i="0" u="none" strike="noStrike" baseline="0" dirty="0">
                <a:latin typeface="Times New Roman" panose="02020603050405020304" pitchFamily="18" charset="0"/>
              </a:rPr>
              <a:t>The General Plan</a:t>
            </a:r>
            <a:endParaRPr lang="en-IN" dirty="0"/>
          </a:p>
        </p:txBody>
      </p:sp>
      <p:sp>
        <p:nvSpPr>
          <p:cNvPr id="3" name="Content Placeholder 2">
            <a:extLst>
              <a:ext uri="{FF2B5EF4-FFF2-40B4-BE49-F238E27FC236}">
                <a16:creationId xmlns:a16="http://schemas.microsoft.com/office/drawing/2014/main" id="{CC480FB2-D712-2542-1346-C36EC85AB121}"/>
              </a:ext>
            </a:extLst>
          </p:cNvPr>
          <p:cNvSpPr>
            <a:spLocks noGrp="1"/>
          </p:cNvSpPr>
          <p:nvPr>
            <p:ph idx="1"/>
          </p:nvPr>
        </p:nvSpPr>
        <p:spPr/>
        <p:txBody>
          <a:bodyPr>
            <a:normAutofit fontScale="92500" lnSpcReduction="10000"/>
          </a:bodyPr>
          <a:lstStyle/>
          <a:p>
            <a:r>
              <a:rPr lang="en-IN" sz="2800" b="0" i="0" u="none" strike="noStrike" baseline="0" dirty="0">
                <a:latin typeface="Times New Roman" panose="02020603050405020304" pitchFamily="18" charset="0"/>
              </a:rPr>
              <a:t>Total duration of course</a:t>
            </a:r>
          </a:p>
          <a:p>
            <a:r>
              <a:rPr lang="en-IN" sz="2800" b="0" i="0" u="none" strike="noStrike" baseline="0" dirty="0">
                <a:latin typeface="Times New Roman" panose="02020603050405020304" pitchFamily="18" charset="0"/>
              </a:rPr>
              <a:t>Total hours available</a:t>
            </a:r>
            <a:endParaRPr lang="en-IN" sz="2800" dirty="0">
              <a:latin typeface="Times New Roman" panose="02020603050405020304" pitchFamily="18" charset="0"/>
            </a:endParaRPr>
          </a:p>
          <a:p>
            <a:r>
              <a:rPr lang="en-IN" sz="2800" b="0" i="0" u="none" strike="noStrike" baseline="0" dirty="0">
                <a:latin typeface="Times New Roman" panose="02020603050405020304" pitchFamily="18" charset="0"/>
              </a:rPr>
              <a:t>Core content</a:t>
            </a:r>
          </a:p>
          <a:p>
            <a:r>
              <a:rPr lang="en-US" sz="2800" b="0" i="0" u="none" strike="noStrike" baseline="0" dirty="0">
                <a:latin typeface="Times New Roman" panose="02020603050405020304" pitchFamily="18" charset="0"/>
              </a:rPr>
              <a:t>Course outline theoretical course of study</a:t>
            </a:r>
            <a:endParaRPr lang="en-IN" sz="2800" dirty="0">
              <a:latin typeface="Times New Roman" panose="02020603050405020304" pitchFamily="18" charset="0"/>
            </a:endParaRPr>
          </a:p>
          <a:p>
            <a:r>
              <a:rPr lang="en-IN" sz="2800" b="0" i="0" u="none" strike="noStrike" baseline="0" dirty="0">
                <a:latin typeface="Times New Roman" panose="02020603050405020304" pitchFamily="18" charset="0"/>
              </a:rPr>
              <a:t>Guidelines </a:t>
            </a:r>
            <a:r>
              <a:rPr lang="en-IN" sz="2800" dirty="0">
                <a:latin typeface="Times New Roman" panose="02020603050405020304" pitchFamily="18" charset="0"/>
              </a:rPr>
              <a:t>for the </a:t>
            </a:r>
            <a:r>
              <a:rPr lang="en-IN" sz="2800" b="0" i="0" u="none" strike="noStrike" baseline="0" dirty="0">
                <a:latin typeface="Times New Roman" panose="02020603050405020304" pitchFamily="18" charset="0"/>
              </a:rPr>
              <a:t>practical</a:t>
            </a:r>
          </a:p>
          <a:p>
            <a:r>
              <a:rPr lang="en-IN" sz="2800" b="0" i="0" u="none" strike="noStrike" baseline="0" dirty="0">
                <a:latin typeface="Times New Roman" panose="02020603050405020304" pitchFamily="18" charset="0"/>
              </a:rPr>
              <a:t>Master rotation plan</a:t>
            </a:r>
            <a:endParaRPr lang="en-IN" sz="2800" dirty="0">
              <a:latin typeface="Times New Roman" panose="02020603050405020304" pitchFamily="18" charset="0"/>
            </a:endParaRPr>
          </a:p>
          <a:p>
            <a:r>
              <a:rPr lang="en-IN" sz="2800" b="0" i="0" u="none" strike="noStrike" baseline="0" dirty="0">
                <a:latin typeface="Times New Roman" panose="02020603050405020304" pitchFamily="18" charset="0"/>
              </a:rPr>
              <a:t>Instructional methods</a:t>
            </a:r>
          </a:p>
          <a:p>
            <a:r>
              <a:rPr lang="en-IN" sz="2800" b="0" i="0" u="none" strike="noStrike" baseline="0" dirty="0">
                <a:latin typeface="Times New Roman" panose="02020603050405020304" pitchFamily="18" charset="0"/>
              </a:rPr>
              <a:t>Scheme of examination</a:t>
            </a:r>
            <a:endParaRPr lang="en-IN" sz="2800" dirty="0"/>
          </a:p>
        </p:txBody>
      </p:sp>
    </p:spTree>
    <p:extLst>
      <p:ext uri="{BB962C8B-B14F-4D97-AF65-F5344CB8AC3E}">
        <p14:creationId xmlns:p14="http://schemas.microsoft.com/office/powerpoint/2010/main" val="6079319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68610-80B7-CF42-A6DE-B963562DEECE}"/>
              </a:ext>
            </a:extLst>
          </p:cNvPr>
          <p:cNvSpPr>
            <a:spLocks noGrp="1"/>
          </p:cNvSpPr>
          <p:nvPr>
            <p:ph type="title"/>
          </p:nvPr>
        </p:nvSpPr>
        <p:spPr/>
        <p:txBody>
          <a:bodyPr>
            <a:normAutofit fontScale="90000"/>
          </a:bodyPr>
          <a:lstStyle/>
          <a:p>
            <a:r>
              <a:rPr lang="en-IN" sz="5400" b="1" i="0" u="none" strike="noStrike" baseline="0" dirty="0">
                <a:latin typeface="Times New Roman" panose="02020603050405020304" pitchFamily="18" charset="0"/>
              </a:rPr>
              <a:t>Evaluation of the Curriculum</a:t>
            </a:r>
            <a:endParaRPr lang="en-IN" sz="8800" dirty="0"/>
          </a:p>
        </p:txBody>
      </p:sp>
      <p:sp>
        <p:nvSpPr>
          <p:cNvPr id="3" name="Content Placeholder 2">
            <a:extLst>
              <a:ext uri="{FF2B5EF4-FFF2-40B4-BE49-F238E27FC236}">
                <a16:creationId xmlns:a16="http://schemas.microsoft.com/office/drawing/2014/main" id="{ADB563AD-E44C-DFF1-2A68-0F70589A3B0E}"/>
              </a:ext>
            </a:extLst>
          </p:cNvPr>
          <p:cNvSpPr>
            <a:spLocks noGrp="1"/>
          </p:cNvSpPr>
          <p:nvPr>
            <p:ph idx="1"/>
          </p:nvPr>
        </p:nvSpPr>
        <p:spPr/>
        <p:txBody>
          <a:bodyPr>
            <a:normAutofit fontScale="92500" lnSpcReduction="10000"/>
          </a:bodyPr>
          <a:lstStyle/>
          <a:p>
            <a:pPr algn="l"/>
            <a:r>
              <a:rPr lang="en-US" sz="2400" b="0" i="0" u="none" strike="noStrike" baseline="0" dirty="0">
                <a:latin typeface="Times New Roman" panose="02020603050405020304" pitchFamily="18" charset="0"/>
              </a:rPr>
              <a:t>Evaluation is the fourth step in the development of the curriculum. The selection, organization and guidance of student's learning experiences should be submitted to continuous appraisal by the faculty.</a:t>
            </a:r>
          </a:p>
          <a:p>
            <a:pPr algn="l"/>
            <a:r>
              <a:rPr lang="en-US" sz="2400" b="0" i="0" u="none" strike="noStrike" baseline="0" dirty="0">
                <a:latin typeface="Times New Roman" panose="02020603050405020304" pitchFamily="18" charset="0"/>
              </a:rPr>
              <a:t>The evaluation is the, process of finding out whether what was expected, desired or aimed at has been achieved. This is not only confined to the actual curriculum committee but extends to all the staff who, throughout the year, </a:t>
            </a:r>
            <a:r>
              <a:rPr lang="en-US" sz="2400" b="1" i="0" u="none" strike="noStrike" baseline="0" dirty="0">
                <a:latin typeface="Courier"/>
              </a:rPr>
              <a:t>are </a:t>
            </a:r>
            <a:r>
              <a:rPr lang="en-US" sz="2400" b="0" i="0" u="none" strike="noStrike" baseline="0" dirty="0">
                <a:latin typeface="Times New Roman" panose="02020603050405020304" pitchFamily="18" charset="0"/>
              </a:rPr>
              <a:t>evaluating the subject matter, activities and resources related to their specific subjects, 'so that when the committee does meet for this purpose they are in a position to make a positive and constructive contribution to the evaluation of the total curriculum.</a:t>
            </a:r>
          </a:p>
        </p:txBody>
      </p:sp>
    </p:spTree>
    <p:extLst>
      <p:ext uri="{BB962C8B-B14F-4D97-AF65-F5344CB8AC3E}">
        <p14:creationId xmlns:p14="http://schemas.microsoft.com/office/powerpoint/2010/main" val="30512818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194BB-07E5-5D43-F0A8-F5B67945468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CF126F3-17CE-0FFC-0827-A3A6B572583B}"/>
              </a:ext>
            </a:extLst>
          </p:cNvPr>
          <p:cNvSpPr>
            <a:spLocks noGrp="1"/>
          </p:cNvSpPr>
          <p:nvPr>
            <p:ph idx="1"/>
          </p:nvPr>
        </p:nvSpPr>
        <p:spPr/>
        <p:txBody>
          <a:bodyPr>
            <a:normAutofit fontScale="85000" lnSpcReduction="20000"/>
          </a:bodyPr>
          <a:lstStyle/>
          <a:p>
            <a:pPr algn="l"/>
            <a:r>
              <a:rPr lang="en-US" sz="3000" b="0" i="0" u="none" strike="noStrike" baseline="0" dirty="0">
                <a:latin typeface="Times New Roman" panose="02020603050405020304" pitchFamily="18" charset="0"/>
              </a:rPr>
              <a:t>The curriculum evaluation should measure the capabilities of the student’s during and upon completion of the programme and later as practitioners of nursing, to assess the effectiveness of the curriculum and to assess the teaching </a:t>
            </a:r>
            <a:r>
              <a:rPr lang="en-IN" sz="3000" b="0" i="0" u="none" strike="noStrike" baseline="0" dirty="0">
                <a:latin typeface="Times New Roman" panose="02020603050405020304" pitchFamily="18" charset="0"/>
              </a:rPr>
              <a:t>learning process.</a:t>
            </a:r>
          </a:p>
          <a:p>
            <a:pPr algn="l"/>
            <a:r>
              <a:rPr lang="en-US" sz="3000" b="0" i="0" u="none" strike="noStrike" baseline="0" dirty="0">
                <a:latin typeface="Times New Roman" panose="02020603050405020304" pitchFamily="18" charset="0"/>
              </a:rPr>
              <a:t>There s</a:t>
            </a:r>
            <a:r>
              <a:rPr lang="en-US" sz="3000" dirty="0">
                <a:latin typeface="Times New Roman" panose="02020603050405020304" pitchFamily="18" charset="0"/>
              </a:rPr>
              <a:t>ho</a:t>
            </a:r>
            <a:r>
              <a:rPr lang="en-US" sz="3000" b="0" i="0" u="none" strike="noStrike" baseline="0" dirty="0">
                <a:latin typeface="Times New Roman" panose="02020603050405020304" pitchFamily="18" charset="0"/>
              </a:rPr>
              <a:t>uld be organized plan for student's evaluation, which is a systematic continuous process. The student's evaluation should be carried out to measure the progress of the students throughout the programme and on completion of the programme to determine the extent to which the stated educational objectives have </a:t>
            </a:r>
            <a:r>
              <a:rPr lang="en-IN" sz="3000" b="0" i="0" u="none" strike="noStrike" baseline="0" dirty="0">
                <a:latin typeface="Times New Roman" panose="02020603050405020304" pitchFamily="18" charset="0"/>
              </a:rPr>
              <a:t>been achieved.</a:t>
            </a:r>
            <a:endParaRPr lang="en-IN" sz="3000" dirty="0"/>
          </a:p>
          <a:p>
            <a:pPr marL="0" indent="0">
              <a:buNone/>
            </a:pPr>
            <a:endParaRPr lang="en-IN" dirty="0"/>
          </a:p>
        </p:txBody>
      </p:sp>
    </p:spTree>
    <p:extLst>
      <p:ext uri="{BB962C8B-B14F-4D97-AF65-F5344CB8AC3E}">
        <p14:creationId xmlns:p14="http://schemas.microsoft.com/office/powerpoint/2010/main" val="29851314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C68C1-C1A1-5D2A-514B-6B03CCD84E9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ECC9F5A-FBF0-5990-650E-9DDC7B9AD240}"/>
              </a:ext>
            </a:extLst>
          </p:cNvPr>
          <p:cNvSpPr>
            <a:spLocks noGrp="1"/>
          </p:cNvSpPr>
          <p:nvPr>
            <p:ph idx="1"/>
          </p:nvPr>
        </p:nvSpPr>
        <p:spPr/>
        <p:txBody>
          <a:bodyPr>
            <a:normAutofit fontScale="92500"/>
          </a:bodyPr>
          <a:lstStyle/>
          <a:p>
            <a:r>
              <a:rPr lang="en-US" sz="2000" b="0" i="0" u="none" strike="noStrike" baseline="0" dirty="0">
                <a:latin typeface="Times New Roman" panose="02020603050405020304" pitchFamily="18" charset="0"/>
              </a:rPr>
              <a:t>There s</a:t>
            </a:r>
            <a:r>
              <a:rPr lang="en-US" sz="2000" dirty="0">
                <a:latin typeface="Times New Roman" panose="02020603050405020304" pitchFamily="18" charset="0"/>
              </a:rPr>
              <a:t>ho</a:t>
            </a:r>
            <a:r>
              <a:rPr lang="en-US" sz="2000" b="0" i="0" u="none" strike="noStrike" baseline="0" dirty="0">
                <a:latin typeface="Times New Roman" panose="02020603050405020304" pitchFamily="18" charset="0"/>
              </a:rPr>
              <a:t>uld be organized plan for student's evaluation, which is a systematic continuous process. The student's evaluation should be carried out to measure the progress of the students throughout the programme and on completion of the programme to determine the extent to which the stated educational objectives have </a:t>
            </a:r>
            <a:r>
              <a:rPr lang="en-IN" sz="2000" b="0" i="0" u="none" strike="noStrike" baseline="0" dirty="0">
                <a:latin typeface="Times New Roman" panose="02020603050405020304" pitchFamily="18" charset="0"/>
              </a:rPr>
              <a:t>been achieved.</a:t>
            </a:r>
            <a:endParaRPr lang="en-US" sz="2000" b="0" i="0" u="none" strike="noStrike" baseline="0" dirty="0">
              <a:latin typeface="Times New Roman" panose="02020603050405020304" pitchFamily="18" charset="0"/>
            </a:endParaRPr>
          </a:p>
          <a:p>
            <a:pPr algn="l"/>
            <a:r>
              <a:rPr lang="en-US" sz="2000" b="0" i="0" u="none" strike="noStrike" baseline="0" dirty="0">
                <a:latin typeface="Times New Roman" panose="02020603050405020304" pitchFamily="18" charset="0"/>
              </a:rPr>
              <a:t>Appropriate evaluative devices to be used to assess the particular aspects of behavior in relation to the specific content.</a:t>
            </a:r>
          </a:p>
          <a:p>
            <a:pPr algn="l"/>
            <a:r>
              <a:rPr lang="en-US" sz="2000" b="0" i="0" u="none" strike="noStrike" baseline="0" dirty="0">
                <a:latin typeface="Times New Roman" panose="02020603050405020304" pitchFamily="18" charset="0"/>
              </a:rPr>
              <a:t>An evaluation instrument should measure the degree to which the student has </a:t>
            </a:r>
            <a:r>
              <a:rPr lang="en-IN" sz="2000" b="0" i="0" u="none" strike="noStrike" baseline="0" dirty="0">
                <a:latin typeface="Times New Roman" panose="02020603050405020304" pitchFamily="18" charset="0"/>
              </a:rPr>
              <a:t>achieved the objective.</a:t>
            </a:r>
          </a:p>
          <a:p>
            <a:pPr algn="l"/>
            <a:r>
              <a:rPr lang="en-US" sz="2000" b="0" i="0" u="none" strike="noStrike" baseline="0" dirty="0">
                <a:latin typeface="Times New Roman" panose="02020603050405020304" pitchFamily="18" charset="0"/>
              </a:rPr>
              <a:t>An evaluation instrument should have objectivity, reliability and validity.</a:t>
            </a:r>
            <a:endParaRPr lang="en-IN" sz="2000" dirty="0">
              <a:latin typeface="Times New Roman" panose="02020603050405020304" pitchFamily="18" charset="0"/>
            </a:endParaRPr>
          </a:p>
          <a:p>
            <a:pPr algn="l"/>
            <a:r>
              <a:rPr lang="en-US" sz="2000" b="0" i="0" u="none" strike="noStrike" baseline="0" dirty="0">
                <a:latin typeface="Times New Roman" panose="02020603050405020304" pitchFamily="18" charset="0"/>
              </a:rPr>
              <a:t>Evaluation of results is used as the basis for curriculum revision and improvement.</a:t>
            </a:r>
            <a:endParaRPr lang="en-IN" sz="2000" dirty="0"/>
          </a:p>
        </p:txBody>
      </p:sp>
    </p:spTree>
    <p:extLst>
      <p:ext uri="{BB962C8B-B14F-4D97-AF65-F5344CB8AC3E}">
        <p14:creationId xmlns:p14="http://schemas.microsoft.com/office/powerpoint/2010/main" val="25322966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2E47D-D215-BFDB-3E1A-5F5A8A74A8D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BFEAC34-E36A-EB5D-CC81-BD3FB2AD998E}"/>
              </a:ext>
            </a:extLst>
          </p:cNvPr>
          <p:cNvSpPr>
            <a:spLocks noGrp="1"/>
          </p:cNvSpPr>
          <p:nvPr>
            <p:ph idx="1"/>
          </p:nvPr>
        </p:nvSpPr>
        <p:spPr/>
        <p:txBody>
          <a:bodyPr>
            <a:normAutofit fontScale="47500" lnSpcReduction="20000"/>
          </a:bodyPr>
          <a:lstStyle/>
          <a:p>
            <a:pPr marL="0" indent="0">
              <a:buNone/>
            </a:pPr>
            <a:endParaRPr lang="en-IN" dirty="0"/>
          </a:p>
          <a:p>
            <a:pPr marL="0" indent="0">
              <a:buNone/>
            </a:pPr>
            <a:endParaRPr lang="en-IN" dirty="0"/>
          </a:p>
          <a:p>
            <a:pPr marL="0" indent="0">
              <a:buNone/>
            </a:pPr>
            <a:endParaRPr lang="en-IN" dirty="0"/>
          </a:p>
          <a:p>
            <a:pPr marL="0" indent="0">
              <a:buNone/>
            </a:pPr>
            <a:r>
              <a:rPr lang="en-IN" dirty="0"/>
              <a:t>                                            </a:t>
            </a:r>
            <a:r>
              <a:rPr lang="en-IN" sz="23700" dirty="0"/>
              <a:t>Thank you</a:t>
            </a:r>
            <a:endParaRPr lang="en-IN" dirty="0"/>
          </a:p>
        </p:txBody>
      </p:sp>
    </p:spTree>
    <p:extLst>
      <p:ext uri="{BB962C8B-B14F-4D97-AF65-F5344CB8AC3E}">
        <p14:creationId xmlns:p14="http://schemas.microsoft.com/office/powerpoint/2010/main" val="806523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36FA6-329F-4CF1-8F25-FA2F62418263}"/>
              </a:ext>
            </a:extLst>
          </p:cNvPr>
          <p:cNvSpPr>
            <a:spLocks noGrp="1"/>
          </p:cNvSpPr>
          <p:nvPr>
            <p:ph type="title"/>
          </p:nvPr>
        </p:nvSpPr>
        <p:spPr/>
        <p:txBody>
          <a:bodyPr>
            <a:normAutofit/>
          </a:bodyPr>
          <a:lstStyle/>
          <a:p>
            <a:r>
              <a:rPr lang="en-IN" sz="2800" b="1" i="0" u="none" strike="noStrike" baseline="0" dirty="0">
                <a:latin typeface="Times New Roman" panose="02020603050405020304" pitchFamily="18" charset="0"/>
              </a:rPr>
              <a:t>IMPORTANCE OF CURRICULUM ADMINISTRATION</a:t>
            </a:r>
            <a:endParaRPr lang="en-IN" sz="6000" dirty="0"/>
          </a:p>
        </p:txBody>
      </p:sp>
      <p:sp>
        <p:nvSpPr>
          <p:cNvPr id="3" name="Content Placeholder 2">
            <a:extLst>
              <a:ext uri="{FF2B5EF4-FFF2-40B4-BE49-F238E27FC236}">
                <a16:creationId xmlns:a16="http://schemas.microsoft.com/office/drawing/2014/main" id="{B405EE1B-B1E5-4296-3331-C7E050F6A3F7}"/>
              </a:ext>
            </a:extLst>
          </p:cNvPr>
          <p:cNvSpPr>
            <a:spLocks noGrp="1"/>
          </p:cNvSpPr>
          <p:nvPr>
            <p:ph idx="1"/>
          </p:nvPr>
        </p:nvSpPr>
        <p:spPr/>
        <p:txBody>
          <a:bodyPr>
            <a:normAutofit lnSpcReduction="10000"/>
          </a:bodyPr>
          <a:lstStyle/>
          <a:p>
            <a:pPr algn="l"/>
            <a:r>
              <a:rPr lang="en-US" b="0" i="0" u="none" strike="noStrike" baseline="0" dirty="0">
                <a:latin typeface="Times New Roman" panose="02020603050405020304" pitchFamily="18" charset="0"/>
              </a:rPr>
              <a:t>provides learning experiences related to the theoretical, </a:t>
            </a:r>
            <a:r>
              <a:rPr lang="en-US" b="0" i="0" u="none" strike="noStrike" baseline="0">
                <a:latin typeface="Times New Roman" panose="02020603050405020304" pitchFamily="18" charset="0"/>
              </a:rPr>
              <a:t>practical component </a:t>
            </a:r>
            <a:r>
              <a:rPr lang="en-US" b="0" i="0" u="none" strike="noStrike" baseline="0" dirty="0">
                <a:latin typeface="Times New Roman" panose="02020603050405020304" pitchFamily="18" charset="0"/>
              </a:rPr>
              <a:t>in conformity with the laid down educational objectives of the programme so that teaching learning content is selected accordingly.</a:t>
            </a:r>
          </a:p>
          <a:p>
            <a:pPr algn="l"/>
            <a:r>
              <a:rPr lang="en-US" b="0" i="0" u="none" strike="noStrike" baseline="0" dirty="0">
                <a:latin typeface="Times New Roman" panose="02020603050405020304" pitchFamily="18" charset="0"/>
              </a:rPr>
              <a:t>maintains the continuity and sequence of learning experiences.</a:t>
            </a:r>
          </a:p>
          <a:p>
            <a:pPr algn="l"/>
            <a:r>
              <a:rPr lang="en-US" b="0" i="0" u="none" strike="noStrike" baseline="0" dirty="0">
                <a:latin typeface="Times New Roman" panose="02020603050405020304" pitchFamily="18" charset="0"/>
              </a:rPr>
              <a:t>provides supervised clinical nursing practices in accordance with the objectives.</a:t>
            </a:r>
          </a:p>
          <a:p>
            <a:pPr algn="l"/>
            <a:r>
              <a:rPr lang="en-US" b="0" i="0" u="none" strike="noStrike" baseline="0" dirty="0">
                <a:latin typeface="Times New Roman" panose="02020603050405020304" pitchFamily="18" charset="0"/>
              </a:rPr>
              <a:t>co-relates theory with the practice.</a:t>
            </a:r>
          </a:p>
          <a:p>
            <a:pPr algn="l"/>
            <a:r>
              <a:rPr lang="en-US" b="0" i="0" u="none" strike="noStrike" baseline="0" dirty="0">
                <a:latin typeface="Times New Roman" panose="02020603050405020304" pitchFamily="18" charset="0"/>
              </a:rPr>
              <a:t>provides opportunity to integrate theory with various learning experiences.</a:t>
            </a:r>
          </a:p>
          <a:p>
            <a:pPr algn="l"/>
            <a:r>
              <a:rPr lang="en-US" b="0" i="0" u="none" strike="noStrike" baseline="0" dirty="0">
                <a:latin typeface="Times New Roman" panose="02020603050405020304" pitchFamily="18" charset="0"/>
              </a:rPr>
              <a:t>provides environment which is closely related to life situation, where the student will </a:t>
            </a:r>
            <a:r>
              <a:rPr lang="en-IN" b="0" i="0" u="none" strike="noStrike" baseline="0" dirty="0">
                <a:latin typeface="Times New Roman" panose="02020603050405020304" pitchFamily="18" charset="0"/>
              </a:rPr>
              <a:t>perform.</a:t>
            </a:r>
          </a:p>
          <a:p>
            <a:pPr algn="l"/>
            <a:r>
              <a:rPr lang="en-US" b="0" i="0" u="none" strike="noStrike" baseline="0" dirty="0">
                <a:latin typeface="Times New Roman" panose="02020603050405020304" pitchFamily="18" charset="0"/>
              </a:rPr>
              <a:t>establishes a sound system of continuous evaluation.</a:t>
            </a:r>
          </a:p>
          <a:p>
            <a:pPr algn="l"/>
            <a:r>
              <a:rPr lang="en-US" b="0" i="0" u="none" strike="noStrike" baseline="0" dirty="0">
                <a:latin typeface="Times New Roman" panose="02020603050405020304" pitchFamily="18" charset="0"/>
              </a:rPr>
              <a:t>examines how for the curriculum prescribed for a class is implemented.</a:t>
            </a:r>
            <a:endParaRPr lang="en-IN" sz="4000" dirty="0"/>
          </a:p>
        </p:txBody>
      </p:sp>
    </p:spTree>
    <p:extLst>
      <p:ext uri="{BB962C8B-B14F-4D97-AF65-F5344CB8AC3E}">
        <p14:creationId xmlns:p14="http://schemas.microsoft.com/office/powerpoint/2010/main" val="1333587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B8F08-30FE-8C2E-3B20-40234BB2C74E}"/>
              </a:ext>
            </a:extLst>
          </p:cNvPr>
          <p:cNvSpPr>
            <a:spLocks noGrp="1"/>
          </p:cNvSpPr>
          <p:nvPr>
            <p:ph type="title"/>
          </p:nvPr>
        </p:nvSpPr>
        <p:spPr/>
        <p:txBody>
          <a:bodyPr>
            <a:normAutofit/>
          </a:bodyPr>
          <a:lstStyle/>
          <a:p>
            <a:r>
              <a:rPr lang="en-IN" sz="2800" b="1" i="0" u="none" strike="noStrike" baseline="0" dirty="0">
                <a:latin typeface="Times New Roman" panose="02020603050405020304" pitchFamily="18" charset="0"/>
              </a:rPr>
              <a:t>FACTORS INFLUENCING CURRICULUM DEVELOPMENT</a:t>
            </a:r>
            <a:endParaRPr lang="en-IN" sz="6000" dirty="0"/>
          </a:p>
        </p:txBody>
      </p:sp>
      <p:sp>
        <p:nvSpPr>
          <p:cNvPr id="3" name="Content Placeholder 2">
            <a:extLst>
              <a:ext uri="{FF2B5EF4-FFF2-40B4-BE49-F238E27FC236}">
                <a16:creationId xmlns:a16="http://schemas.microsoft.com/office/drawing/2014/main" id="{7D3E3F63-372F-A13C-E5C7-F628C21FA01D}"/>
              </a:ext>
            </a:extLst>
          </p:cNvPr>
          <p:cNvSpPr>
            <a:spLocks noGrp="1"/>
          </p:cNvSpPr>
          <p:nvPr>
            <p:ph idx="1"/>
          </p:nvPr>
        </p:nvSpPr>
        <p:spPr/>
        <p:txBody>
          <a:bodyPr>
            <a:normAutofit/>
          </a:bodyPr>
          <a:lstStyle/>
          <a:p>
            <a:pPr algn="l"/>
            <a:r>
              <a:rPr lang="en-US" b="0" i="0" u="none" strike="noStrike" baseline="0" dirty="0">
                <a:latin typeface="Times New Roman" panose="02020603050405020304" pitchFamily="18" charset="0"/>
              </a:rPr>
              <a:t>Factors relating to the learners: The needs, capacities health, family, vacation, religion and cul</a:t>
            </a:r>
            <a:r>
              <a:rPr lang="en-US" dirty="0">
                <a:latin typeface="Times New Roman" panose="02020603050405020304" pitchFamily="18" charset="0"/>
              </a:rPr>
              <a:t>ture</a:t>
            </a:r>
            <a:r>
              <a:rPr lang="en-US" b="0" i="0" u="none" strike="noStrike" baseline="0" dirty="0">
                <a:latin typeface="Times New Roman" panose="02020603050405020304" pitchFamily="18" charset="0"/>
              </a:rPr>
              <a:t> of </a:t>
            </a:r>
            <a:r>
              <a:rPr lang="en-US" b="0" i="0" u="none" strike="noStrike" baseline="0" dirty="0">
                <a:latin typeface="Arial" panose="020B0604020202020204" pitchFamily="34" charset="0"/>
              </a:rPr>
              <a:t>the </a:t>
            </a:r>
            <a:r>
              <a:rPr lang="en-US" b="0" i="0" u="none" strike="noStrike" baseline="0" dirty="0">
                <a:latin typeface="Times New Roman" panose="02020603050405020304" pitchFamily="18" charset="0"/>
              </a:rPr>
              <a:t>learner should be recognized and borne in mind when framing the curriculum so that it bring the desirable change in the learner.</a:t>
            </a:r>
          </a:p>
          <a:p>
            <a:pPr algn="l"/>
            <a:r>
              <a:rPr lang="en-US" b="0" i="0" u="none" strike="noStrike" baseline="0" dirty="0">
                <a:latin typeface="Times New Roman" panose="02020603050405020304" pitchFamily="18" charset="0"/>
              </a:rPr>
              <a:t>Political. social, economic and religion factors influence the curriculum development. The research findings and advancement In medicine and technology also affect the </a:t>
            </a:r>
            <a:r>
              <a:rPr lang="it-IT" dirty="0">
                <a:latin typeface="Times New Roman" panose="02020603050405020304" pitchFamily="18" charset="0"/>
              </a:rPr>
              <a:t>curriculum.</a:t>
            </a:r>
          </a:p>
          <a:p>
            <a:pPr algn="l"/>
            <a:r>
              <a:rPr lang="en-US" b="0" i="0" u="none" strike="noStrike" baseline="0" dirty="0">
                <a:latin typeface="Arial" panose="020B0604020202020204" pitchFamily="34" charset="0"/>
              </a:rPr>
              <a:t>The </a:t>
            </a:r>
            <a:r>
              <a:rPr lang="en-US" b="0" i="0" u="none" strike="noStrike" baseline="0" dirty="0">
                <a:latin typeface="Times New Roman" panose="02020603050405020304" pitchFamily="18" charset="0"/>
              </a:rPr>
              <a:t>influence of modern methods of educational programme, and programmed</a:t>
            </a:r>
          </a:p>
          <a:p>
            <a:pPr marL="0" indent="0" algn="l">
              <a:buNone/>
            </a:pPr>
            <a:r>
              <a:rPr lang="en-US" b="0" i="0" u="none" strike="noStrike" baseline="0" dirty="0">
                <a:latin typeface="Times New Roman" panose="02020603050405020304" pitchFamily="18" charset="0"/>
              </a:rPr>
              <a:t> instruction on the curriculum affect the traditional curriculum content and teaching </a:t>
            </a:r>
            <a:r>
              <a:rPr lang="en-IN" b="0" i="0" u="none" strike="noStrike" baseline="0" dirty="0">
                <a:latin typeface="Times New Roman" panose="02020603050405020304" pitchFamily="18" charset="0"/>
              </a:rPr>
              <a:t>learning methods.</a:t>
            </a:r>
          </a:p>
          <a:p>
            <a:pPr algn="l"/>
            <a:r>
              <a:rPr lang="en-US" b="0" i="0" u="none" strike="noStrike" baseline="0" dirty="0">
                <a:latin typeface="Times New Roman" panose="02020603050405020304" pitchFamily="18" charset="0"/>
              </a:rPr>
              <a:t>Available resources in terms of man, money and material also affect process of </a:t>
            </a:r>
            <a:r>
              <a:rPr lang="en-IN" b="0" i="0" u="none" strike="noStrike" baseline="0" dirty="0">
                <a:latin typeface="Times New Roman" panose="02020603050405020304" pitchFamily="18" charset="0"/>
              </a:rPr>
              <a:t>curriculum development.</a:t>
            </a:r>
          </a:p>
          <a:p>
            <a:pPr marL="0" indent="0" algn="l">
              <a:buNone/>
            </a:pPr>
            <a:endParaRPr lang="en-IN" dirty="0"/>
          </a:p>
        </p:txBody>
      </p:sp>
    </p:spTree>
    <p:extLst>
      <p:ext uri="{BB962C8B-B14F-4D97-AF65-F5344CB8AC3E}">
        <p14:creationId xmlns:p14="http://schemas.microsoft.com/office/powerpoint/2010/main" val="3661876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6D4D3-BBA6-A809-D031-077877491317}"/>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FFA284C1-78AD-1B8E-6D28-9EC1614C3EBD}"/>
              </a:ext>
            </a:extLst>
          </p:cNvPr>
          <p:cNvSpPr>
            <a:spLocks noGrp="1"/>
          </p:cNvSpPr>
          <p:nvPr>
            <p:ph idx="1"/>
          </p:nvPr>
        </p:nvSpPr>
        <p:spPr/>
        <p:txBody>
          <a:bodyPr/>
          <a:lstStyle/>
          <a:p>
            <a:pPr marL="0" indent="0">
              <a:buNone/>
            </a:pPr>
            <a:r>
              <a:rPr lang="en-IN" sz="2800" b="1" i="0" u="none" strike="noStrike" baseline="0" dirty="0">
                <a:latin typeface="Times New Roman" panose="02020603050405020304" pitchFamily="18" charset="0"/>
              </a:rPr>
              <a:t>STEPS IN CURRICULUM CONSTRUCTION</a:t>
            </a:r>
            <a:endParaRPr lang="en-IN" dirty="0"/>
          </a:p>
        </p:txBody>
      </p:sp>
    </p:spTree>
    <p:extLst>
      <p:ext uri="{BB962C8B-B14F-4D97-AF65-F5344CB8AC3E}">
        <p14:creationId xmlns:p14="http://schemas.microsoft.com/office/powerpoint/2010/main" val="2318179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E01EE-B7F7-A1D8-B0C8-1954A6B7632F}"/>
              </a:ext>
            </a:extLst>
          </p:cNvPr>
          <p:cNvSpPr>
            <a:spLocks noGrp="1"/>
          </p:cNvSpPr>
          <p:nvPr>
            <p:ph type="title"/>
          </p:nvPr>
        </p:nvSpPr>
        <p:spPr/>
        <p:txBody>
          <a:bodyPr/>
          <a:lstStyle/>
          <a:p>
            <a:endParaRPr lang="en-IN"/>
          </a:p>
        </p:txBody>
      </p:sp>
      <p:pic>
        <p:nvPicPr>
          <p:cNvPr id="7" name="Content Placeholder 6">
            <a:extLst>
              <a:ext uri="{FF2B5EF4-FFF2-40B4-BE49-F238E27FC236}">
                <a16:creationId xmlns:a16="http://schemas.microsoft.com/office/drawing/2014/main" id="{5B45A103-CC2B-22E4-1D8E-100DB37613D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705600"/>
          </a:xfrm>
        </p:spPr>
      </p:pic>
    </p:spTree>
    <p:extLst>
      <p:ext uri="{BB962C8B-B14F-4D97-AF65-F5344CB8AC3E}">
        <p14:creationId xmlns:p14="http://schemas.microsoft.com/office/powerpoint/2010/main" val="1296502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01707-43D0-5899-C9C3-75C3B34955A4}"/>
              </a:ext>
            </a:extLst>
          </p:cNvPr>
          <p:cNvSpPr>
            <a:spLocks noGrp="1"/>
          </p:cNvSpPr>
          <p:nvPr>
            <p:ph type="title"/>
          </p:nvPr>
        </p:nvSpPr>
        <p:spPr/>
        <p:txBody>
          <a:bodyPr>
            <a:normAutofit/>
          </a:bodyPr>
          <a:lstStyle/>
          <a:p>
            <a:r>
              <a:rPr lang="en-IN" sz="3600" b="1" i="0" u="none" strike="noStrike" baseline="0" dirty="0">
                <a:latin typeface="Times New Roman" panose="02020603050405020304" pitchFamily="18" charset="0"/>
              </a:rPr>
              <a:t>Planning of Curriculum</a:t>
            </a:r>
            <a:endParaRPr lang="en-IN" sz="7200" dirty="0"/>
          </a:p>
        </p:txBody>
      </p:sp>
      <p:sp>
        <p:nvSpPr>
          <p:cNvPr id="3" name="Content Placeholder 2">
            <a:extLst>
              <a:ext uri="{FF2B5EF4-FFF2-40B4-BE49-F238E27FC236}">
                <a16:creationId xmlns:a16="http://schemas.microsoft.com/office/drawing/2014/main" id="{16C35F6F-A12D-1F29-2ECA-6F4198A0831E}"/>
              </a:ext>
            </a:extLst>
          </p:cNvPr>
          <p:cNvSpPr>
            <a:spLocks noGrp="1"/>
          </p:cNvSpPr>
          <p:nvPr>
            <p:ph idx="1"/>
          </p:nvPr>
        </p:nvSpPr>
        <p:spPr/>
        <p:txBody>
          <a:bodyPr>
            <a:normAutofit/>
          </a:bodyPr>
          <a:lstStyle/>
          <a:p>
            <a:pPr marL="0" indent="0" algn="l">
              <a:buNone/>
            </a:pPr>
            <a:r>
              <a:rPr lang="en-US" b="0" i="0" u="none" strike="noStrike" baseline="0" dirty="0">
                <a:latin typeface="Times New Roman" panose="02020603050405020304" pitchFamily="18" charset="0"/>
              </a:rPr>
              <a:t>The curriculum planning is cooperative, continuous, Comprehensive and concrete, which </a:t>
            </a:r>
            <a:r>
              <a:rPr lang="en-IN" b="0" i="0" u="none" strike="noStrike" baseline="0" dirty="0">
                <a:latin typeface="Times New Roman" panose="02020603050405020304" pitchFamily="18" charset="0"/>
              </a:rPr>
              <a:t>includes the following:</a:t>
            </a:r>
          </a:p>
          <a:p>
            <a:pPr algn="l"/>
            <a:r>
              <a:rPr lang="en-IN" b="0" i="0" u="none" strike="noStrike" baseline="0" dirty="0">
                <a:solidFill>
                  <a:srgbClr val="FF0000"/>
                </a:solidFill>
                <a:latin typeface="Times New Roman" panose="02020603050405020304" pitchFamily="18" charset="0"/>
              </a:rPr>
              <a:t>Investigation</a:t>
            </a:r>
          </a:p>
          <a:p>
            <a:pPr algn="l"/>
            <a:r>
              <a:rPr lang="en-US" b="0" i="0" u="none" strike="noStrike" baseline="0" dirty="0">
                <a:solidFill>
                  <a:srgbClr val="FF0000"/>
                </a:solidFill>
                <a:latin typeface="Times New Roman" panose="02020603050405020304" pitchFamily="18" charset="0"/>
              </a:rPr>
              <a:t>The formulation of the aims and objectives of the school.</a:t>
            </a:r>
          </a:p>
          <a:p>
            <a:pPr algn="l"/>
            <a:r>
              <a:rPr lang="en-US" b="0" i="0" u="none" strike="noStrike" baseline="0" dirty="0">
                <a:solidFill>
                  <a:srgbClr val="FF0000"/>
                </a:solidFill>
                <a:latin typeface="Times New Roman" panose="02020603050405020304" pitchFamily="18" charset="0"/>
              </a:rPr>
              <a:t>Selecting learning experiences that will contribute to the objectives</a:t>
            </a:r>
          </a:p>
          <a:p>
            <a:pPr algn="l"/>
            <a:r>
              <a:rPr lang="en-US" b="0" i="0" u="none" strike="noStrike" baseline="0" dirty="0">
                <a:solidFill>
                  <a:srgbClr val="FF0000"/>
                </a:solidFill>
                <a:latin typeface="Times New Roman" panose="02020603050405020304" pitchFamily="18" charset="0"/>
              </a:rPr>
              <a:t>Organizing the learning experiences to maximize cumulative effect, and</a:t>
            </a:r>
          </a:p>
          <a:p>
            <a:pPr algn="l"/>
            <a:r>
              <a:rPr lang="en-US" b="0" i="0" u="none" strike="noStrike" baseline="0" dirty="0">
                <a:solidFill>
                  <a:srgbClr val="FF0000"/>
                </a:solidFill>
                <a:latin typeface="Times New Roman" panose="02020603050405020304" pitchFamily="18" charset="0"/>
              </a:rPr>
              <a:t>Evaluating the effectiveness of the educational programme in attaining its objectives through appraising the educational progress of the students.</a:t>
            </a:r>
            <a:endParaRPr lang="en-IN" sz="4000" dirty="0">
              <a:solidFill>
                <a:srgbClr val="FF0000"/>
              </a:solidFill>
            </a:endParaRPr>
          </a:p>
        </p:txBody>
      </p:sp>
    </p:spTree>
    <p:extLst>
      <p:ext uri="{BB962C8B-B14F-4D97-AF65-F5344CB8AC3E}">
        <p14:creationId xmlns:p14="http://schemas.microsoft.com/office/powerpoint/2010/main" val="2232844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1685B-2E60-CFF6-1848-EBEE06BB2143}"/>
              </a:ext>
            </a:extLst>
          </p:cNvPr>
          <p:cNvSpPr>
            <a:spLocks noGrp="1"/>
          </p:cNvSpPr>
          <p:nvPr>
            <p:ph type="title"/>
          </p:nvPr>
        </p:nvSpPr>
        <p:spPr/>
        <p:txBody>
          <a:bodyPr>
            <a:normAutofit/>
          </a:bodyPr>
          <a:lstStyle/>
          <a:p>
            <a:r>
              <a:rPr lang="en-IN" sz="4000" b="1" i="0" u="none" strike="noStrike" baseline="0" dirty="0">
                <a:latin typeface="Times New Roman" panose="02020603050405020304" pitchFamily="18" charset="0"/>
              </a:rPr>
              <a:t>Investigation</a:t>
            </a:r>
            <a:endParaRPr lang="en-IN" sz="8000" dirty="0"/>
          </a:p>
        </p:txBody>
      </p:sp>
      <p:sp>
        <p:nvSpPr>
          <p:cNvPr id="3" name="Content Placeholder 2">
            <a:extLst>
              <a:ext uri="{FF2B5EF4-FFF2-40B4-BE49-F238E27FC236}">
                <a16:creationId xmlns:a16="http://schemas.microsoft.com/office/drawing/2014/main" id="{723A9EB8-8A6D-FEF7-E2D7-92BE6117CAFF}"/>
              </a:ext>
            </a:extLst>
          </p:cNvPr>
          <p:cNvSpPr>
            <a:spLocks noGrp="1"/>
          </p:cNvSpPr>
          <p:nvPr>
            <p:ph idx="1"/>
          </p:nvPr>
        </p:nvSpPr>
        <p:spPr/>
        <p:txBody>
          <a:bodyPr>
            <a:normAutofit/>
          </a:bodyPr>
          <a:lstStyle/>
          <a:p>
            <a:pPr marL="0" indent="0" algn="l">
              <a:buNone/>
            </a:pPr>
            <a:r>
              <a:rPr lang="en-US" b="0" i="0" u="none" strike="noStrike" baseline="0" dirty="0">
                <a:latin typeface="Times New Roman" panose="02020603050405020304" pitchFamily="18" charset="0"/>
              </a:rPr>
              <a:t>The curriculum committee investigates and analyses the existing situation to determine the need, resources and purpose of establishing the  educational programme, its duration, design and staffing requirement based on the philosophy and objectives of the school. </a:t>
            </a:r>
          </a:p>
          <a:p>
            <a:pPr marL="0" indent="0" algn="l">
              <a:buNone/>
            </a:pPr>
            <a:r>
              <a:rPr lang="en-US" b="0" i="0" u="none" strike="noStrike" baseline="0" dirty="0">
                <a:latin typeface="Times New Roman" panose="02020603050405020304" pitchFamily="18" charset="0"/>
              </a:rPr>
              <a:t>The development of any curriculum is dependent on the availability of the resources, either actual or potential. Resources needed for curriculum developments include tangible and intangible. </a:t>
            </a:r>
          </a:p>
          <a:p>
            <a:pPr marL="0" indent="0" algn="l">
              <a:buNone/>
            </a:pPr>
            <a:r>
              <a:rPr lang="en-US" b="0" i="0" u="none" strike="noStrike" baseline="0" dirty="0">
                <a:latin typeface="Times New Roman" panose="02020603050405020304" pitchFamily="18" charset="0"/>
              </a:rPr>
              <a:t>The tangible resources include those things such as teachers, classrooms, libraries,  materials….. community organization and others similar resources. </a:t>
            </a:r>
          </a:p>
          <a:p>
            <a:pPr marL="0" indent="0" algn="l">
              <a:buNone/>
            </a:pPr>
            <a:r>
              <a:rPr lang="en-US" b="0" i="0" u="none" strike="noStrike" baseline="0" dirty="0">
                <a:latin typeface="Times New Roman" panose="02020603050405020304" pitchFamily="18" charset="0"/>
              </a:rPr>
              <a:t>The intangible resources are within the teachers and students such as intelligence, leadership and motivation.</a:t>
            </a:r>
            <a:endParaRPr lang="en-IN" sz="4000" dirty="0"/>
          </a:p>
        </p:txBody>
      </p:sp>
    </p:spTree>
    <p:extLst>
      <p:ext uri="{BB962C8B-B14F-4D97-AF65-F5344CB8AC3E}">
        <p14:creationId xmlns:p14="http://schemas.microsoft.com/office/powerpoint/2010/main" val="4120101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E67CB-FF48-6CC7-211D-8B9BA86962DE}"/>
              </a:ext>
            </a:extLst>
          </p:cNvPr>
          <p:cNvSpPr>
            <a:spLocks noGrp="1"/>
          </p:cNvSpPr>
          <p:nvPr>
            <p:ph type="title"/>
          </p:nvPr>
        </p:nvSpPr>
        <p:spPr/>
        <p:txBody>
          <a:bodyPr>
            <a:normAutofit/>
          </a:bodyPr>
          <a:lstStyle/>
          <a:p>
            <a:r>
              <a:rPr lang="en-US" sz="3200" b="1" i="0" u="none" strike="noStrike" baseline="0" dirty="0">
                <a:latin typeface="Times New Roman" panose="02020603050405020304" pitchFamily="18" charset="0"/>
              </a:rPr>
              <a:t>The Formulation of the Aims and Objectives of the School</a:t>
            </a:r>
            <a:endParaRPr lang="en-IN" sz="6600" dirty="0"/>
          </a:p>
        </p:txBody>
      </p:sp>
      <p:sp>
        <p:nvSpPr>
          <p:cNvPr id="3" name="Content Placeholder 2">
            <a:extLst>
              <a:ext uri="{FF2B5EF4-FFF2-40B4-BE49-F238E27FC236}">
                <a16:creationId xmlns:a16="http://schemas.microsoft.com/office/drawing/2014/main" id="{BB97CF0E-3C5B-8668-A784-11663BF48078}"/>
              </a:ext>
            </a:extLst>
          </p:cNvPr>
          <p:cNvSpPr>
            <a:spLocks noGrp="1"/>
          </p:cNvSpPr>
          <p:nvPr>
            <p:ph idx="1"/>
          </p:nvPr>
        </p:nvSpPr>
        <p:spPr/>
        <p:txBody>
          <a:bodyPr>
            <a:normAutofit/>
          </a:bodyPr>
          <a:lstStyle/>
          <a:p>
            <a:pPr marL="0" indent="0" algn="l">
              <a:buNone/>
            </a:pPr>
            <a:r>
              <a:rPr lang="en-US" b="0" i="0" u="none" strike="noStrike" baseline="0" dirty="0">
                <a:latin typeface="Times New Roman" panose="02020603050405020304" pitchFamily="18" charset="0"/>
              </a:rPr>
              <a:t>The task of deciding the objectives is an important one, as these aims and purposes will guide the entire educational programme. </a:t>
            </a:r>
            <a:r>
              <a:rPr lang="en-US" b="0" i="0" u="none" strike="noStrike" baseline="0" dirty="0">
                <a:solidFill>
                  <a:srgbClr val="FF0000"/>
                </a:solidFill>
                <a:latin typeface="Times New Roman" panose="02020603050405020304" pitchFamily="18" charset="0"/>
              </a:rPr>
              <a:t>In determine the aims and objectives, some of the </a:t>
            </a:r>
            <a:r>
              <a:rPr lang="en-IN" b="0" i="0" u="none" strike="noStrike" baseline="0" dirty="0">
                <a:solidFill>
                  <a:srgbClr val="FF0000"/>
                </a:solidFill>
                <a:latin typeface="Times New Roman" panose="02020603050405020304" pitchFamily="18" charset="0"/>
              </a:rPr>
              <a:t>factors should be considered.</a:t>
            </a:r>
          </a:p>
          <a:p>
            <a:pPr algn="l">
              <a:buFont typeface="Wingdings" panose="05000000000000000000" pitchFamily="2" charset="2"/>
              <a:buChar char="v"/>
            </a:pPr>
            <a:r>
              <a:rPr lang="en-US" b="0" i="0" u="none" strike="noStrike" baseline="0" dirty="0">
                <a:latin typeface="Times New Roman" panose="02020603050405020304" pitchFamily="18" charset="0"/>
              </a:rPr>
              <a:t>The Statement of school philosophy.</a:t>
            </a:r>
          </a:p>
          <a:p>
            <a:pPr algn="l">
              <a:buFont typeface="Wingdings" panose="05000000000000000000" pitchFamily="2" charset="2"/>
              <a:buChar char="v"/>
            </a:pPr>
            <a:r>
              <a:rPr lang="en-US" b="0" i="0" u="none" strike="noStrike" baseline="0" dirty="0">
                <a:latin typeface="Times New Roman" panose="02020603050405020304" pitchFamily="18" charset="0"/>
              </a:rPr>
              <a:t>The social and health need of society.</a:t>
            </a:r>
            <a:endParaRPr lang="en-US" dirty="0">
              <a:latin typeface="Times New Roman" panose="02020603050405020304" pitchFamily="18" charset="0"/>
            </a:endParaRPr>
          </a:p>
          <a:p>
            <a:pPr algn="l">
              <a:buFont typeface="Wingdings" panose="05000000000000000000" pitchFamily="2" charset="2"/>
              <a:buChar char="v"/>
            </a:pPr>
            <a:r>
              <a:rPr lang="en-US" b="0" i="0" u="none" strike="noStrike" baseline="0" dirty="0">
                <a:latin typeface="Times New Roman" panose="02020603050405020304" pitchFamily="18" charset="0"/>
              </a:rPr>
              <a:t>The need of the students and the expertise of the subjects.</a:t>
            </a:r>
          </a:p>
          <a:p>
            <a:pPr algn="l">
              <a:buFont typeface="Wingdings" panose="05000000000000000000" pitchFamily="2" charset="2"/>
              <a:buChar char="v"/>
            </a:pPr>
            <a:r>
              <a:rPr lang="en-US" b="0" i="0" u="none" strike="noStrike" baseline="0" dirty="0">
                <a:latin typeface="Times New Roman" panose="02020603050405020304" pitchFamily="18" charset="0"/>
              </a:rPr>
              <a:t>The need of the community.</a:t>
            </a:r>
            <a:endParaRPr lang="en-US" dirty="0">
              <a:latin typeface="Times New Roman" panose="02020603050405020304" pitchFamily="18" charset="0"/>
            </a:endParaRPr>
          </a:p>
          <a:p>
            <a:pPr algn="l"/>
            <a:r>
              <a:rPr lang="en-US" b="0" i="0" u="none" strike="noStrike" baseline="0" dirty="0">
                <a:latin typeface="Times New Roman" panose="02020603050405020304" pitchFamily="18" charset="0"/>
              </a:rPr>
              <a:t>Availability of the resources and the changing nursing role in terms of the demands of’ </a:t>
            </a:r>
            <a:r>
              <a:rPr lang="en-IN" b="0" i="0" u="none" strike="noStrike" baseline="0" dirty="0">
                <a:latin typeface="Times New Roman" panose="02020603050405020304" pitchFamily="18" charset="0"/>
              </a:rPr>
              <a:t>profession.</a:t>
            </a:r>
            <a:endParaRPr lang="en-US" b="0" i="0" u="none" strike="noStrike" baseline="0" dirty="0">
              <a:latin typeface="Times New Roman" panose="02020603050405020304" pitchFamily="18" charset="0"/>
            </a:endParaRPr>
          </a:p>
          <a:p>
            <a:pPr marL="0" indent="0" algn="l">
              <a:buNone/>
            </a:pPr>
            <a:endParaRPr lang="en-IN" sz="1800" dirty="0">
              <a:latin typeface="Times New Roman" panose="02020603050405020304" pitchFamily="18" charset="0"/>
            </a:endParaRPr>
          </a:p>
          <a:p>
            <a:pPr marL="0" indent="0" algn="l">
              <a:buNone/>
            </a:pPr>
            <a:endParaRPr lang="en-IN" dirty="0"/>
          </a:p>
        </p:txBody>
      </p:sp>
    </p:spTree>
    <p:extLst>
      <p:ext uri="{BB962C8B-B14F-4D97-AF65-F5344CB8AC3E}">
        <p14:creationId xmlns:p14="http://schemas.microsoft.com/office/powerpoint/2010/main" val="217518953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282</TotalTime>
  <Words>2029</Words>
  <Application>Microsoft Office PowerPoint</Application>
  <PresentationFormat>Widescreen</PresentationFormat>
  <Paragraphs>123</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Courier</vt:lpstr>
      <vt:lpstr>Times New Roman</vt:lpstr>
      <vt:lpstr>Trebuchet MS</vt:lpstr>
      <vt:lpstr>Wingdings</vt:lpstr>
      <vt:lpstr>Wingdings 3</vt:lpstr>
      <vt:lpstr>Facet</vt:lpstr>
      <vt:lpstr>Curriculum Administration paper-09 unit-III</vt:lpstr>
      <vt:lpstr>Curriculum Administration</vt:lpstr>
      <vt:lpstr>IMPORTANCE OF CURRICULUM ADMINISTRATION</vt:lpstr>
      <vt:lpstr>FACTORS INFLUENCING CURRICULUM DEVELOPMENT</vt:lpstr>
      <vt:lpstr>PowerPoint Presentation</vt:lpstr>
      <vt:lpstr>PowerPoint Presentation</vt:lpstr>
      <vt:lpstr>Planning of Curriculum</vt:lpstr>
      <vt:lpstr>Investigation</vt:lpstr>
      <vt:lpstr>The Formulation of the Aims and Objectives of the School</vt:lpstr>
      <vt:lpstr>PowerPoint Presentation</vt:lpstr>
      <vt:lpstr>Selection of Learning Experiences</vt:lpstr>
      <vt:lpstr>PowerPoint Presentation</vt:lpstr>
      <vt:lpstr>PowerPoint Presentation</vt:lpstr>
      <vt:lpstr>Organization of Learning Experiences</vt:lpstr>
      <vt:lpstr>PowerPoint Presentation</vt:lpstr>
      <vt:lpstr>Grouping of Subject Matter Context</vt:lpstr>
      <vt:lpstr>Placement of Learning Experience</vt:lpstr>
      <vt:lpstr>Continuity</vt:lpstr>
      <vt:lpstr>Sequence</vt:lpstr>
      <vt:lpstr>Integration</vt:lpstr>
      <vt:lpstr>Correlation Chart</vt:lpstr>
      <vt:lpstr>Decision on the Weightage (Time Allotment)</vt:lpstr>
      <vt:lpstr>The General Plan</vt:lpstr>
      <vt:lpstr>Evaluation of the Curriculum</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Curriculum Administration paper-09 unit-III</dc:title>
  <dc:creator>Uttam Das</dc:creator>
  <cp:lastModifiedBy>Uttam Das</cp:lastModifiedBy>
  <cp:revision>47</cp:revision>
  <dcterms:created xsi:type="dcterms:W3CDTF">2022-11-15T15:13:00Z</dcterms:created>
  <dcterms:modified xsi:type="dcterms:W3CDTF">2022-11-18T04:07:01Z</dcterms:modified>
</cp:coreProperties>
</file>