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70" r:id="rId5"/>
    <p:sldId id="260" r:id="rId6"/>
    <p:sldId id="262" r:id="rId7"/>
    <p:sldId id="263" r:id="rId8"/>
    <p:sldId id="264" r:id="rId9"/>
    <p:sldId id="265" r:id="rId10"/>
    <p:sldId id="266" r:id="rId11"/>
    <p:sldId id="268" r:id="rId12"/>
    <p:sldId id="267"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D42967D-805B-4E4B-A000-DDF5827205E1}" type="datetimeFigureOut">
              <a:rPr lang="en-IN" smtClean="0"/>
              <a:t>14-11-2022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4A63720-776F-4D32-8632-2E163E835446}" type="slidenum">
              <a:rPr lang="en-IN" smtClean="0"/>
              <a:t>‹#›</a:t>
            </a:fld>
            <a:endParaRPr lang="en-IN"/>
          </a:p>
        </p:txBody>
      </p:sp>
    </p:spTree>
    <p:extLst>
      <p:ext uri="{BB962C8B-B14F-4D97-AF65-F5344CB8AC3E}">
        <p14:creationId xmlns:p14="http://schemas.microsoft.com/office/powerpoint/2010/main" val="1905817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42967D-805B-4E4B-A000-DDF5827205E1}" type="datetimeFigureOut">
              <a:rPr lang="en-IN" smtClean="0"/>
              <a:t>14-11-2022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4A63720-776F-4D32-8632-2E163E835446}" type="slidenum">
              <a:rPr lang="en-IN" smtClean="0"/>
              <a:t>‹#›</a:t>
            </a:fld>
            <a:endParaRPr lang="en-IN"/>
          </a:p>
        </p:txBody>
      </p:sp>
    </p:spTree>
    <p:extLst>
      <p:ext uri="{BB962C8B-B14F-4D97-AF65-F5344CB8AC3E}">
        <p14:creationId xmlns:p14="http://schemas.microsoft.com/office/powerpoint/2010/main" val="2945129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42967D-805B-4E4B-A000-DDF5827205E1}" type="datetimeFigureOut">
              <a:rPr lang="en-IN" smtClean="0"/>
              <a:t>14-11-2022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4A63720-776F-4D32-8632-2E163E835446}" type="slidenum">
              <a:rPr lang="en-IN" smtClean="0"/>
              <a:t>‹#›</a:t>
            </a:fld>
            <a:endParaRPr lang="en-IN"/>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402632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42967D-805B-4E4B-A000-DDF5827205E1}" type="datetimeFigureOut">
              <a:rPr lang="en-IN" smtClean="0"/>
              <a:t>14-11-2022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4A63720-776F-4D32-8632-2E163E835446}" type="slidenum">
              <a:rPr lang="en-IN" smtClean="0"/>
              <a:t>‹#›</a:t>
            </a:fld>
            <a:endParaRPr lang="en-IN"/>
          </a:p>
        </p:txBody>
      </p:sp>
    </p:spTree>
    <p:extLst>
      <p:ext uri="{BB962C8B-B14F-4D97-AF65-F5344CB8AC3E}">
        <p14:creationId xmlns:p14="http://schemas.microsoft.com/office/powerpoint/2010/main" val="3166908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42967D-805B-4E4B-A000-DDF5827205E1}" type="datetimeFigureOut">
              <a:rPr lang="en-IN" smtClean="0"/>
              <a:t>14-11-2022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4A63720-776F-4D32-8632-2E163E835446}" type="slidenum">
              <a:rPr lang="en-IN" smtClean="0"/>
              <a:t>‹#›</a:t>
            </a:fld>
            <a:endParaRPr lang="en-I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83199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42967D-805B-4E4B-A000-DDF5827205E1}" type="datetimeFigureOut">
              <a:rPr lang="en-IN" smtClean="0"/>
              <a:t>14-11-2022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4A63720-776F-4D32-8632-2E163E835446}" type="slidenum">
              <a:rPr lang="en-IN" smtClean="0"/>
              <a:t>‹#›</a:t>
            </a:fld>
            <a:endParaRPr lang="en-IN"/>
          </a:p>
        </p:txBody>
      </p:sp>
    </p:spTree>
    <p:extLst>
      <p:ext uri="{BB962C8B-B14F-4D97-AF65-F5344CB8AC3E}">
        <p14:creationId xmlns:p14="http://schemas.microsoft.com/office/powerpoint/2010/main" val="298157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42967D-805B-4E4B-A000-DDF5827205E1}" type="datetimeFigureOut">
              <a:rPr lang="en-IN" smtClean="0"/>
              <a:t>14-11-2022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4A63720-776F-4D32-8632-2E163E835446}" type="slidenum">
              <a:rPr lang="en-IN" smtClean="0"/>
              <a:t>‹#›</a:t>
            </a:fld>
            <a:endParaRPr lang="en-IN"/>
          </a:p>
        </p:txBody>
      </p:sp>
    </p:spTree>
    <p:extLst>
      <p:ext uri="{BB962C8B-B14F-4D97-AF65-F5344CB8AC3E}">
        <p14:creationId xmlns:p14="http://schemas.microsoft.com/office/powerpoint/2010/main" val="3046130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42967D-805B-4E4B-A000-DDF5827205E1}" type="datetimeFigureOut">
              <a:rPr lang="en-IN" smtClean="0"/>
              <a:t>14-11-2022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4A63720-776F-4D32-8632-2E163E835446}" type="slidenum">
              <a:rPr lang="en-IN" smtClean="0"/>
              <a:t>‹#›</a:t>
            </a:fld>
            <a:endParaRPr lang="en-IN"/>
          </a:p>
        </p:txBody>
      </p:sp>
    </p:spTree>
    <p:extLst>
      <p:ext uri="{BB962C8B-B14F-4D97-AF65-F5344CB8AC3E}">
        <p14:creationId xmlns:p14="http://schemas.microsoft.com/office/powerpoint/2010/main" val="3093580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42967D-805B-4E4B-A000-DDF5827205E1}" type="datetimeFigureOut">
              <a:rPr lang="en-IN" smtClean="0"/>
              <a:t>14-11-2022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4A63720-776F-4D32-8632-2E163E835446}" type="slidenum">
              <a:rPr lang="en-IN" smtClean="0"/>
              <a:t>‹#›</a:t>
            </a:fld>
            <a:endParaRPr lang="en-IN"/>
          </a:p>
        </p:txBody>
      </p:sp>
    </p:spTree>
    <p:extLst>
      <p:ext uri="{BB962C8B-B14F-4D97-AF65-F5344CB8AC3E}">
        <p14:creationId xmlns:p14="http://schemas.microsoft.com/office/powerpoint/2010/main" val="1297123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42967D-805B-4E4B-A000-DDF5827205E1}" type="datetimeFigureOut">
              <a:rPr lang="en-IN" smtClean="0"/>
              <a:t>14-11-2022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4A63720-776F-4D32-8632-2E163E835446}" type="slidenum">
              <a:rPr lang="en-IN" smtClean="0"/>
              <a:t>‹#›</a:t>
            </a:fld>
            <a:endParaRPr lang="en-IN"/>
          </a:p>
        </p:txBody>
      </p:sp>
    </p:spTree>
    <p:extLst>
      <p:ext uri="{BB962C8B-B14F-4D97-AF65-F5344CB8AC3E}">
        <p14:creationId xmlns:p14="http://schemas.microsoft.com/office/powerpoint/2010/main" val="2466557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42967D-805B-4E4B-A000-DDF5827205E1}" type="datetimeFigureOut">
              <a:rPr lang="en-IN" smtClean="0"/>
              <a:t>14-11-2022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4A63720-776F-4D32-8632-2E163E835446}" type="slidenum">
              <a:rPr lang="en-IN" smtClean="0"/>
              <a:t>‹#›</a:t>
            </a:fld>
            <a:endParaRPr lang="en-IN"/>
          </a:p>
        </p:txBody>
      </p:sp>
    </p:spTree>
    <p:extLst>
      <p:ext uri="{BB962C8B-B14F-4D97-AF65-F5344CB8AC3E}">
        <p14:creationId xmlns:p14="http://schemas.microsoft.com/office/powerpoint/2010/main" val="3725792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42967D-805B-4E4B-A000-DDF5827205E1}" type="datetimeFigureOut">
              <a:rPr lang="en-IN" smtClean="0"/>
              <a:t>14-11-2022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4A63720-776F-4D32-8632-2E163E835446}" type="slidenum">
              <a:rPr lang="en-IN" smtClean="0"/>
              <a:t>‹#›</a:t>
            </a:fld>
            <a:endParaRPr lang="en-IN"/>
          </a:p>
        </p:txBody>
      </p:sp>
    </p:spTree>
    <p:extLst>
      <p:ext uri="{BB962C8B-B14F-4D97-AF65-F5344CB8AC3E}">
        <p14:creationId xmlns:p14="http://schemas.microsoft.com/office/powerpoint/2010/main" val="1153839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D42967D-805B-4E4B-A000-DDF5827205E1}" type="datetimeFigureOut">
              <a:rPr lang="en-IN" smtClean="0"/>
              <a:t>14-11-2022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4A63720-776F-4D32-8632-2E163E835446}" type="slidenum">
              <a:rPr lang="en-IN" smtClean="0"/>
              <a:t>‹#›</a:t>
            </a:fld>
            <a:endParaRPr lang="en-IN"/>
          </a:p>
        </p:txBody>
      </p:sp>
    </p:spTree>
    <p:extLst>
      <p:ext uri="{BB962C8B-B14F-4D97-AF65-F5344CB8AC3E}">
        <p14:creationId xmlns:p14="http://schemas.microsoft.com/office/powerpoint/2010/main" val="920056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42967D-805B-4E4B-A000-DDF5827205E1}" type="datetimeFigureOut">
              <a:rPr lang="en-IN" smtClean="0"/>
              <a:t>14-11-2022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74A63720-776F-4D32-8632-2E163E835446}" type="slidenum">
              <a:rPr lang="en-IN" smtClean="0"/>
              <a:t>‹#›</a:t>
            </a:fld>
            <a:endParaRPr lang="en-IN"/>
          </a:p>
        </p:txBody>
      </p:sp>
    </p:spTree>
    <p:extLst>
      <p:ext uri="{BB962C8B-B14F-4D97-AF65-F5344CB8AC3E}">
        <p14:creationId xmlns:p14="http://schemas.microsoft.com/office/powerpoint/2010/main" val="2176910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42967D-805B-4E4B-A000-DDF5827205E1}" type="datetimeFigureOut">
              <a:rPr lang="en-IN" smtClean="0"/>
              <a:t>14-11-2022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4A63720-776F-4D32-8632-2E163E835446}" type="slidenum">
              <a:rPr lang="en-IN" smtClean="0"/>
              <a:t>‹#›</a:t>
            </a:fld>
            <a:endParaRPr lang="en-IN"/>
          </a:p>
        </p:txBody>
      </p:sp>
    </p:spTree>
    <p:extLst>
      <p:ext uri="{BB962C8B-B14F-4D97-AF65-F5344CB8AC3E}">
        <p14:creationId xmlns:p14="http://schemas.microsoft.com/office/powerpoint/2010/main" val="2218670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42967D-805B-4E4B-A000-DDF5827205E1}" type="datetimeFigureOut">
              <a:rPr lang="en-IN" smtClean="0"/>
              <a:t>14-11-2022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4A63720-776F-4D32-8632-2E163E835446}" type="slidenum">
              <a:rPr lang="en-IN" smtClean="0"/>
              <a:t>‹#›</a:t>
            </a:fld>
            <a:endParaRPr lang="en-IN"/>
          </a:p>
        </p:txBody>
      </p:sp>
    </p:spTree>
    <p:extLst>
      <p:ext uri="{BB962C8B-B14F-4D97-AF65-F5344CB8AC3E}">
        <p14:creationId xmlns:p14="http://schemas.microsoft.com/office/powerpoint/2010/main" val="570014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D42967D-805B-4E4B-A000-DDF5827205E1}" type="datetimeFigureOut">
              <a:rPr lang="en-IN" smtClean="0"/>
              <a:t>14-11-2022</a:t>
            </a:fld>
            <a:endParaRPr lang="en-IN"/>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4A63720-776F-4D32-8632-2E163E835446}" type="slidenum">
              <a:rPr lang="en-IN" smtClean="0"/>
              <a:t>‹#›</a:t>
            </a:fld>
            <a:endParaRPr lang="en-IN"/>
          </a:p>
        </p:txBody>
      </p:sp>
    </p:spTree>
    <p:extLst>
      <p:ext uri="{BB962C8B-B14F-4D97-AF65-F5344CB8AC3E}">
        <p14:creationId xmlns:p14="http://schemas.microsoft.com/office/powerpoint/2010/main" val="117552240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44628-8B71-7E45-A08B-B9F2FCE7B863}"/>
              </a:ext>
            </a:extLst>
          </p:cNvPr>
          <p:cNvSpPr>
            <a:spLocks noGrp="1"/>
          </p:cNvSpPr>
          <p:nvPr>
            <p:ph type="ctrTitle"/>
          </p:nvPr>
        </p:nvSpPr>
        <p:spPr/>
        <p:txBody>
          <a:bodyPr>
            <a:normAutofit fontScale="90000"/>
          </a:bodyPr>
          <a:lstStyle/>
          <a:p>
            <a:r>
              <a:rPr lang="en-IN" sz="5300" dirty="0"/>
              <a:t>System approach to curriculum development</a:t>
            </a:r>
            <a:br>
              <a:rPr lang="en-IN" dirty="0"/>
            </a:br>
            <a:r>
              <a:rPr lang="en-IN" sz="4400" dirty="0"/>
              <a:t>paper-09</a:t>
            </a:r>
            <a:br>
              <a:rPr lang="en-IN" sz="4400" dirty="0"/>
            </a:br>
            <a:r>
              <a:rPr lang="en-IN" sz="4400" dirty="0"/>
              <a:t>unit-III</a:t>
            </a:r>
            <a:endParaRPr lang="en-IN" dirty="0"/>
          </a:p>
        </p:txBody>
      </p:sp>
      <p:sp>
        <p:nvSpPr>
          <p:cNvPr id="3" name="Subtitle 2">
            <a:extLst>
              <a:ext uri="{FF2B5EF4-FFF2-40B4-BE49-F238E27FC236}">
                <a16:creationId xmlns:a16="http://schemas.microsoft.com/office/drawing/2014/main" id="{0A43575B-4B05-C69C-7483-F47DA9884E88}"/>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val="2361210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0C22B-DCE2-5CEF-E27B-F106F263C5A3}"/>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4FC5EC2C-A1CD-6CFC-29C1-2289FA7B5A4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697773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B626A-02E2-6B6A-EF97-033E08C0312F}"/>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BD5EB0CB-39D6-B2A2-2815-C52BAB9E9D1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782424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B7111-3338-1FDA-FF9D-4A6398C5277C}"/>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C6C88E2D-979D-0ACF-A10D-0A247AB474E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096750" cy="6858000"/>
          </a:xfrm>
        </p:spPr>
      </p:pic>
    </p:spTree>
    <p:extLst>
      <p:ext uri="{BB962C8B-B14F-4D97-AF65-F5344CB8AC3E}">
        <p14:creationId xmlns:p14="http://schemas.microsoft.com/office/powerpoint/2010/main" val="4063342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DECE1-5774-B5C1-5BAE-CBE698489E75}"/>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B67336D1-1708-C71F-35B5-D663F589D57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315369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FEFCB-23AE-E671-3A36-68BF4656DE47}"/>
              </a:ext>
            </a:extLst>
          </p:cNvPr>
          <p:cNvSpPr>
            <a:spLocks noGrp="1"/>
          </p:cNvSpPr>
          <p:nvPr>
            <p:ph type="title"/>
          </p:nvPr>
        </p:nvSpPr>
        <p:spPr/>
        <p:txBody>
          <a:bodyPr/>
          <a:lstStyle/>
          <a:p>
            <a:r>
              <a:rPr lang="en-IN" dirty="0"/>
              <a:t>System approach</a:t>
            </a:r>
          </a:p>
        </p:txBody>
      </p:sp>
      <p:sp>
        <p:nvSpPr>
          <p:cNvPr id="3" name="Content Placeholder 2">
            <a:extLst>
              <a:ext uri="{FF2B5EF4-FFF2-40B4-BE49-F238E27FC236}">
                <a16:creationId xmlns:a16="http://schemas.microsoft.com/office/drawing/2014/main" id="{861A95AC-EBA7-68F8-7698-EB5E92EDB5AC}"/>
              </a:ext>
            </a:extLst>
          </p:cNvPr>
          <p:cNvSpPr>
            <a:spLocks noGrp="1"/>
          </p:cNvSpPr>
          <p:nvPr>
            <p:ph idx="1"/>
          </p:nvPr>
        </p:nvSpPr>
        <p:spPr/>
        <p:txBody>
          <a:bodyPr>
            <a:normAutofit/>
          </a:bodyPr>
          <a:lstStyle/>
          <a:p>
            <a:r>
              <a:rPr lang="en-US" sz="2800" b="0" i="0" dirty="0">
                <a:solidFill>
                  <a:srgbClr val="252525"/>
                </a:solidFill>
                <a:effectLst/>
                <a:latin typeface="Arial" panose="020B0604020202020204" pitchFamily="34" charset="0"/>
              </a:rPr>
              <a:t>The system approach involves continuous evaluation of learning outcomes and utilization of knowledge gained by analysis of results of evaluation to suitably modify the plan of approach to achieve the stated objectives.</a:t>
            </a:r>
            <a:endParaRPr lang="en-IN" sz="2800" dirty="0"/>
          </a:p>
        </p:txBody>
      </p:sp>
    </p:spTree>
    <p:extLst>
      <p:ext uri="{BB962C8B-B14F-4D97-AF65-F5344CB8AC3E}">
        <p14:creationId xmlns:p14="http://schemas.microsoft.com/office/powerpoint/2010/main" val="1100762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E8C1F-1AC4-DEA6-0B86-95BF9B68946A}"/>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525265C9-CC90-E6D2-ADC8-1C9632E6CC4B}"/>
              </a:ext>
            </a:extLst>
          </p:cNvPr>
          <p:cNvSpPr>
            <a:spLocks noGrp="1"/>
          </p:cNvSpPr>
          <p:nvPr>
            <p:ph idx="1"/>
          </p:nvPr>
        </p:nvSpPr>
        <p:spPr/>
        <p:txBody>
          <a:bodyPr>
            <a:normAutofit lnSpcReduction="10000"/>
          </a:bodyPr>
          <a:lstStyle/>
          <a:p>
            <a:r>
              <a:rPr lang="en-IN" sz="2000" dirty="0"/>
              <a:t>A system is a collection of elements, interacting with each other to achieve a common goal.</a:t>
            </a:r>
          </a:p>
          <a:p>
            <a:r>
              <a:rPr lang="en-US" sz="1600" b="0" u="none" strike="noStrike" baseline="0" dirty="0">
                <a:solidFill>
                  <a:srgbClr val="000000"/>
                </a:solidFill>
                <a:latin typeface="Symbol" panose="05050102010706020507" pitchFamily="18" charset="2"/>
              </a:rPr>
              <a:t> </a:t>
            </a:r>
            <a:r>
              <a:rPr lang="en-US" sz="2800" b="0" u="none" strike="noStrike" baseline="0" dirty="0">
                <a:solidFill>
                  <a:srgbClr val="000000"/>
                </a:solidFill>
                <a:latin typeface="Times New Roman" panose="02020603050405020304" pitchFamily="18" charset="0"/>
              </a:rPr>
              <a:t>It is a complex and systematic process. </a:t>
            </a:r>
            <a:endParaRPr lang="en-IN" dirty="0"/>
          </a:p>
          <a:p>
            <a:r>
              <a:rPr lang="en-US" sz="2800" b="0" u="none" strike="noStrike" baseline="0" dirty="0">
                <a:solidFill>
                  <a:srgbClr val="000000"/>
                </a:solidFill>
                <a:latin typeface="Times New Roman" panose="02020603050405020304" pitchFamily="18" charset="0"/>
              </a:rPr>
              <a:t>Curriculum design considers various factors that influence curriculum.</a:t>
            </a:r>
          </a:p>
          <a:p>
            <a:r>
              <a:rPr lang="en-US" sz="2800" b="0" u="none" strike="noStrike" baseline="0" dirty="0">
                <a:solidFill>
                  <a:srgbClr val="000000"/>
                </a:solidFill>
                <a:latin typeface="Times New Roman" panose="02020603050405020304" pitchFamily="18" charset="0"/>
              </a:rPr>
              <a:t>Curriculum designing is based on three basic ideas which are </a:t>
            </a:r>
            <a:r>
              <a:rPr lang="en-US" sz="2800" b="0" u="none" strike="noStrike" baseline="0" dirty="0">
                <a:solidFill>
                  <a:srgbClr val="FF0000"/>
                </a:solidFill>
                <a:latin typeface="Times New Roman" panose="02020603050405020304" pitchFamily="18" charset="0"/>
              </a:rPr>
              <a:t>theoretical, classical, and practical</a:t>
            </a:r>
            <a:r>
              <a:rPr lang="en-US" sz="2800" b="0" u="none" strike="noStrike" baseline="0" dirty="0">
                <a:solidFill>
                  <a:srgbClr val="000000"/>
                </a:solidFill>
                <a:latin typeface="Times New Roman" panose="02020603050405020304" pitchFamily="18" charset="0"/>
              </a:rPr>
              <a:t>. </a:t>
            </a:r>
            <a:endParaRPr lang="en-IN" sz="2800" b="0" u="none" strike="noStrike" baseline="0" dirty="0">
              <a:solidFill>
                <a:srgbClr val="000000"/>
              </a:solidFill>
              <a:latin typeface="Symbol" panose="05050102010706020507" pitchFamily="18" charset="2"/>
            </a:endParaRPr>
          </a:p>
          <a:p>
            <a:r>
              <a:rPr lang="en-US" sz="2800" b="0" u="none" strike="noStrike" baseline="0" dirty="0">
                <a:solidFill>
                  <a:srgbClr val="000000"/>
                </a:solidFill>
                <a:latin typeface="Times New Roman" panose="02020603050405020304" pitchFamily="18" charset="0"/>
              </a:rPr>
              <a:t>Curriculum design includes the purposeful, deliberate and systematic organization of curriculum. </a:t>
            </a:r>
          </a:p>
          <a:p>
            <a:endParaRPr lang="en-US" sz="2800" b="0" i="0" u="none" strike="noStrike" baseline="0" dirty="0">
              <a:solidFill>
                <a:srgbClr val="000000"/>
              </a:solidFill>
              <a:latin typeface="Times New Roman" panose="02020603050405020304" pitchFamily="18" charset="0"/>
            </a:endParaRPr>
          </a:p>
          <a:p>
            <a:endParaRPr lang="en-IN" dirty="0"/>
          </a:p>
        </p:txBody>
      </p:sp>
    </p:spTree>
    <p:extLst>
      <p:ext uri="{BB962C8B-B14F-4D97-AF65-F5344CB8AC3E}">
        <p14:creationId xmlns:p14="http://schemas.microsoft.com/office/powerpoint/2010/main" val="472890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89D93-D5CA-362E-4A4F-87CFE0C7F06F}"/>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38CC4EFE-C39C-BD21-D1BC-03734BC426C5}"/>
              </a:ext>
            </a:extLst>
          </p:cNvPr>
          <p:cNvSpPr>
            <a:spLocks noGrp="1"/>
          </p:cNvSpPr>
          <p:nvPr>
            <p:ph idx="1"/>
          </p:nvPr>
        </p:nvSpPr>
        <p:spPr/>
        <p:txBody>
          <a:bodyPr/>
          <a:lstStyle/>
          <a:p>
            <a:r>
              <a:rPr lang="en-US" sz="2800" b="0" i="0" u="none" strike="noStrike" baseline="0" dirty="0">
                <a:solidFill>
                  <a:srgbClr val="000000"/>
                </a:solidFill>
                <a:latin typeface="Times New Roman" panose="02020603050405020304" pitchFamily="18" charset="0"/>
              </a:rPr>
              <a:t>It should facilitate and encourage all type of learning experiences essential for the achievement of the desired outcomes. </a:t>
            </a:r>
          </a:p>
          <a:p>
            <a:r>
              <a:rPr lang="en-US" sz="2800" dirty="0"/>
              <a:t>The main purpose of the process is to translate broad statements of content into specific plans and actions. </a:t>
            </a:r>
          </a:p>
          <a:p>
            <a:pPr marL="0" indent="0">
              <a:buNone/>
            </a:pPr>
            <a:endParaRPr lang="en-IN" dirty="0"/>
          </a:p>
        </p:txBody>
      </p:sp>
    </p:spTree>
    <p:extLst>
      <p:ext uri="{BB962C8B-B14F-4D97-AF65-F5344CB8AC3E}">
        <p14:creationId xmlns:p14="http://schemas.microsoft.com/office/powerpoint/2010/main" val="1598410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2AB3F-FB26-CC59-05D5-1F7552864495}"/>
              </a:ext>
            </a:extLst>
          </p:cNvPr>
          <p:cNvSpPr>
            <a:spLocks noGrp="1"/>
          </p:cNvSpPr>
          <p:nvPr>
            <p:ph type="title"/>
          </p:nvPr>
        </p:nvSpPr>
        <p:spPr>
          <a:xfrm>
            <a:off x="933450" y="2043430"/>
            <a:ext cx="10515600" cy="866775"/>
          </a:xfrm>
        </p:spPr>
        <p:txBody>
          <a:bodyPr/>
          <a:lstStyle/>
          <a:p>
            <a:r>
              <a:rPr lang="en-IN" dirty="0"/>
              <a:t> </a:t>
            </a:r>
          </a:p>
        </p:txBody>
      </p:sp>
      <p:sp>
        <p:nvSpPr>
          <p:cNvPr id="3" name="Content Placeholder 2">
            <a:extLst>
              <a:ext uri="{FF2B5EF4-FFF2-40B4-BE49-F238E27FC236}">
                <a16:creationId xmlns:a16="http://schemas.microsoft.com/office/drawing/2014/main" id="{E64070A8-1E73-5DE2-7B41-3FB0DD2249BB}"/>
              </a:ext>
            </a:extLst>
          </p:cNvPr>
          <p:cNvSpPr>
            <a:spLocks noGrp="1"/>
          </p:cNvSpPr>
          <p:nvPr>
            <p:ph idx="1"/>
          </p:nvPr>
        </p:nvSpPr>
        <p:spPr>
          <a:xfrm>
            <a:off x="933450" y="942975"/>
            <a:ext cx="10515600" cy="5376863"/>
          </a:xfrm>
        </p:spPr>
        <p:txBody>
          <a:bodyPr/>
          <a:lstStyle/>
          <a:p>
            <a:pPr marL="0" indent="0">
              <a:buNone/>
            </a:pPr>
            <a:endParaRPr lang="en-IN" dirty="0"/>
          </a:p>
          <a:p>
            <a:pPr marL="0" indent="0">
              <a:buNone/>
            </a:pPr>
            <a:endParaRPr lang="en-IN" dirty="0"/>
          </a:p>
          <a:p>
            <a:pPr marL="0" indent="0">
              <a:buNone/>
            </a:pPr>
            <a:endParaRPr lang="en-IN" dirty="0"/>
          </a:p>
          <a:p>
            <a:pPr marL="0" indent="0">
              <a:buNone/>
            </a:pPr>
            <a:r>
              <a:rPr lang="en-IN" sz="4000"/>
              <a:t>INPUT </a:t>
            </a:r>
            <a:r>
              <a:rPr lang="en-IN"/>
              <a:t>                 </a:t>
            </a:r>
            <a:r>
              <a:rPr lang="en-IN" sz="3600" dirty="0"/>
              <a:t>PROCESS </a:t>
            </a:r>
            <a:r>
              <a:rPr lang="en-IN" dirty="0"/>
              <a:t>                         </a:t>
            </a:r>
            <a:r>
              <a:rPr lang="en-IN" sz="3600" dirty="0"/>
              <a:t>OUTPUT</a:t>
            </a:r>
            <a:endParaRPr lang="en-IN" dirty="0"/>
          </a:p>
        </p:txBody>
      </p:sp>
      <p:sp>
        <p:nvSpPr>
          <p:cNvPr id="4" name="Arrow: Right 3">
            <a:extLst>
              <a:ext uri="{FF2B5EF4-FFF2-40B4-BE49-F238E27FC236}">
                <a16:creationId xmlns:a16="http://schemas.microsoft.com/office/drawing/2014/main" id="{76A44768-86BB-D123-FA64-674B3DF97344}"/>
              </a:ext>
            </a:extLst>
          </p:cNvPr>
          <p:cNvSpPr/>
          <p:nvPr/>
        </p:nvSpPr>
        <p:spPr>
          <a:xfrm>
            <a:off x="2482215" y="229489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Arrow: Right 4">
            <a:extLst>
              <a:ext uri="{FF2B5EF4-FFF2-40B4-BE49-F238E27FC236}">
                <a16:creationId xmlns:a16="http://schemas.microsoft.com/office/drawing/2014/main" id="{87469039-95AF-9503-3131-A655A79AD549}"/>
              </a:ext>
            </a:extLst>
          </p:cNvPr>
          <p:cNvSpPr/>
          <p:nvPr/>
        </p:nvSpPr>
        <p:spPr>
          <a:xfrm>
            <a:off x="5911596" y="229489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3137733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F3110-4680-7961-5127-902F3EF678CD}"/>
              </a:ext>
            </a:extLst>
          </p:cNvPr>
          <p:cNvSpPr>
            <a:spLocks noGrp="1"/>
          </p:cNvSpPr>
          <p:nvPr>
            <p:ph type="title"/>
          </p:nvPr>
        </p:nvSpPr>
        <p:spPr/>
        <p:txBody>
          <a:bodyPr/>
          <a:lstStyle/>
          <a:p>
            <a:r>
              <a:rPr lang="en-IN" dirty="0"/>
              <a:t>Curriculum development</a:t>
            </a:r>
          </a:p>
        </p:txBody>
      </p:sp>
      <p:sp>
        <p:nvSpPr>
          <p:cNvPr id="3" name="Content Placeholder 2">
            <a:extLst>
              <a:ext uri="{FF2B5EF4-FFF2-40B4-BE49-F238E27FC236}">
                <a16:creationId xmlns:a16="http://schemas.microsoft.com/office/drawing/2014/main" id="{7F1E1D39-46FF-B25F-0A3B-E10E9FBC0C84}"/>
              </a:ext>
            </a:extLst>
          </p:cNvPr>
          <p:cNvSpPr>
            <a:spLocks noGrp="1"/>
          </p:cNvSpPr>
          <p:nvPr>
            <p:ph idx="1"/>
          </p:nvPr>
        </p:nvSpPr>
        <p:spPr/>
        <p:txBody>
          <a:bodyPr>
            <a:normAutofit fontScale="77500" lnSpcReduction="20000"/>
          </a:bodyPr>
          <a:lstStyle/>
          <a:p>
            <a:pPr algn="l"/>
            <a:endParaRPr lang="en-IN" sz="1800" b="0" i="0" u="none" strike="noStrike" baseline="0" dirty="0">
              <a:solidFill>
                <a:srgbClr val="000000"/>
              </a:solidFill>
              <a:latin typeface="Symbol" panose="05050102010706020507" pitchFamily="18" charset="2"/>
            </a:endParaRPr>
          </a:p>
          <a:p>
            <a:r>
              <a:rPr lang="en-US" sz="3200" b="0" i="0" u="none" strike="noStrike" baseline="0" dirty="0">
                <a:solidFill>
                  <a:srgbClr val="000000"/>
                </a:solidFill>
                <a:latin typeface="Times New Roman" panose="02020603050405020304" pitchFamily="18" charset="0"/>
              </a:rPr>
              <a:t>Identify the needs of students which the curriculum intends to target. This thing can be done through data collection and understanding learners perception, strength, weakness etc. </a:t>
            </a:r>
          </a:p>
          <a:p>
            <a:r>
              <a:rPr lang="en-US" sz="3200" b="0" i="0" u="none" strike="noStrike" baseline="0" dirty="0">
                <a:solidFill>
                  <a:srgbClr val="000000"/>
                </a:solidFill>
                <a:latin typeface="Times New Roman" panose="02020603050405020304" pitchFamily="18" charset="0"/>
              </a:rPr>
              <a:t>Create a clear list of learning goals and outcomes. </a:t>
            </a:r>
          </a:p>
          <a:p>
            <a:r>
              <a:rPr lang="en-US" sz="3200" b="0" i="0" u="none" strike="noStrike" baseline="0" dirty="0">
                <a:solidFill>
                  <a:srgbClr val="000000"/>
                </a:solidFill>
                <a:latin typeface="Times New Roman" panose="02020603050405020304" pitchFamily="18" charset="0"/>
              </a:rPr>
              <a:t>Identify constraints: for example, if there isn't enough time to deliver all the instruction that it wants to, it will impact learning outcomes. </a:t>
            </a:r>
          </a:p>
          <a:p>
            <a:r>
              <a:rPr lang="en-IN" sz="3200" b="0" i="0" u="none" strike="noStrike" baseline="0" dirty="0">
                <a:solidFill>
                  <a:srgbClr val="000000"/>
                </a:solidFill>
                <a:latin typeface="Times New Roman" panose="02020603050405020304" pitchFamily="18" charset="0"/>
              </a:rPr>
              <a:t>Identify instructional methods. </a:t>
            </a:r>
          </a:p>
          <a:p>
            <a:r>
              <a:rPr lang="en-US" sz="3200" b="0" i="0" u="none" strike="noStrike" baseline="0" dirty="0">
                <a:solidFill>
                  <a:srgbClr val="000000"/>
                </a:solidFill>
                <a:latin typeface="Times New Roman" panose="02020603050405020304" pitchFamily="18" charset="0"/>
              </a:rPr>
              <a:t>Establish evaluation methods for learners. </a:t>
            </a:r>
          </a:p>
          <a:p>
            <a:endParaRPr lang="en-IN" dirty="0"/>
          </a:p>
        </p:txBody>
      </p:sp>
    </p:spTree>
    <p:extLst>
      <p:ext uri="{BB962C8B-B14F-4D97-AF65-F5344CB8AC3E}">
        <p14:creationId xmlns:p14="http://schemas.microsoft.com/office/powerpoint/2010/main" val="20014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CD4FE-0D30-ADE9-727D-40788E4E69B3}"/>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869AA0FD-8B23-CD49-C5A0-C26E059CD9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743407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3EDD2-19FA-D995-DB00-B64CBA33C0EE}"/>
              </a:ext>
            </a:extLst>
          </p:cNvPr>
          <p:cNvSpPr>
            <a:spLocks noGrp="1"/>
          </p:cNvSpPr>
          <p:nvPr>
            <p:ph type="title"/>
          </p:nvPr>
        </p:nvSpPr>
        <p:spPr/>
        <p:txBody>
          <a:bodyPr/>
          <a:lstStyle/>
          <a:p>
            <a:endParaRPr lang="en-IN"/>
          </a:p>
        </p:txBody>
      </p:sp>
      <p:pic>
        <p:nvPicPr>
          <p:cNvPr id="7" name="Content Placeholder 6">
            <a:extLst>
              <a:ext uri="{FF2B5EF4-FFF2-40B4-BE49-F238E27FC236}">
                <a16:creationId xmlns:a16="http://schemas.microsoft.com/office/drawing/2014/main" id="{CFC8520F-314E-8A20-2F05-2E0A16C82B0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275271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697BE-8EFE-31FF-9733-6F3F777C1C88}"/>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AE68C27E-B9F4-6F1A-B9C7-9849CB1E90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11610330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112</TotalTime>
  <Words>231</Words>
  <Application>Microsoft Office PowerPoint</Application>
  <PresentationFormat>Widescreen</PresentationFormat>
  <Paragraphs>22</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Symbol</vt:lpstr>
      <vt:lpstr>Times New Roman</vt:lpstr>
      <vt:lpstr>Trebuchet MS</vt:lpstr>
      <vt:lpstr>Wingdings 3</vt:lpstr>
      <vt:lpstr>Facet</vt:lpstr>
      <vt:lpstr>System approach to curriculum development paper-09 unit-III</vt:lpstr>
      <vt:lpstr>System approach</vt:lpstr>
      <vt:lpstr>PowerPoint Presentation</vt:lpstr>
      <vt:lpstr>PowerPoint Presentation</vt:lpstr>
      <vt:lpstr> </vt:lpstr>
      <vt:lpstr>Curriculum development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 approach paper-09 unit-III</dc:title>
  <dc:creator>Uttam Das</dc:creator>
  <cp:lastModifiedBy>Uttam Das</cp:lastModifiedBy>
  <cp:revision>23</cp:revision>
  <dcterms:created xsi:type="dcterms:W3CDTF">2022-11-14T14:42:02Z</dcterms:created>
  <dcterms:modified xsi:type="dcterms:W3CDTF">2022-11-14T16:35:33Z</dcterms:modified>
</cp:coreProperties>
</file>