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2"/>
    <p:sldId id="257" r:id="rId3"/>
    <p:sldId id="266" r:id="rId4"/>
    <p:sldId id="258" r:id="rId5"/>
    <p:sldId id="260" r:id="rId6"/>
    <p:sldId id="259" r:id="rId7"/>
    <p:sldId id="261" r:id="rId8"/>
    <p:sldId id="262" r:id="rId9"/>
    <p:sldId id="263" r:id="rId10"/>
    <p:sldId id="264" r:id="rId11"/>
    <p:sldId id="265" r:id="rId12"/>
    <p:sldId id="267" r:id="rId13"/>
    <p:sldId id="271" r:id="rId14"/>
    <p:sldId id="272" r:id="rId15"/>
    <p:sldId id="268" r:id="rId16"/>
    <p:sldId id="269" r:id="rId17"/>
    <p:sldId id="270"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2/24/2025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2/24/2025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Ancient Library Stock Photos, Images and Backgrounds for Free Downl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18011" y="1930775"/>
            <a:ext cx="10345783" cy="1569660"/>
          </a:xfrm>
          <a:prstGeom prst="rect">
            <a:avLst/>
          </a:prstGeom>
        </p:spPr>
        <p:txBody>
          <a:bodyPr wrap="square">
            <a:spAutoFit/>
          </a:bodyPr>
          <a:lstStyle/>
          <a:p>
            <a:r>
              <a:rPr lang="en-US" sz="4800" b="1" cap="all" dirty="0">
                <a:solidFill>
                  <a:srgbClr val="FFC000"/>
                </a:solidFill>
                <a:ea typeface="+mj-ea"/>
                <a:cs typeface="+mj-cs"/>
              </a:rPr>
              <a:t>Importance of history room &amp; HISTORY LIBRARY</a:t>
            </a:r>
            <a:endParaRPr lang="en-IN" dirty="0">
              <a:solidFill>
                <a:srgbClr val="FFC000"/>
              </a:solidFill>
            </a:endParaRPr>
          </a:p>
        </p:txBody>
      </p:sp>
      <p:sp>
        <p:nvSpPr>
          <p:cNvPr id="5" name="Rectangle 4"/>
          <p:cNvSpPr/>
          <p:nvPr/>
        </p:nvSpPr>
        <p:spPr>
          <a:xfrm>
            <a:off x="4924697" y="3105835"/>
            <a:ext cx="6562498" cy="1200329"/>
          </a:xfrm>
          <a:prstGeom prst="rect">
            <a:avLst/>
          </a:prstGeom>
        </p:spPr>
        <p:txBody>
          <a:bodyPr wrap="square">
            <a:spAutoFit/>
          </a:bodyPr>
          <a:lstStyle/>
          <a:p>
            <a:endParaRPr lang="en-US" dirty="0" smtClean="0"/>
          </a:p>
          <a:p>
            <a:endParaRPr lang="en-US" dirty="0"/>
          </a:p>
          <a:p>
            <a:r>
              <a:rPr lang="en-US" dirty="0" smtClean="0"/>
              <a:t>Prepared </a:t>
            </a:r>
            <a:r>
              <a:rPr lang="en-US" dirty="0"/>
              <a:t>by</a:t>
            </a:r>
          </a:p>
          <a:p>
            <a:r>
              <a:rPr lang="en-US" dirty="0"/>
              <a:t>ANURADHA ROY, ASSISTANT PROFESSOR (NAMCE)</a:t>
            </a:r>
          </a:p>
        </p:txBody>
      </p:sp>
    </p:spTree>
    <p:extLst>
      <p:ext uri="{BB962C8B-B14F-4D97-AF65-F5344CB8AC3E}">
        <p14:creationId xmlns:p14="http://schemas.microsoft.com/office/powerpoint/2010/main" val="8342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41413" y="836023"/>
            <a:ext cx="9905998" cy="4955178"/>
          </a:xfrm>
        </p:spPr>
        <p:txBody>
          <a:bodyPr>
            <a:normAutofit fontScale="92500"/>
          </a:bodyPr>
          <a:lstStyle/>
          <a:p>
            <a:r>
              <a:rPr lang="en-US" b="1" dirty="0" smtClean="0">
                <a:solidFill>
                  <a:schemeClr val="bg1"/>
                </a:solidFill>
              </a:rPr>
              <a:t>11. Audio </a:t>
            </a:r>
            <a:r>
              <a:rPr lang="en-US" b="1" dirty="0">
                <a:solidFill>
                  <a:schemeClr val="bg1"/>
                </a:solidFill>
              </a:rPr>
              <a:t>Aids: </a:t>
            </a:r>
            <a:r>
              <a:rPr lang="en-US" dirty="0">
                <a:solidFill>
                  <a:schemeClr val="bg1"/>
                </a:solidFill>
              </a:rPr>
              <a:t>Radio, Tape-recorder, Gramophone are to provided in the classroom.</a:t>
            </a:r>
          </a:p>
          <a:p>
            <a:r>
              <a:rPr lang="en-US" b="1" dirty="0" smtClean="0">
                <a:solidFill>
                  <a:schemeClr val="bg1"/>
                </a:solidFill>
              </a:rPr>
              <a:t>12. Visual </a:t>
            </a:r>
            <a:r>
              <a:rPr lang="en-US" b="1" dirty="0">
                <a:solidFill>
                  <a:schemeClr val="bg1"/>
                </a:solidFill>
              </a:rPr>
              <a:t>Aids: </a:t>
            </a:r>
            <a:r>
              <a:rPr lang="en-US" dirty="0">
                <a:solidFill>
                  <a:schemeClr val="bg1"/>
                </a:solidFill>
              </a:rPr>
              <a:t>The history classroom contain film-projector, filmstrip projects.</a:t>
            </a:r>
          </a:p>
          <a:p>
            <a:r>
              <a:rPr lang="en-US" b="1" dirty="0" smtClean="0">
                <a:solidFill>
                  <a:schemeClr val="bg1"/>
                </a:solidFill>
              </a:rPr>
              <a:t>13. Textbooks</a:t>
            </a:r>
            <a:r>
              <a:rPr lang="en-US" b="1" dirty="0">
                <a:solidFill>
                  <a:schemeClr val="bg1"/>
                </a:solidFill>
              </a:rPr>
              <a:t>: </a:t>
            </a:r>
            <a:r>
              <a:rPr lang="en-US" dirty="0">
                <a:solidFill>
                  <a:schemeClr val="bg1"/>
                </a:solidFill>
              </a:rPr>
              <a:t>Collection of books as planned to teach a particular course in history must be available in the history classroom</a:t>
            </a:r>
          </a:p>
          <a:p>
            <a:r>
              <a:rPr lang="en-US" b="1" dirty="0" smtClean="0">
                <a:solidFill>
                  <a:schemeClr val="bg1"/>
                </a:solidFill>
              </a:rPr>
              <a:t>14. Reference </a:t>
            </a:r>
            <a:r>
              <a:rPr lang="en-US" b="1" dirty="0">
                <a:solidFill>
                  <a:schemeClr val="bg1"/>
                </a:solidFill>
              </a:rPr>
              <a:t>Books: </a:t>
            </a:r>
            <a:r>
              <a:rPr lang="en-US" dirty="0" smtClean="0">
                <a:solidFill>
                  <a:schemeClr val="bg1"/>
                </a:solidFill>
              </a:rPr>
              <a:t>Good historical dramas, novels, pictorial books, books  and culture of the civilization of the world, history of different countries and their people, history on sociology, geography, auto biography etc. are kept in the classroom</a:t>
            </a:r>
          </a:p>
          <a:p>
            <a:r>
              <a:rPr lang="en-US" b="1" dirty="0" smtClean="0">
                <a:solidFill>
                  <a:schemeClr val="bg1"/>
                </a:solidFill>
              </a:rPr>
              <a:t>15. Bulletin Board: </a:t>
            </a:r>
            <a:r>
              <a:rPr lang="en-US" dirty="0" smtClean="0">
                <a:solidFill>
                  <a:schemeClr val="bg1"/>
                </a:solidFill>
              </a:rPr>
              <a:t>Some important cuttings and pictures, collected by pupils from magazines, newspapers should be deployed on the bulletin board.</a:t>
            </a:r>
          </a:p>
          <a:p>
            <a:endParaRPr lang="en-US" b="1" dirty="0">
              <a:solidFill>
                <a:schemeClr val="bg1"/>
              </a:solidFill>
            </a:endParaRPr>
          </a:p>
          <a:p>
            <a:endParaRPr lang="en-IN" dirty="0">
              <a:solidFill>
                <a:schemeClr val="bg1"/>
              </a:solidFill>
            </a:endParaRPr>
          </a:p>
        </p:txBody>
      </p:sp>
    </p:spTree>
    <p:extLst>
      <p:ext uri="{BB962C8B-B14F-4D97-AF65-F5344CB8AC3E}">
        <p14:creationId xmlns:p14="http://schemas.microsoft.com/office/powerpoint/2010/main" val="167720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conclusion</a:t>
            </a:r>
            <a:endParaRPr lang="en-IN"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dirty="0" smtClean="0">
                <a:solidFill>
                  <a:schemeClr val="bg1"/>
                </a:solidFill>
              </a:rPr>
              <a:t>History requires a specific equipped classroom. Generally history as a subject was taught in a general classroom . No separate classroom was provided for the teaching of this subject. The teacher only followed the textbook method. Students read the textbook in the class and the teacher explained the difficult word and phrases.</a:t>
            </a:r>
          </a:p>
          <a:p>
            <a:r>
              <a:rPr lang="en-US" dirty="0" smtClean="0">
                <a:solidFill>
                  <a:schemeClr val="bg1"/>
                </a:solidFill>
              </a:rPr>
              <a:t>Teaching of history needs students activity and students participation . This can be possible when the students of history provided with a separate classroom with a pleasant atmosphere.</a:t>
            </a:r>
            <a:endParaRPr lang="en-IN" dirty="0">
              <a:solidFill>
                <a:schemeClr val="bg1"/>
              </a:solidFill>
            </a:endParaRPr>
          </a:p>
        </p:txBody>
      </p:sp>
    </p:spTree>
    <p:extLst>
      <p:ext uri="{BB962C8B-B14F-4D97-AF65-F5344CB8AC3E}">
        <p14:creationId xmlns:p14="http://schemas.microsoft.com/office/powerpoint/2010/main" val="257415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History library </a:t>
            </a:r>
            <a:endParaRPr lang="en-IN" dirty="0">
              <a:solidFill>
                <a:schemeClr val="bg1"/>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bg1"/>
                </a:solidFill>
              </a:rPr>
              <a:t>A history library is an individual part for effective teaching history. It skillful guided, a proper foundation of student’s reading habits can be laid. History library may contribute in making history a living and vital discipline. </a:t>
            </a:r>
            <a:r>
              <a:rPr lang="en-US" dirty="0">
                <a:solidFill>
                  <a:schemeClr val="bg1"/>
                </a:solidFill>
              </a:rPr>
              <a:t>Libraries are important for teaching history because they contain primary and secondary sources that help historians research and learn about the past. </a:t>
            </a:r>
            <a:r>
              <a:rPr lang="en-US" dirty="0" smtClean="0">
                <a:solidFill>
                  <a:schemeClr val="bg1"/>
                </a:solidFill>
              </a:rPr>
              <a:t>History library gives suitable opportunities to the pupils to use facts in a creative and productive way to arrive at a conclusions and enable them to grow knowledge, abilities, skills and interests. So history library is hub of history teaching.</a:t>
            </a:r>
            <a:endParaRPr lang="en-IN" dirty="0">
              <a:solidFill>
                <a:schemeClr val="bg1"/>
              </a:solidFill>
            </a:endParaRPr>
          </a:p>
        </p:txBody>
      </p:sp>
    </p:spTree>
    <p:extLst>
      <p:ext uri="{BB962C8B-B14F-4D97-AF65-F5344CB8AC3E}">
        <p14:creationId xmlns:p14="http://schemas.microsoft.com/office/powerpoint/2010/main" val="4193269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287384" y="1058091"/>
            <a:ext cx="11665130" cy="4733110"/>
          </a:xfrm>
        </p:spPr>
        <p:txBody>
          <a:bodyPr>
            <a:normAutofit/>
          </a:bodyPr>
          <a:lstStyle/>
          <a:p>
            <a:pPr marL="0" indent="0">
              <a:buNone/>
            </a:pPr>
            <a:r>
              <a:rPr lang="en-US" b="1" dirty="0" smtClean="0">
                <a:solidFill>
                  <a:srgbClr val="C00000"/>
                </a:solidFill>
              </a:rPr>
              <a:t>Essential Equipment For The Library		</a:t>
            </a:r>
          </a:p>
          <a:p>
            <a:pPr marL="457200" indent="-457200">
              <a:buAutoNum type="arabicPeriod"/>
            </a:pPr>
            <a:r>
              <a:rPr lang="en-US" dirty="0" smtClean="0">
                <a:solidFill>
                  <a:schemeClr val="bg1"/>
                </a:solidFill>
              </a:rPr>
              <a:t>Shelves					</a:t>
            </a:r>
          </a:p>
          <a:p>
            <a:pPr marL="0" indent="0">
              <a:buNone/>
            </a:pPr>
            <a:r>
              <a:rPr lang="en-US" dirty="0" smtClean="0">
                <a:solidFill>
                  <a:schemeClr val="bg1"/>
                </a:solidFill>
              </a:rPr>
              <a:t>2. Tables and Chairs					</a:t>
            </a:r>
          </a:p>
          <a:p>
            <a:pPr marL="0" indent="0">
              <a:buNone/>
            </a:pPr>
            <a:r>
              <a:rPr lang="en-US" dirty="0" smtClean="0">
                <a:solidFill>
                  <a:schemeClr val="bg1"/>
                </a:solidFill>
              </a:rPr>
              <a:t>3. Filling Cabinets for Catalogue Cards		</a:t>
            </a:r>
          </a:p>
          <a:p>
            <a:pPr marL="0" indent="0">
              <a:buNone/>
            </a:pPr>
            <a:r>
              <a:rPr lang="en-US" dirty="0" smtClean="0">
                <a:solidFill>
                  <a:schemeClr val="bg1"/>
                </a:solidFill>
              </a:rPr>
              <a:t>4. Racks for Newspapers and Magazines		</a:t>
            </a:r>
          </a:p>
          <a:p>
            <a:pPr marL="0" indent="0">
              <a:buNone/>
            </a:pPr>
            <a:r>
              <a:rPr lang="en-US" dirty="0" smtClean="0">
                <a:solidFill>
                  <a:schemeClr val="bg1"/>
                </a:solidFill>
              </a:rPr>
              <a:t>5. Bulletin Boards				</a:t>
            </a:r>
          </a:p>
          <a:p>
            <a:pPr marL="0" indent="0">
              <a:buNone/>
            </a:pPr>
            <a:r>
              <a:rPr lang="en-US" dirty="0" smtClean="0">
                <a:solidFill>
                  <a:schemeClr val="bg1"/>
                </a:solidFill>
              </a:rPr>
              <a:t>6. Storage Room and Work Room			</a:t>
            </a:r>
          </a:p>
        </p:txBody>
      </p:sp>
    </p:spTree>
    <p:extLst>
      <p:ext uri="{BB962C8B-B14F-4D97-AF65-F5344CB8AC3E}">
        <p14:creationId xmlns:p14="http://schemas.microsoft.com/office/powerpoint/2010/main" val="3278991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44137" y="1254034"/>
            <a:ext cx="10851469" cy="4563293"/>
          </a:xfrm>
        </p:spPr>
        <p:txBody>
          <a:bodyPr/>
          <a:lstStyle/>
          <a:p>
            <a:r>
              <a:rPr lang="en-US" b="1" dirty="0">
                <a:solidFill>
                  <a:srgbClr val="C00000"/>
                </a:solidFill>
              </a:rPr>
              <a:t> Important Library Resources for </a:t>
            </a:r>
            <a:r>
              <a:rPr lang="en-US" b="1" dirty="0" smtClean="0">
                <a:solidFill>
                  <a:srgbClr val="C00000"/>
                </a:solidFill>
              </a:rPr>
              <a:t>History</a:t>
            </a:r>
          </a:p>
          <a:p>
            <a:pPr marL="0" indent="0">
              <a:buNone/>
            </a:pPr>
            <a:r>
              <a:rPr lang="en-US" b="1" dirty="0">
                <a:solidFill>
                  <a:schemeClr val="bg1"/>
                </a:solidFill>
              </a:rPr>
              <a:t>a. Book </a:t>
            </a:r>
            <a:r>
              <a:rPr lang="en-US" b="1" dirty="0" smtClean="0">
                <a:solidFill>
                  <a:schemeClr val="bg1"/>
                </a:solidFill>
              </a:rPr>
              <a:t>resources</a:t>
            </a:r>
            <a:r>
              <a:rPr lang="en-US" dirty="0" smtClean="0">
                <a:solidFill>
                  <a:schemeClr val="bg1"/>
                </a:solidFill>
              </a:rPr>
              <a:t>	</a:t>
            </a:r>
            <a:endParaRPr lang="en-US" dirty="0">
              <a:solidFill>
                <a:schemeClr val="bg1"/>
              </a:solidFill>
            </a:endParaRPr>
          </a:p>
          <a:p>
            <a:pPr marL="0" indent="0">
              <a:buNone/>
            </a:pPr>
            <a:r>
              <a:rPr lang="en-US" dirty="0" smtClean="0">
                <a:solidFill>
                  <a:schemeClr val="bg1"/>
                </a:solidFill>
              </a:rPr>
              <a:t>I. Text-books   II. Unit Booklets III. Reference materials IV. Library materials V. Source books	</a:t>
            </a:r>
          </a:p>
          <a:p>
            <a:pPr marL="0" indent="0">
              <a:buNone/>
            </a:pPr>
            <a:r>
              <a:rPr lang="en-US" b="1" dirty="0">
                <a:solidFill>
                  <a:schemeClr val="bg1"/>
                </a:solidFill>
              </a:rPr>
              <a:t> b. Non-book resources</a:t>
            </a:r>
            <a:r>
              <a:rPr lang="en-US" dirty="0" smtClean="0">
                <a:solidFill>
                  <a:schemeClr val="bg1"/>
                </a:solidFill>
              </a:rPr>
              <a:t>	</a:t>
            </a:r>
          </a:p>
          <a:p>
            <a:pPr marL="0" indent="0">
              <a:buNone/>
            </a:pPr>
            <a:r>
              <a:rPr lang="en-US" dirty="0" err="1" smtClean="0">
                <a:solidFill>
                  <a:schemeClr val="bg1"/>
                </a:solidFill>
              </a:rPr>
              <a:t>i</a:t>
            </a:r>
            <a:r>
              <a:rPr lang="en-US" dirty="0">
                <a:solidFill>
                  <a:schemeClr val="bg1"/>
                </a:solidFill>
              </a:rPr>
              <a:t>. </a:t>
            </a:r>
            <a:r>
              <a:rPr lang="en-US" dirty="0" smtClean="0">
                <a:solidFill>
                  <a:schemeClr val="bg1"/>
                </a:solidFill>
              </a:rPr>
              <a:t>Periodicals ii. </a:t>
            </a:r>
            <a:r>
              <a:rPr lang="en-US" dirty="0" err="1" smtClean="0">
                <a:solidFill>
                  <a:schemeClr val="bg1"/>
                </a:solidFill>
              </a:rPr>
              <a:t>Pamphets</a:t>
            </a:r>
            <a:r>
              <a:rPr lang="en-US" dirty="0" smtClean="0">
                <a:solidFill>
                  <a:schemeClr val="bg1"/>
                </a:solidFill>
              </a:rPr>
              <a:t> iii. News papers iv. Special documents and publications v. AV Materials</a:t>
            </a:r>
            <a:endParaRPr lang="en-IN" dirty="0"/>
          </a:p>
        </p:txBody>
      </p:sp>
    </p:spTree>
    <p:extLst>
      <p:ext uri="{BB962C8B-B14F-4D97-AF65-F5344CB8AC3E}">
        <p14:creationId xmlns:p14="http://schemas.microsoft.com/office/powerpoint/2010/main" val="1685835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923" y="313509"/>
            <a:ext cx="9905998" cy="1097279"/>
          </a:xfrm>
        </p:spPr>
        <p:txBody>
          <a:bodyPr/>
          <a:lstStyle/>
          <a:p>
            <a:endParaRPr lang="en-IN" b="1" dirty="0">
              <a:solidFill>
                <a:schemeClr val="bg1"/>
              </a:solidFill>
            </a:endParaRPr>
          </a:p>
        </p:txBody>
      </p:sp>
      <p:sp>
        <p:nvSpPr>
          <p:cNvPr id="3" name="Content Placeholder 2"/>
          <p:cNvSpPr>
            <a:spLocks noGrp="1"/>
          </p:cNvSpPr>
          <p:nvPr>
            <p:ph idx="1"/>
          </p:nvPr>
        </p:nvSpPr>
        <p:spPr>
          <a:xfrm>
            <a:off x="1031966" y="561703"/>
            <a:ext cx="10280467" cy="5826034"/>
          </a:xfrm>
        </p:spPr>
        <p:txBody>
          <a:bodyPr>
            <a:normAutofit/>
          </a:bodyPr>
          <a:lstStyle/>
          <a:p>
            <a:pPr marL="0" indent="0" algn="just" fontAlgn="ctr">
              <a:buNone/>
            </a:pPr>
            <a:r>
              <a:rPr lang="en-US" b="1" u="sng" dirty="0" smtClean="0">
                <a:solidFill>
                  <a:srgbClr val="C00000"/>
                </a:solidFill>
              </a:rPr>
              <a:t>Key reasons of Why history library is important?</a:t>
            </a:r>
          </a:p>
          <a:p>
            <a:pPr algn="just" fontAlgn="ctr"/>
            <a:r>
              <a:rPr lang="en-US" b="1" dirty="0" smtClean="0">
                <a:solidFill>
                  <a:schemeClr val="bg1"/>
                </a:solidFill>
              </a:rPr>
              <a:t>Primary </a:t>
            </a:r>
            <a:r>
              <a:rPr lang="en-US" b="1" dirty="0">
                <a:solidFill>
                  <a:schemeClr val="bg1"/>
                </a:solidFill>
              </a:rPr>
              <a:t>and secondary sources</a:t>
            </a:r>
            <a:r>
              <a:rPr lang="en-US" dirty="0">
                <a:solidFill>
                  <a:schemeClr val="bg1"/>
                </a:solidFill>
              </a:rPr>
              <a:t>: Libraries have collections of letters, documents, and other materials that are used as sources for historical research. </a:t>
            </a:r>
          </a:p>
          <a:p>
            <a:pPr algn="just" fontAlgn="ctr"/>
            <a:r>
              <a:rPr lang="en-US" b="1" dirty="0">
                <a:solidFill>
                  <a:schemeClr val="bg1"/>
                </a:solidFill>
              </a:rPr>
              <a:t>Ancient and medieval manuscripts</a:t>
            </a:r>
            <a:r>
              <a:rPr lang="en-US" dirty="0">
                <a:solidFill>
                  <a:schemeClr val="bg1"/>
                </a:solidFill>
              </a:rPr>
              <a:t>: Some libraries have manuscripts that are important to scholars. </a:t>
            </a:r>
          </a:p>
          <a:p>
            <a:pPr algn="just" fontAlgn="ctr"/>
            <a:r>
              <a:rPr lang="en-US" b="1" dirty="0">
                <a:solidFill>
                  <a:schemeClr val="bg1"/>
                </a:solidFill>
              </a:rPr>
              <a:t>Historic buildings</a:t>
            </a:r>
            <a:r>
              <a:rPr lang="en-US" dirty="0">
                <a:solidFill>
                  <a:schemeClr val="bg1"/>
                </a:solidFill>
              </a:rPr>
              <a:t>: Some libraries are historic buildings themselves. </a:t>
            </a:r>
          </a:p>
          <a:p>
            <a:pPr algn="just" fontAlgn="ctr"/>
            <a:r>
              <a:rPr lang="en-US" b="1" dirty="0">
                <a:solidFill>
                  <a:schemeClr val="bg1"/>
                </a:solidFill>
              </a:rPr>
              <a:t>Research skills</a:t>
            </a:r>
            <a:r>
              <a:rPr lang="en-US" dirty="0">
                <a:solidFill>
                  <a:schemeClr val="bg1"/>
                </a:solidFill>
              </a:rPr>
              <a:t>: Students can learn how to use the library to conduct research. </a:t>
            </a:r>
          </a:p>
          <a:p>
            <a:pPr algn="just" fontAlgn="ctr"/>
            <a:r>
              <a:rPr lang="en-US" b="1" dirty="0">
                <a:solidFill>
                  <a:schemeClr val="bg1"/>
                </a:solidFill>
              </a:rPr>
              <a:t>Academic resources</a:t>
            </a:r>
            <a:r>
              <a:rPr lang="en-US" dirty="0">
                <a:solidFill>
                  <a:schemeClr val="bg1"/>
                </a:solidFill>
              </a:rPr>
              <a:t>: Libraries have books, journals, multimedia materials, and other academic publications that students can use for research. </a:t>
            </a:r>
          </a:p>
          <a:p>
            <a:pPr algn="just"/>
            <a:r>
              <a:rPr lang="en-US" b="1" dirty="0">
                <a:solidFill>
                  <a:schemeClr val="bg1"/>
                </a:solidFill>
              </a:rPr>
              <a:t>Study areas</a:t>
            </a:r>
            <a:r>
              <a:rPr lang="en-US" dirty="0">
                <a:solidFill>
                  <a:schemeClr val="bg1"/>
                </a:solidFill>
              </a:rPr>
              <a:t>: Libraries have study areas and computer workstations that students can use. </a:t>
            </a:r>
          </a:p>
          <a:p>
            <a:endParaRPr lang="en-IN" dirty="0"/>
          </a:p>
        </p:txBody>
      </p:sp>
    </p:spTree>
    <p:extLst>
      <p:ext uri="{BB962C8B-B14F-4D97-AF65-F5344CB8AC3E}">
        <p14:creationId xmlns:p14="http://schemas.microsoft.com/office/powerpoint/2010/main" val="831955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75212" y="618518"/>
            <a:ext cx="10172200" cy="5172683"/>
          </a:xfrm>
        </p:spPr>
        <p:txBody>
          <a:bodyPr>
            <a:normAutofit fontScale="92500"/>
          </a:bodyPr>
          <a:lstStyle/>
          <a:p>
            <a:r>
              <a:rPr lang="en-US" b="1" u="sng" dirty="0" smtClean="0">
                <a:solidFill>
                  <a:srgbClr val="C00000"/>
                </a:solidFill>
              </a:rPr>
              <a:t>Important library resources</a:t>
            </a:r>
          </a:p>
          <a:p>
            <a:pPr marL="0" indent="0" algn="just">
              <a:buNone/>
            </a:pPr>
            <a:r>
              <a:rPr lang="en-US" dirty="0" smtClean="0">
                <a:solidFill>
                  <a:schemeClr val="bg1"/>
                </a:solidFill>
              </a:rPr>
              <a:t>The book resources can be categorized as under---</a:t>
            </a:r>
          </a:p>
          <a:p>
            <a:pPr marL="457200" indent="-457200" algn="just">
              <a:buAutoNum type="arabicPeriod"/>
            </a:pPr>
            <a:r>
              <a:rPr lang="en-US" dirty="0" smtClean="0">
                <a:solidFill>
                  <a:schemeClr val="bg1"/>
                </a:solidFill>
              </a:rPr>
              <a:t>Textbook: A number of good textbooks in history, geography, civics, economics and social science are available in the library. New and revised editions of standard text books must be kept in the library for </a:t>
            </a:r>
            <a:r>
              <a:rPr lang="en-US" dirty="0" err="1" smtClean="0">
                <a:solidFill>
                  <a:schemeClr val="bg1"/>
                </a:solidFill>
              </a:rPr>
              <a:t>upto</a:t>
            </a:r>
            <a:r>
              <a:rPr lang="en-US" dirty="0" smtClean="0">
                <a:solidFill>
                  <a:schemeClr val="bg1"/>
                </a:solidFill>
              </a:rPr>
              <a:t> date knowledge.</a:t>
            </a:r>
          </a:p>
          <a:p>
            <a:pPr marL="457200" indent="-457200" algn="just">
              <a:buAutoNum type="arabicPeriod"/>
            </a:pPr>
            <a:r>
              <a:rPr lang="en-US" dirty="0" smtClean="0">
                <a:solidFill>
                  <a:schemeClr val="bg1"/>
                </a:solidFill>
              </a:rPr>
              <a:t>Unit books: A number of unit booklets on a variety of topics should also be available in the library.</a:t>
            </a:r>
          </a:p>
          <a:p>
            <a:pPr marL="457200" indent="-457200" algn="just">
              <a:buAutoNum type="arabicPeriod"/>
            </a:pPr>
            <a:r>
              <a:rPr lang="en-US" dirty="0" smtClean="0">
                <a:solidFill>
                  <a:schemeClr val="bg1"/>
                </a:solidFill>
              </a:rPr>
              <a:t>Reference materials: The library should be well-equipped books reference materials- standard or conventional reference books and non- conventional reference books</a:t>
            </a:r>
          </a:p>
          <a:p>
            <a:pPr marL="0" indent="0" algn="just">
              <a:buNone/>
            </a:pPr>
            <a:r>
              <a:rPr lang="en-US" dirty="0" smtClean="0">
                <a:solidFill>
                  <a:schemeClr val="bg1"/>
                </a:solidFill>
              </a:rPr>
              <a:t>The library should be contain books of fairy tales, discovery and exploration, heroism, mythology, patriotic stories, scientists, science, and various kinds of encyclopedias.</a:t>
            </a:r>
          </a:p>
          <a:p>
            <a:pPr marL="0" indent="0" algn="just">
              <a:buNone/>
            </a:pPr>
            <a:endParaRPr lang="en-US" dirty="0" smtClean="0">
              <a:solidFill>
                <a:schemeClr val="bg1"/>
              </a:solidFill>
            </a:endParaRPr>
          </a:p>
          <a:p>
            <a:pPr marL="0" indent="0">
              <a:buNone/>
            </a:pPr>
            <a:endParaRPr lang="en-IN" dirty="0">
              <a:solidFill>
                <a:schemeClr val="bg1"/>
              </a:solidFill>
            </a:endParaRPr>
          </a:p>
        </p:txBody>
      </p:sp>
    </p:spTree>
    <p:extLst>
      <p:ext uri="{BB962C8B-B14F-4D97-AF65-F5344CB8AC3E}">
        <p14:creationId xmlns:p14="http://schemas.microsoft.com/office/powerpoint/2010/main" val="2856712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901337" y="618518"/>
            <a:ext cx="9993086" cy="5507961"/>
          </a:xfrm>
        </p:spPr>
        <p:txBody>
          <a:bodyPr>
            <a:normAutofit fontScale="55000" lnSpcReduction="20000"/>
          </a:bodyPr>
          <a:lstStyle/>
          <a:p>
            <a:r>
              <a:rPr lang="en-US" sz="3600" b="1" u="sng" dirty="0" smtClean="0">
                <a:solidFill>
                  <a:srgbClr val="C00000"/>
                </a:solidFill>
              </a:rPr>
              <a:t>Function of History Library:</a:t>
            </a:r>
          </a:p>
          <a:p>
            <a:pPr marL="0" indent="0">
              <a:buNone/>
            </a:pPr>
            <a:r>
              <a:rPr lang="en-US" sz="3200" b="1" dirty="0" smtClean="0">
                <a:solidFill>
                  <a:schemeClr val="bg1"/>
                </a:solidFill>
              </a:rPr>
              <a:t>1.Providing materials of instruction and reading: </a:t>
            </a:r>
            <a:r>
              <a:rPr lang="en-US" sz="3200" dirty="0" smtClean="0">
                <a:solidFill>
                  <a:schemeClr val="bg1"/>
                </a:solidFill>
              </a:rPr>
              <a:t>The school library renders valuable service to both the teacher and the pupil by providing a wide variety of text and reference books, related to various school subjects. It provides a lot of reading material to the pupil for answering questions, doing assignments and solving problems.</a:t>
            </a:r>
          </a:p>
          <a:p>
            <a:pPr marL="0" indent="0">
              <a:buNone/>
            </a:pPr>
            <a:r>
              <a:rPr lang="en-US" sz="3200" b="1" dirty="0" smtClean="0">
                <a:solidFill>
                  <a:schemeClr val="bg1"/>
                </a:solidFill>
              </a:rPr>
              <a:t>2. Stimulating reading for enjoyment and recreation: </a:t>
            </a:r>
            <a:r>
              <a:rPr lang="en-US" sz="3200" dirty="0" smtClean="0">
                <a:solidFill>
                  <a:schemeClr val="bg1"/>
                </a:solidFill>
              </a:rPr>
              <a:t>The school library contains number of books of general interest, both for the pupils and the teachers. Interesting story-books, biographies, books on travels, adventures, inventions and discoveries etc. motivate pupils and stimulate reading for the sake of recreation and enjoyment.</a:t>
            </a:r>
          </a:p>
          <a:p>
            <a:pPr marL="0" indent="0">
              <a:buNone/>
            </a:pPr>
            <a:r>
              <a:rPr lang="en-US" sz="3200" b="1" dirty="0" smtClean="0">
                <a:solidFill>
                  <a:schemeClr val="bg1"/>
                </a:solidFill>
              </a:rPr>
              <a:t>3. Teaching the techniques of searching references: </a:t>
            </a:r>
            <a:r>
              <a:rPr lang="en-US" sz="3200" dirty="0" smtClean="0">
                <a:solidFill>
                  <a:schemeClr val="bg1"/>
                </a:solidFill>
              </a:rPr>
              <a:t>School library teaches the techniques of searching  reference by a proper use of variety of material , contained there in. A definite procedure in followed in purchasing, organizing, storing, issuing and receiving books, periodicals and other materials in the library room.</a:t>
            </a:r>
          </a:p>
          <a:p>
            <a:pPr marL="0" indent="0">
              <a:buNone/>
            </a:pPr>
            <a:r>
              <a:rPr lang="en-US" sz="3200" b="1" dirty="0" smtClean="0">
                <a:solidFill>
                  <a:schemeClr val="bg1"/>
                </a:solidFill>
              </a:rPr>
              <a:t>4. Providing opportunities to pupils to assume responsibilities: </a:t>
            </a:r>
            <a:r>
              <a:rPr lang="en-US" sz="3200" dirty="0" smtClean="0">
                <a:solidFill>
                  <a:schemeClr val="bg1"/>
                </a:solidFill>
              </a:rPr>
              <a:t>The pupils are taught to keep books with care  , to serve on library communities , to act as library service. They learn to work in co-operation with others, to help other pupils in the selection of books and to assist them in the solution of some of their problems.</a:t>
            </a:r>
          </a:p>
        </p:txBody>
      </p:sp>
    </p:spTree>
    <p:extLst>
      <p:ext uri="{BB962C8B-B14F-4D97-AF65-F5344CB8AC3E}">
        <p14:creationId xmlns:p14="http://schemas.microsoft.com/office/powerpoint/2010/main" val="880773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06" y="-156754"/>
            <a:ext cx="11547565" cy="2253842"/>
          </a:xfrm>
        </p:spPr>
        <p:txBody>
          <a:bodyPr>
            <a:normAutofit/>
          </a:bodyPr>
          <a:lstStyle/>
          <a:p>
            <a:pPr marL="342900" indent="-342900">
              <a:buFont typeface="Arial" panose="020B0604020202020204" pitchFamily="34" charset="0"/>
              <a:buChar char="•"/>
            </a:pPr>
            <a:r>
              <a:rPr lang="en-US" sz="2000" b="1" u="sng" cap="none" dirty="0" smtClean="0">
                <a:solidFill>
                  <a:srgbClr val="C00000"/>
                </a:solidFill>
                <a:latin typeface="Times New Roman" panose="02020603050405020304" pitchFamily="18" charset="0"/>
                <a:cs typeface="Times New Roman" panose="02020603050405020304" pitchFamily="18" charset="0"/>
              </a:rPr>
              <a:t>Suggestions for motivating pupils to utilize library</a:t>
            </a:r>
            <a:endParaRPr lang="en-IN" sz="2000" b="1" u="sng" cap="none"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22514" y="1293224"/>
            <a:ext cx="10707777" cy="5564776"/>
          </a:xfrm>
        </p:spPr>
        <p:txBody>
          <a:bodyPr>
            <a:normAutofit fontScale="85000" lnSpcReduction="20000"/>
          </a:bodyPr>
          <a:lstStyle/>
          <a:p>
            <a:pPr marL="0" indent="0" algn="just">
              <a:buNone/>
            </a:pPr>
            <a:r>
              <a:rPr lang="en-US" sz="2000" b="1" dirty="0" smtClean="0">
                <a:solidFill>
                  <a:schemeClr val="bg1"/>
                </a:solidFill>
              </a:rPr>
              <a:t>Interactive displays:</a:t>
            </a:r>
            <a:r>
              <a:rPr lang="en-US" sz="2000" dirty="0">
                <a:solidFill>
                  <a:schemeClr val="bg1"/>
                </a:solidFill>
              </a:rPr>
              <a:t> </a:t>
            </a:r>
            <a:r>
              <a:rPr lang="en-US" sz="2000" dirty="0" smtClean="0">
                <a:solidFill>
                  <a:schemeClr val="bg1"/>
                </a:solidFill>
              </a:rPr>
              <a:t>Use </a:t>
            </a:r>
            <a:r>
              <a:rPr lang="en-US" sz="2000" dirty="0">
                <a:solidFill>
                  <a:schemeClr val="bg1"/>
                </a:solidFill>
              </a:rPr>
              <a:t>eye-catching displays, book trailers, and themed corners to highlight new releases, popular genres, or specific topics. </a:t>
            </a:r>
          </a:p>
          <a:p>
            <a:pPr marL="0" indent="0" algn="just">
              <a:buNone/>
            </a:pPr>
            <a:r>
              <a:rPr lang="en-US" sz="2000" b="1" dirty="0" smtClean="0">
                <a:solidFill>
                  <a:schemeClr val="bg1"/>
                </a:solidFill>
              </a:rPr>
              <a:t>Curate a diverse collection:</a:t>
            </a:r>
            <a:r>
              <a:rPr lang="en-US" sz="2000" dirty="0" smtClean="0">
                <a:solidFill>
                  <a:schemeClr val="bg1"/>
                </a:solidFill>
              </a:rPr>
              <a:t> Ensure the library has books across various genres, reading levels, and interests to cater to diverse student needs. </a:t>
            </a:r>
          </a:p>
          <a:p>
            <a:pPr marL="0" indent="0" algn="just">
              <a:buNone/>
            </a:pPr>
            <a:r>
              <a:rPr lang="en-US" sz="2000" b="1" dirty="0" smtClean="0">
                <a:solidFill>
                  <a:schemeClr val="bg1"/>
                </a:solidFill>
              </a:rPr>
              <a:t>Reading </a:t>
            </a:r>
            <a:r>
              <a:rPr lang="en-US" sz="2000" b="1" dirty="0">
                <a:solidFill>
                  <a:schemeClr val="bg1"/>
                </a:solidFill>
              </a:rPr>
              <a:t>challenges and </a:t>
            </a:r>
            <a:r>
              <a:rPr lang="en-US" sz="2000" b="1" dirty="0" smtClean="0">
                <a:solidFill>
                  <a:schemeClr val="bg1"/>
                </a:solidFill>
              </a:rPr>
              <a:t>incentives:</a:t>
            </a:r>
            <a:r>
              <a:rPr lang="en-US" sz="2000" dirty="0">
                <a:solidFill>
                  <a:schemeClr val="bg1"/>
                </a:solidFill>
              </a:rPr>
              <a:t> </a:t>
            </a:r>
            <a:r>
              <a:rPr lang="en-US" sz="2000" dirty="0" smtClean="0">
                <a:solidFill>
                  <a:schemeClr val="bg1"/>
                </a:solidFill>
              </a:rPr>
              <a:t>Organize </a:t>
            </a:r>
            <a:r>
              <a:rPr lang="en-US" sz="2000" dirty="0">
                <a:solidFill>
                  <a:schemeClr val="bg1"/>
                </a:solidFill>
              </a:rPr>
              <a:t>reading challenges with rewards for reaching milestones, like book-themed prizes or special privileges. </a:t>
            </a:r>
          </a:p>
          <a:p>
            <a:pPr marL="0" indent="0" algn="just">
              <a:buNone/>
            </a:pPr>
            <a:r>
              <a:rPr lang="en-US" sz="2000" b="1" dirty="0">
                <a:solidFill>
                  <a:schemeClr val="bg1"/>
                </a:solidFill>
              </a:rPr>
              <a:t>Author visits and book </a:t>
            </a:r>
            <a:r>
              <a:rPr lang="en-US" sz="2000" b="1" dirty="0" smtClean="0">
                <a:solidFill>
                  <a:schemeClr val="bg1"/>
                </a:solidFill>
              </a:rPr>
              <a:t>talks:</a:t>
            </a:r>
            <a:r>
              <a:rPr lang="en-US" sz="2000" dirty="0">
                <a:solidFill>
                  <a:schemeClr val="bg1"/>
                </a:solidFill>
              </a:rPr>
              <a:t> </a:t>
            </a:r>
            <a:r>
              <a:rPr lang="en-US" sz="2000" dirty="0" smtClean="0">
                <a:solidFill>
                  <a:schemeClr val="bg1"/>
                </a:solidFill>
              </a:rPr>
              <a:t>Invite </a:t>
            </a:r>
            <a:r>
              <a:rPr lang="en-US" sz="2000" dirty="0">
                <a:solidFill>
                  <a:schemeClr val="bg1"/>
                </a:solidFill>
              </a:rPr>
              <a:t>authors to visit the library for presentations, Q&amp;A sessions, and book signings. </a:t>
            </a:r>
            <a:endParaRPr lang="en-US" sz="2000" dirty="0" smtClean="0">
              <a:solidFill>
                <a:schemeClr val="bg1"/>
              </a:solidFill>
            </a:endParaRPr>
          </a:p>
          <a:p>
            <a:pPr marL="0" indent="0" algn="just">
              <a:buNone/>
            </a:pPr>
            <a:r>
              <a:rPr lang="en-US" sz="2000" b="1" dirty="0">
                <a:solidFill>
                  <a:schemeClr val="bg1"/>
                </a:solidFill>
              </a:rPr>
              <a:t>Collaborative learning activities:</a:t>
            </a:r>
            <a:r>
              <a:rPr lang="en-US" sz="2000" dirty="0">
                <a:solidFill>
                  <a:schemeClr val="bg1"/>
                </a:solidFill>
              </a:rPr>
              <a:t> Encourage group projects where students research and present information from library resources. </a:t>
            </a:r>
          </a:p>
          <a:p>
            <a:pPr marL="0" indent="0" algn="just">
              <a:buNone/>
            </a:pPr>
            <a:r>
              <a:rPr lang="en-US" sz="2000" b="1" dirty="0">
                <a:solidFill>
                  <a:schemeClr val="bg1"/>
                </a:solidFill>
              </a:rPr>
              <a:t>Digital literacy workshops:</a:t>
            </a:r>
            <a:r>
              <a:rPr lang="en-US" sz="2000" dirty="0">
                <a:solidFill>
                  <a:schemeClr val="bg1"/>
                </a:solidFill>
              </a:rPr>
              <a:t> Teach students how to effectively navigate online databases, e-books, and digital research tools. </a:t>
            </a:r>
          </a:p>
          <a:p>
            <a:pPr marL="0" indent="0" algn="just">
              <a:buNone/>
            </a:pPr>
            <a:r>
              <a:rPr lang="en-US" sz="2000" b="1" dirty="0">
                <a:solidFill>
                  <a:schemeClr val="bg1"/>
                </a:solidFill>
              </a:rPr>
              <a:t>Personalized recommendations:</a:t>
            </a:r>
            <a:r>
              <a:rPr lang="en-US" sz="2000" dirty="0">
                <a:solidFill>
                  <a:schemeClr val="bg1"/>
                </a:solidFill>
              </a:rPr>
              <a:t> Train library staff to provide tailored book suggestions based on student interests. </a:t>
            </a:r>
          </a:p>
          <a:p>
            <a:pPr marL="0" indent="0" algn="just">
              <a:buNone/>
            </a:pPr>
            <a:r>
              <a:rPr lang="en-US" sz="2000" b="1" dirty="0">
                <a:solidFill>
                  <a:schemeClr val="bg1"/>
                </a:solidFill>
              </a:rPr>
              <a:t>Book clubs and discussion groups:</a:t>
            </a:r>
            <a:r>
              <a:rPr lang="en-US" sz="2000" dirty="0">
                <a:solidFill>
                  <a:schemeClr val="bg1"/>
                </a:solidFill>
              </a:rPr>
              <a:t> Foster a community around reading by creating book clubs with facilitated discussions. </a:t>
            </a:r>
          </a:p>
          <a:p>
            <a:pPr marL="0" indent="0" algn="just">
              <a:buNone/>
            </a:pPr>
            <a:r>
              <a:rPr lang="en-US" sz="2000" b="1" dirty="0">
                <a:solidFill>
                  <a:schemeClr val="bg1"/>
                </a:solidFill>
              </a:rPr>
              <a:t>Creative spaces:</a:t>
            </a:r>
            <a:r>
              <a:rPr lang="en-US" sz="2000" dirty="0">
                <a:solidFill>
                  <a:schemeClr val="bg1"/>
                </a:solidFill>
              </a:rPr>
              <a:t> Design designated areas for reading, group work, or quiet study with comfortable seating and aesthetics. </a:t>
            </a:r>
          </a:p>
          <a:p>
            <a:pPr marL="0" indent="0">
              <a:buNone/>
            </a:pPr>
            <a:endParaRPr lang="en-US" sz="2000" dirty="0">
              <a:solidFill>
                <a:schemeClr val="bg1"/>
              </a:solidFill>
            </a:endParaRPr>
          </a:p>
        </p:txBody>
      </p:sp>
    </p:spTree>
    <p:extLst>
      <p:ext uri="{BB962C8B-B14F-4D97-AF65-F5344CB8AC3E}">
        <p14:creationId xmlns:p14="http://schemas.microsoft.com/office/powerpoint/2010/main" val="153846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CONCLUSION</a:t>
            </a:r>
            <a:endParaRPr lang="en-IN" dirty="0">
              <a:solidFill>
                <a:schemeClr val="bg1"/>
              </a:solidFill>
            </a:endParaRPr>
          </a:p>
        </p:txBody>
      </p:sp>
      <p:sp>
        <p:nvSpPr>
          <p:cNvPr id="3" name="Content Placeholder 2"/>
          <p:cNvSpPr>
            <a:spLocks noGrp="1"/>
          </p:cNvSpPr>
          <p:nvPr>
            <p:ph idx="1"/>
          </p:nvPr>
        </p:nvSpPr>
        <p:spPr>
          <a:xfrm>
            <a:off x="574767" y="2576058"/>
            <a:ext cx="10642462" cy="3541714"/>
          </a:xfrm>
        </p:spPr>
        <p:txBody>
          <a:bodyPr>
            <a:normAutofit/>
          </a:bodyPr>
          <a:lstStyle/>
          <a:p>
            <a:pPr marL="0" indent="0" algn="just" fontAlgn="ctr">
              <a:buNone/>
            </a:pPr>
            <a:r>
              <a:rPr lang="en-US" dirty="0" smtClean="0">
                <a:solidFill>
                  <a:schemeClr val="bg1"/>
                </a:solidFill>
              </a:rPr>
              <a:t>We must have to ensure the library is accessible to all students with diverse learning needs and </a:t>
            </a:r>
            <a:r>
              <a:rPr lang="en-US" dirty="0">
                <a:solidFill>
                  <a:schemeClr val="bg1"/>
                </a:solidFill>
              </a:rPr>
              <a:t>c</a:t>
            </a:r>
            <a:r>
              <a:rPr lang="en-US" dirty="0" smtClean="0">
                <a:solidFill>
                  <a:schemeClr val="bg1"/>
                </a:solidFill>
              </a:rPr>
              <a:t>reate </a:t>
            </a:r>
            <a:r>
              <a:rPr lang="en-US" dirty="0">
                <a:solidFill>
                  <a:schemeClr val="bg1"/>
                </a:solidFill>
              </a:rPr>
              <a:t>a welcoming and supportive environment with friendly staff. Regularly evaluate the library's offerings and adapt to student needs and interests. </a:t>
            </a:r>
          </a:p>
          <a:p>
            <a:r>
              <a:rPr lang="en-US" dirty="0"/>
              <a:t/>
            </a:r>
            <a:br>
              <a:rPr lang="en-US" dirty="0"/>
            </a:br>
            <a:endParaRPr lang="en-IN" dirty="0">
              <a:solidFill>
                <a:schemeClr val="bg1"/>
              </a:solidFill>
            </a:endParaRPr>
          </a:p>
        </p:txBody>
      </p:sp>
    </p:spTree>
    <p:extLst>
      <p:ext uri="{BB962C8B-B14F-4D97-AF65-F5344CB8AC3E}">
        <p14:creationId xmlns:p14="http://schemas.microsoft.com/office/powerpoint/2010/main" val="2130023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618518"/>
            <a:ext cx="9905999" cy="1478570"/>
          </a:xfrm>
        </p:spPr>
        <p:txBody>
          <a:bodyPr/>
          <a:lstStyle/>
          <a:p>
            <a:r>
              <a:rPr lang="en-US" dirty="0" smtClean="0">
                <a:solidFill>
                  <a:schemeClr val="bg1">
                    <a:lumMod val="95000"/>
                    <a:lumOff val="5000"/>
                  </a:schemeClr>
                </a:solidFill>
              </a:rPr>
              <a:t>HISTORY CLASSROOM</a:t>
            </a:r>
            <a:endParaRPr lang="en-IN" dirty="0">
              <a:solidFill>
                <a:schemeClr val="bg1">
                  <a:lumMod val="95000"/>
                  <a:lumOff val="5000"/>
                </a:schemeClr>
              </a:solidFill>
            </a:endParaRPr>
          </a:p>
        </p:txBody>
      </p:sp>
      <p:sp>
        <p:nvSpPr>
          <p:cNvPr id="3" name="Content Placeholder 2"/>
          <p:cNvSpPr>
            <a:spLocks noGrp="1"/>
          </p:cNvSpPr>
          <p:nvPr>
            <p:ph idx="1"/>
          </p:nvPr>
        </p:nvSpPr>
        <p:spPr/>
        <p:txBody>
          <a:bodyPr/>
          <a:lstStyle/>
          <a:p>
            <a:pPr marL="0" indent="0" algn="just">
              <a:buNone/>
            </a:pPr>
            <a:r>
              <a:rPr lang="en-US" dirty="0">
                <a:solidFill>
                  <a:schemeClr val="bg1">
                    <a:lumMod val="95000"/>
                    <a:lumOff val="5000"/>
                  </a:schemeClr>
                </a:solidFill>
              </a:rPr>
              <a:t>A history classroom is crucial for effective history teaching because it provides a dedicated space for students to actively engage with the past, critically analyze historical events, develop historical literacy skills, and foster a deeper understanding of the complex forces that shaped the world we live in today, allowing them to become informed citizens capable of making informed decisions about the future; essentially, it serves as a platform to learn from past experiences and apply that knowledge to the </a:t>
            </a:r>
            <a:r>
              <a:rPr lang="en-US" dirty="0" smtClean="0">
                <a:solidFill>
                  <a:schemeClr val="bg1">
                    <a:lumMod val="95000"/>
                    <a:lumOff val="5000"/>
                  </a:schemeClr>
                </a:solidFill>
              </a:rPr>
              <a:t>present.</a:t>
            </a:r>
            <a:endParaRPr lang="en-IN" dirty="0">
              <a:solidFill>
                <a:schemeClr val="bg1">
                  <a:lumMod val="95000"/>
                  <a:lumOff val="5000"/>
                </a:schemeClr>
              </a:solidFill>
            </a:endParaRPr>
          </a:p>
        </p:txBody>
      </p:sp>
    </p:spTree>
    <p:extLst>
      <p:ext uri="{BB962C8B-B14F-4D97-AF65-F5344CB8AC3E}">
        <p14:creationId xmlns:p14="http://schemas.microsoft.com/office/powerpoint/2010/main" val="3218746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lnSpcReduction="10000"/>
          </a:bodyPr>
          <a:lstStyle/>
          <a:p>
            <a:r>
              <a:rPr lang="en-US" dirty="0" smtClean="0">
                <a:solidFill>
                  <a:schemeClr val="bg1"/>
                </a:solidFill>
              </a:rPr>
              <a:t>But in modern times for the teaching of history a separate equipped classroom with home like atmosphere is now very essential. So C.P. Hill rightly said, ‘ History is a subject with its own techniques and it may fairly be claimed that it need its own room for their effective use. Many of essential aids cannot easily be carried about the school; the history pupil requires atlases and reference books at hand,…. Moreover, an atmosphere favorable to the study of history should be created and this can be far more readily achieved if history rooms are set up where work done and in progress visible.’</a:t>
            </a:r>
            <a:endParaRPr lang="en-IN" dirty="0">
              <a:solidFill>
                <a:schemeClr val="bg1"/>
              </a:solidFill>
            </a:endParaRPr>
          </a:p>
        </p:txBody>
      </p:sp>
    </p:spTree>
    <p:extLst>
      <p:ext uri="{BB962C8B-B14F-4D97-AF65-F5344CB8AC3E}">
        <p14:creationId xmlns:p14="http://schemas.microsoft.com/office/powerpoint/2010/main" val="306873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7479" y="2925300"/>
            <a:ext cx="9905998" cy="1478570"/>
          </a:xfrm>
        </p:spPr>
        <p:txBody>
          <a:bodyPr>
            <a:normAutofit/>
          </a:bodyPr>
          <a:lstStyle/>
          <a:p>
            <a:r>
              <a:rPr lang="en-US" dirty="0"/>
              <a:t> </a:t>
            </a:r>
            <a:br>
              <a:rPr lang="en-US" dirty="0"/>
            </a:br>
            <a:endParaRPr lang="en-IN" dirty="0"/>
          </a:p>
        </p:txBody>
      </p:sp>
      <p:sp>
        <p:nvSpPr>
          <p:cNvPr id="3" name="Content Placeholder 2"/>
          <p:cNvSpPr>
            <a:spLocks noGrp="1"/>
          </p:cNvSpPr>
          <p:nvPr>
            <p:ph idx="1"/>
          </p:nvPr>
        </p:nvSpPr>
        <p:spPr>
          <a:xfrm>
            <a:off x="1077478" y="1154443"/>
            <a:ext cx="9905999" cy="5537302"/>
          </a:xfrm>
        </p:spPr>
        <p:txBody>
          <a:bodyPr/>
          <a:lstStyle/>
          <a:p>
            <a:r>
              <a:rPr lang="en-US" sz="2800" b="1" u="sng" dirty="0">
                <a:solidFill>
                  <a:srgbClr val="FF0000"/>
                </a:solidFill>
              </a:rPr>
              <a:t>Key reasons why a history classroom is important:</a:t>
            </a:r>
            <a:r>
              <a:rPr lang="en-US" b="1" u="sng" dirty="0">
                <a:solidFill>
                  <a:srgbClr val="FF0000"/>
                </a:solidFill>
              </a:rPr>
              <a:t/>
            </a:r>
            <a:br>
              <a:rPr lang="en-US" b="1" u="sng" dirty="0">
                <a:solidFill>
                  <a:srgbClr val="FF0000"/>
                </a:solidFill>
              </a:rPr>
            </a:br>
            <a:endParaRPr lang="en-US" b="1" u="sng" dirty="0" smtClean="0">
              <a:solidFill>
                <a:srgbClr val="FF0000"/>
              </a:solidFill>
            </a:endParaRPr>
          </a:p>
          <a:p>
            <a:pPr marL="0" indent="0">
              <a:buNone/>
            </a:pPr>
            <a:r>
              <a:rPr lang="en-US" b="1" u="sng" dirty="0" smtClean="0">
                <a:solidFill>
                  <a:schemeClr val="bg1"/>
                </a:solidFill>
              </a:rPr>
              <a:t>1. Interactive </a:t>
            </a:r>
            <a:r>
              <a:rPr lang="en-US" b="1" u="sng" dirty="0">
                <a:solidFill>
                  <a:schemeClr val="bg1"/>
                </a:solidFill>
              </a:rPr>
              <a:t>learning environment:</a:t>
            </a:r>
            <a:r>
              <a:rPr lang="en-US" u="sng" dirty="0">
                <a:solidFill>
                  <a:schemeClr val="bg1"/>
                </a:solidFill>
              </a:rPr>
              <a:t/>
            </a:r>
            <a:br>
              <a:rPr lang="en-US" u="sng" dirty="0">
                <a:solidFill>
                  <a:schemeClr val="bg1"/>
                </a:solidFill>
              </a:rPr>
            </a:br>
            <a:r>
              <a:rPr lang="en-US" dirty="0">
                <a:solidFill>
                  <a:schemeClr val="bg1"/>
                </a:solidFill>
              </a:rPr>
              <a:t>A classroom allows for discussions, debates, group projects, and presentations, which are essential for students to explore different perspectives, challenge assumptions, and build critical thinking skills when analyzing historical events. </a:t>
            </a:r>
            <a:br>
              <a:rPr lang="en-US" dirty="0">
                <a:solidFill>
                  <a:schemeClr val="bg1"/>
                </a:solidFill>
              </a:rPr>
            </a:br>
            <a:r>
              <a:rPr lang="en-US" u="sng" dirty="0" smtClean="0">
                <a:solidFill>
                  <a:schemeClr val="bg1"/>
                </a:solidFill>
              </a:rPr>
              <a:t>2. </a:t>
            </a:r>
            <a:r>
              <a:rPr lang="en-US" b="1" u="sng" dirty="0" smtClean="0">
                <a:solidFill>
                  <a:schemeClr val="bg1"/>
                </a:solidFill>
              </a:rPr>
              <a:t>Access </a:t>
            </a:r>
            <a:r>
              <a:rPr lang="en-US" b="1" u="sng" dirty="0">
                <a:solidFill>
                  <a:schemeClr val="bg1"/>
                </a:solidFill>
              </a:rPr>
              <a:t>to primary sources:</a:t>
            </a:r>
            <a:r>
              <a:rPr lang="en-US" u="sng" dirty="0">
                <a:solidFill>
                  <a:schemeClr val="bg1"/>
                </a:solidFill>
              </a:rPr>
              <a:t/>
            </a:r>
            <a:br>
              <a:rPr lang="en-US" u="sng" dirty="0">
                <a:solidFill>
                  <a:schemeClr val="bg1"/>
                </a:solidFill>
              </a:rPr>
            </a:br>
            <a:r>
              <a:rPr lang="en-US" dirty="0">
                <a:solidFill>
                  <a:schemeClr val="bg1"/>
                </a:solidFill>
              </a:rPr>
              <a:t>Teachers can utilize primary sources like documents, artifacts, and visual materials within the classroom to provide students with direct access to historical evidence, allowing them to interpret the past firsthand.</a:t>
            </a:r>
            <a:endParaRPr lang="en-IN" dirty="0">
              <a:solidFill>
                <a:schemeClr val="bg1"/>
              </a:solidFill>
            </a:endParaRPr>
          </a:p>
        </p:txBody>
      </p:sp>
    </p:spTree>
    <p:extLst>
      <p:ext uri="{BB962C8B-B14F-4D97-AF65-F5344CB8AC3E}">
        <p14:creationId xmlns:p14="http://schemas.microsoft.com/office/powerpoint/2010/main" val="1126826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2125" y="836023"/>
            <a:ext cx="10433457" cy="1692139"/>
          </a:xfrm>
        </p:spPr>
        <p:txBody>
          <a:bodyPr/>
          <a:lstStyle/>
          <a:p>
            <a:endParaRPr lang="en-IN" dirty="0"/>
          </a:p>
        </p:txBody>
      </p:sp>
      <p:sp>
        <p:nvSpPr>
          <p:cNvPr id="3" name="Content Placeholder 2"/>
          <p:cNvSpPr>
            <a:spLocks noGrp="1"/>
          </p:cNvSpPr>
          <p:nvPr>
            <p:ph idx="1"/>
          </p:nvPr>
        </p:nvSpPr>
        <p:spPr>
          <a:xfrm>
            <a:off x="731520" y="535577"/>
            <a:ext cx="10528663" cy="5708469"/>
          </a:xfrm>
        </p:spPr>
        <p:txBody>
          <a:bodyPr>
            <a:normAutofit fontScale="92500" lnSpcReduction="10000"/>
          </a:bodyPr>
          <a:lstStyle/>
          <a:p>
            <a:pPr marL="0" indent="0">
              <a:buNone/>
            </a:pPr>
            <a:r>
              <a:rPr lang="en-US" b="1" u="sng" dirty="0" smtClean="0">
                <a:solidFill>
                  <a:schemeClr val="bg1"/>
                </a:solidFill>
              </a:rPr>
              <a:t>3. Visual </a:t>
            </a:r>
            <a:r>
              <a:rPr lang="en-US" b="1" u="sng" dirty="0">
                <a:solidFill>
                  <a:schemeClr val="bg1"/>
                </a:solidFill>
              </a:rPr>
              <a:t>aids and technology:</a:t>
            </a:r>
            <a:r>
              <a:rPr lang="en-US" dirty="0">
                <a:solidFill>
                  <a:schemeClr val="bg1"/>
                </a:solidFill>
              </a:rPr>
              <a:t/>
            </a:r>
            <a:br>
              <a:rPr lang="en-US" dirty="0">
                <a:solidFill>
                  <a:schemeClr val="bg1"/>
                </a:solidFill>
              </a:rPr>
            </a:br>
            <a:r>
              <a:rPr lang="en-US" dirty="0">
                <a:solidFill>
                  <a:schemeClr val="bg1"/>
                </a:solidFill>
              </a:rPr>
              <a:t>Maps, timelines, and digital tools can be used effectively in a classroom setting to help students visualize historical contexts, understand chronological order, and connect different events. </a:t>
            </a:r>
            <a:endParaRPr lang="en-US" dirty="0" smtClean="0">
              <a:solidFill>
                <a:schemeClr val="bg1"/>
              </a:solidFill>
            </a:endParaRPr>
          </a:p>
          <a:p>
            <a:pPr marL="0" indent="0">
              <a:buNone/>
            </a:pPr>
            <a:r>
              <a:rPr lang="en-US" dirty="0">
                <a:solidFill>
                  <a:schemeClr val="bg1"/>
                </a:solidFill>
              </a:rPr>
              <a:t/>
            </a:r>
            <a:br>
              <a:rPr lang="en-US" dirty="0">
                <a:solidFill>
                  <a:schemeClr val="bg1"/>
                </a:solidFill>
              </a:rPr>
            </a:br>
            <a:r>
              <a:rPr lang="en-US" u="sng" dirty="0" smtClean="0">
                <a:solidFill>
                  <a:schemeClr val="bg1"/>
                </a:solidFill>
              </a:rPr>
              <a:t>4. </a:t>
            </a:r>
            <a:r>
              <a:rPr lang="en-US" b="1" u="sng" dirty="0" smtClean="0">
                <a:solidFill>
                  <a:schemeClr val="bg1"/>
                </a:solidFill>
              </a:rPr>
              <a:t>Collaborative </a:t>
            </a:r>
            <a:r>
              <a:rPr lang="en-US" b="1" u="sng" dirty="0">
                <a:solidFill>
                  <a:schemeClr val="bg1"/>
                </a:solidFill>
              </a:rPr>
              <a:t>learning:</a:t>
            </a:r>
            <a:r>
              <a:rPr lang="en-US" dirty="0">
                <a:solidFill>
                  <a:schemeClr val="bg1"/>
                </a:solidFill>
              </a:rPr>
              <a:t/>
            </a:r>
            <a:br>
              <a:rPr lang="en-US" dirty="0">
                <a:solidFill>
                  <a:schemeClr val="bg1"/>
                </a:solidFill>
              </a:rPr>
            </a:br>
            <a:r>
              <a:rPr lang="en-US" dirty="0">
                <a:solidFill>
                  <a:schemeClr val="bg1"/>
                </a:solidFill>
              </a:rPr>
              <a:t>The classroom environment encourages collaboration among students, allowing them to learn from each other's perspectives and interpretations of historical events. </a:t>
            </a:r>
          </a:p>
          <a:p>
            <a:pPr marL="0" indent="0">
              <a:buNone/>
            </a:pPr>
            <a:r>
              <a:rPr lang="en-US" dirty="0">
                <a:solidFill>
                  <a:schemeClr val="bg1"/>
                </a:solidFill>
              </a:rPr>
              <a:t/>
            </a:r>
            <a:br>
              <a:rPr lang="en-US" dirty="0">
                <a:solidFill>
                  <a:schemeClr val="bg1"/>
                </a:solidFill>
              </a:rPr>
            </a:br>
            <a:r>
              <a:rPr lang="en-US" u="sng" dirty="0" smtClean="0">
                <a:solidFill>
                  <a:schemeClr val="bg1"/>
                </a:solidFill>
              </a:rPr>
              <a:t>5. </a:t>
            </a:r>
            <a:r>
              <a:rPr lang="en-US" b="1" u="sng" dirty="0" smtClean="0">
                <a:solidFill>
                  <a:schemeClr val="bg1"/>
                </a:solidFill>
              </a:rPr>
              <a:t>Inquiry-based </a:t>
            </a:r>
            <a:r>
              <a:rPr lang="en-US" b="1" u="sng" dirty="0">
                <a:solidFill>
                  <a:schemeClr val="bg1"/>
                </a:solidFill>
              </a:rPr>
              <a:t>learning:</a:t>
            </a:r>
            <a:r>
              <a:rPr lang="en-US" dirty="0">
                <a:solidFill>
                  <a:schemeClr val="bg1"/>
                </a:solidFill>
              </a:rPr>
              <a:t/>
            </a:r>
            <a:br>
              <a:rPr lang="en-US" dirty="0">
                <a:solidFill>
                  <a:schemeClr val="bg1"/>
                </a:solidFill>
              </a:rPr>
            </a:br>
            <a:r>
              <a:rPr lang="en-US" dirty="0">
                <a:solidFill>
                  <a:schemeClr val="bg1"/>
                </a:solidFill>
              </a:rPr>
              <a:t>A dedicated history classroom facilitates a structured approach to inquiry, where students can ask questions, research topics, and develop their own understanding of historical narratives. </a:t>
            </a:r>
            <a:br>
              <a:rPr lang="en-US" dirty="0">
                <a:solidFill>
                  <a:schemeClr val="bg1"/>
                </a:solidFill>
              </a:rPr>
            </a:br>
            <a:endParaRPr lang="en-IN" dirty="0">
              <a:solidFill>
                <a:schemeClr val="bg1"/>
              </a:solidFill>
            </a:endParaRPr>
          </a:p>
        </p:txBody>
      </p:sp>
    </p:spTree>
    <p:extLst>
      <p:ext uri="{BB962C8B-B14F-4D97-AF65-F5344CB8AC3E}">
        <p14:creationId xmlns:p14="http://schemas.microsoft.com/office/powerpoint/2010/main" val="260718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6023" y="1267097"/>
            <a:ext cx="10211389" cy="4524104"/>
          </a:xfrm>
        </p:spPr>
        <p:txBody>
          <a:bodyPr>
            <a:normAutofit/>
          </a:bodyPr>
          <a:lstStyle/>
          <a:p>
            <a:pPr marL="0" indent="0">
              <a:buNone/>
            </a:pPr>
            <a:r>
              <a:rPr lang="en-US" b="1" dirty="0" smtClean="0">
                <a:solidFill>
                  <a:schemeClr val="bg1"/>
                </a:solidFill>
              </a:rPr>
              <a:t>6. Cultural </a:t>
            </a:r>
            <a:r>
              <a:rPr lang="en-US" b="1" dirty="0">
                <a:solidFill>
                  <a:schemeClr val="bg1"/>
                </a:solidFill>
              </a:rPr>
              <a:t>awareness:</a:t>
            </a:r>
            <a:r>
              <a:rPr lang="en-US" dirty="0">
                <a:solidFill>
                  <a:schemeClr val="bg1"/>
                </a:solidFill>
              </a:rPr>
              <a:t/>
            </a:r>
            <a:br>
              <a:rPr lang="en-US" dirty="0">
                <a:solidFill>
                  <a:schemeClr val="bg1"/>
                </a:solidFill>
              </a:rPr>
            </a:br>
            <a:r>
              <a:rPr lang="en-US" dirty="0">
                <a:solidFill>
                  <a:schemeClr val="bg1"/>
                </a:solidFill>
              </a:rPr>
              <a:t>By studying diverse historical perspectives and experiences, students can gain a broader understanding of different cultures and societies, promoting empathy and tolerance. </a:t>
            </a:r>
            <a:endParaRPr lang="en-US" dirty="0" smtClean="0">
              <a:solidFill>
                <a:schemeClr val="bg1"/>
              </a:solidFill>
            </a:endParaRPr>
          </a:p>
          <a:p>
            <a:pPr marL="0" indent="0">
              <a:buNone/>
            </a:pPr>
            <a:r>
              <a:rPr lang="en-US" dirty="0" smtClean="0">
                <a:solidFill>
                  <a:schemeClr val="bg1"/>
                </a:solidFill>
              </a:rPr>
              <a:t>7. </a:t>
            </a:r>
            <a:r>
              <a:rPr lang="en-US" b="1" dirty="0" smtClean="0">
                <a:solidFill>
                  <a:schemeClr val="bg1"/>
                </a:solidFill>
              </a:rPr>
              <a:t>Civic </a:t>
            </a:r>
            <a:r>
              <a:rPr lang="en-US" b="1" dirty="0">
                <a:solidFill>
                  <a:schemeClr val="bg1"/>
                </a:solidFill>
              </a:rPr>
              <a:t>engagement:</a:t>
            </a:r>
            <a:r>
              <a:rPr lang="en-US" dirty="0">
                <a:solidFill>
                  <a:schemeClr val="bg1"/>
                </a:solidFill>
              </a:rPr>
              <a:t/>
            </a:r>
            <a:br>
              <a:rPr lang="en-US" dirty="0">
                <a:solidFill>
                  <a:schemeClr val="bg1"/>
                </a:solidFill>
              </a:rPr>
            </a:br>
            <a:r>
              <a:rPr lang="en-US" dirty="0">
                <a:solidFill>
                  <a:schemeClr val="bg1"/>
                </a:solidFill>
              </a:rPr>
              <a:t>A good history classroom cultivates active citizenship by encouraging students to analyze contemporary issues through the lens of history, fostering a sense of responsibility for their communities. </a:t>
            </a:r>
            <a:br>
              <a:rPr lang="en-US" dirty="0">
                <a:solidFill>
                  <a:schemeClr val="bg1"/>
                </a:solidFill>
              </a:rPr>
            </a:br>
            <a:endParaRPr lang="en-IN" dirty="0">
              <a:solidFill>
                <a:schemeClr val="bg1"/>
              </a:solidFill>
            </a:endParaRPr>
          </a:p>
        </p:txBody>
      </p:sp>
    </p:spTree>
    <p:extLst>
      <p:ext uri="{BB962C8B-B14F-4D97-AF65-F5344CB8AC3E}">
        <p14:creationId xmlns:p14="http://schemas.microsoft.com/office/powerpoint/2010/main" val="304876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1031966" y="757646"/>
            <a:ext cx="10015445" cy="5656217"/>
          </a:xfrm>
        </p:spPr>
        <p:txBody>
          <a:bodyPr>
            <a:normAutofit/>
          </a:bodyPr>
          <a:lstStyle/>
          <a:p>
            <a:pPr marL="0" indent="0">
              <a:buNone/>
            </a:pPr>
            <a:r>
              <a:rPr lang="en-US" b="1" u="sng" dirty="0" smtClean="0">
                <a:solidFill>
                  <a:srgbClr val="FF0000"/>
                </a:solidFill>
              </a:rPr>
              <a:t>A </a:t>
            </a:r>
            <a:r>
              <a:rPr lang="en-US" b="1" u="sng" dirty="0">
                <a:solidFill>
                  <a:srgbClr val="FF0000"/>
                </a:solidFill>
              </a:rPr>
              <a:t> </a:t>
            </a:r>
            <a:r>
              <a:rPr lang="en-US" b="1" u="sng" dirty="0" smtClean="0">
                <a:solidFill>
                  <a:srgbClr val="FF0000"/>
                </a:solidFill>
              </a:rPr>
              <a:t>history classroom should have contain the following equipment :</a:t>
            </a:r>
          </a:p>
          <a:p>
            <a:pPr marL="457200" indent="-457200">
              <a:buAutoNum type="arabicPeriod"/>
            </a:pPr>
            <a:r>
              <a:rPr lang="en-US" dirty="0" smtClean="0">
                <a:solidFill>
                  <a:schemeClr val="bg1"/>
                </a:solidFill>
              </a:rPr>
              <a:t>Albums                	10. Art Gallery</a:t>
            </a:r>
          </a:p>
          <a:p>
            <a:pPr marL="457200" indent="-457200">
              <a:buAutoNum type="arabicPeriod"/>
            </a:pPr>
            <a:r>
              <a:rPr lang="en-US" dirty="0" smtClean="0">
                <a:solidFill>
                  <a:schemeClr val="bg1"/>
                </a:solidFill>
              </a:rPr>
              <a:t>Maps		11. Audio Aids</a:t>
            </a:r>
          </a:p>
          <a:p>
            <a:pPr marL="457200" indent="-457200">
              <a:buAutoNum type="arabicPeriod"/>
            </a:pPr>
            <a:r>
              <a:rPr lang="en-US" dirty="0">
                <a:solidFill>
                  <a:schemeClr val="bg1"/>
                </a:solidFill>
              </a:rPr>
              <a:t> </a:t>
            </a:r>
            <a:r>
              <a:rPr lang="en-US" dirty="0" smtClean="0">
                <a:solidFill>
                  <a:schemeClr val="bg1"/>
                </a:solidFill>
              </a:rPr>
              <a:t>Charts		12. Visual Aids</a:t>
            </a:r>
          </a:p>
          <a:p>
            <a:pPr marL="457200" indent="-457200">
              <a:buAutoNum type="arabicPeriod"/>
            </a:pPr>
            <a:r>
              <a:rPr lang="en-US" dirty="0" smtClean="0">
                <a:solidFill>
                  <a:schemeClr val="bg1"/>
                </a:solidFill>
              </a:rPr>
              <a:t>Wall sheets	13. Textbooks</a:t>
            </a:r>
          </a:p>
          <a:p>
            <a:pPr marL="457200" indent="-457200">
              <a:buAutoNum type="arabicPeriod"/>
            </a:pPr>
            <a:r>
              <a:rPr lang="en-US" dirty="0" smtClean="0">
                <a:solidFill>
                  <a:schemeClr val="bg1"/>
                </a:solidFill>
              </a:rPr>
              <a:t>Flags		14. Reference books </a:t>
            </a:r>
          </a:p>
          <a:p>
            <a:pPr marL="457200" indent="-457200">
              <a:buAutoNum type="arabicPeriod"/>
            </a:pPr>
            <a:r>
              <a:rPr lang="en-US" dirty="0" smtClean="0">
                <a:solidFill>
                  <a:schemeClr val="bg1"/>
                </a:solidFill>
              </a:rPr>
              <a:t>Time lines		15. Bulletin Board</a:t>
            </a:r>
          </a:p>
          <a:p>
            <a:pPr marL="457200" indent="-457200">
              <a:buAutoNum type="arabicPeriod"/>
            </a:pPr>
            <a:r>
              <a:rPr lang="en-US" dirty="0" smtClean="0">
                <a:solidFill>
                  <a:schemeClr val="bg1"/>
                </a:solidFill>
              </a:rPr>
              <a:t>Time graphs</a:t>
            </a:r>
          </a:p>
          <a:p>
            <a:pPr marL="457200" indent="-457200">
              <a:buAutoNum type="arabicPeriod"/>
            </a:pPr>
            <a:r>
              <a:rPr lang="en-US" dirty="0" smtClean="0">
                <a:solidFill>
                  <a:schemeClr val="bg1"/>
                </a:solidFill>
              </a:rPr>
              <a:t>Models</a:t>
            </a:r>
          </a:p>
          <a:p>
            <a:pPr marL="457200" indent="-457200">
              <a:buAutoNum type="arabicPeriod"/>
            </a:pPr>
            <a:r>
              <a:rPr lang="en-US" dirty="0" err="1" smtClean="0">
                <a:solidFill>
                  <a:schemeClr val="bg1"/>
                </a:solidFill>
              </a:rPr>
              <a:t>Museaum</a:t>
            </a:r>
            <a:endParaRPr lang="en-IN" dirty="0">
              <a:solidFill>
                <a:schemeClr val="bg1"/>
              </a:solidFill>
            </a:endParaRPr>
          </a:p>
        </p:txBody>
      </p:sp>
    </p:spTree>
    <p:extLst>
      <p:ext uri="{BB962C8B-B14F-4D97-AF65-F5344CB8AC3E}">
        <p14:creationId xmlns:p14="http://schemas.microsoft.com/office/powerpoint/2010/main" val="3881237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41413" y="618518"/>
            <a:ext cx="9905998" cy="5172683"/>
          </a:xfrm>
        </p:spPr>
        <p:txBody>
          <a:bodyPr>
            <a:normAutofit fontScale="92500"/>
          </a:bodyPr>
          <a:lstStyle/>
          <a:p>
            <a:pPr algn="just"/>
            <a:r>
              <a:rPr lang="en-US" b="1" dirty="0" smtClean="0">
                <a:solidFill>
                  <a:schemeClr val="bg1"/>
                </a:solidFill>
              </a:rPr>
              <a:t>1. Albums: </a:t>
            </a:r>
            <a:r>
              <a:rPr lang="en-US" dirty="0" smtClean="0">
                <a:solidFill>
                  <a:schemeClr val="bg1"/>
                </a:solidFill>
              </a:rPr>
              <a:t>Pictures relating to different topics in history</a:t>
            </a:r>
          </a:p>
          <a:p>
            <a:pPr algn="just"/>
            <a:r>
              <a:rPr lang="en-US" b="1" dirty="0" smtClean="0">
                <a:solidFill>
                  <a:schemeClr val="bg1"/>
                </a:solidFill>
              </a:rPr>
              <a:t>2. Maps: </a:t>
            </a:r>
            <a:r>
              <a:rPr lang="en-US" dirty="0" smtClean="0">
                <a:solidFill>
                  <a:schemeClr val="bg1"/>
                </a:solidFill>
              </a:rPr>
              <a:t>Historical, Economical, Geographical , Political and Social maps of all the countries.</a:t>
            </a:r>
          </a:p>
          <a:p>
            <a:pPr algn="just"/>
            <a:r>
              <a:rPr lang="en-US" b="1" dirty="0" smtClean="0">
                <a:solidFill>
                  <a:schemeClr val="bg1"/>
                </a:solidFill>
              </a:rPr>
              <a:t>3. Charts: </a:t>
            </a:r>
            <a:r>
              <a:rPr lang="en-US" dirty="0" smtClean="0">
                <a:solidFill>
                  <a:schemeClr val="bg1"/>
                </a:solidFill>
              </a:rPr>
              <a:t>Printed charts and pictures should be kept in the history room. Moreover, charts prepared by both the students and teachers should be kept.</a:t>
            </a:r>
          </a:p>
          <a:p>
            <a:pPr algn="just"/>
            <a:r>
              <a:rPr lang="en-US" b="1" dirty="0" smtClean="0">
                <a:solidFill>
                  <a:schemeClr val="bg1"/>
                </a:solidFill>
              </a:rPr>
              <a:t>4. Wall sheets: </a:t>
            </a:r>
            <a:r>
              <a:rPr lang="en-US" dirty="0" smtClean="0">
                <a:solidFill>
                  <a:schemeClr val="bg1"/>
                </a:solidFill>
              </a:rPr>
              <a:t>The wall sheets like charts, diagrams and posters on which selected information about the teaching of history is presented</a:t>
            </a:r>
          </a:p>
          <a:p>
            <a:pPr algn="just"/>
            <a:r>
              <a:rPr lang="en-US" b="1" dirty="0" smtClean="0">
                <a:solidFill>
                  <a:schemeClr val="bg1"/>
                </a:solidFill>
              </a:rPr>
              <a:t>5. Flags: </a:t>
            </a:r>
            <a:r>
              <a:rPr lang="en-US" dirty="0" smtClean="0">
                <a:solidFill>
                  <a:schemeClr val="bg1"/>
                </a:solidFill>
              </a:rPr>
              <a:t>Flags of different nations of the world should be kept in the classroom.</a:t>
            </a:r>
          </a:p>
          <a:p>
            <a:pPr algn="just"/>
            <a:r>
              <a:rPr lang="en-US" b="1" dirty="0" smtClean="0">
                <a:solidFill>
                  <a:schemeClr val="bg1"/>
                </a:solidFill>
              </a:rPr>
              <a:t>6. Time lines: </a:t>
            </a:r>
            <a:r>
              <a:rPr lang="en-US" dirty="0" smtClean="0">
                <a:solidFill>
                  <a:schemeClr val="bg1"/>
                </a:solidFill>
              </a:rPr>
              <a:t>The history classroom should provide a time lines. Important dates and persons should be marked appropriately all along the time while teaching.</a:t>
            </a:r>
            <a:endParaRPr lang="en-IN" dirty="0">
              <a:solidFill>
                <a:schemeClr val="bg1"/>
              </a:solidFill>
            </a:endParaRPr>
          </a:p>
        </p:txBody>
      </p:sp>
    </p:spTree>
    <p:extLst>
      <p:ext uri="{BB962C8B-B14F-4D97-AF65-F5344CB8AC3E}">
        <p14:creationId xmlns:p14="http://schemas.microsoft.com/office/powerpoint/2010/main" val="2586647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45030" y="496389"/>
            <a:ext cx="10002382" cy="5294812"/>
          </a:xfrm>
        </p:spPr>
        <p:txBody>
          <a:bodyPr>
            <a:normAutofit/>
          </a:bodyPr>
          <a:lstStyle/>
          <a:p>
            <a:r>
              <a:rPr lang="en-US" b="1" dirty="0" smtClean="0">
                <a:solidFill>
                  <a:schemeClr val="bg1"/>
                </a:solidFill>
              </a:rPr>
              <a:t>7. Time graphs: </a:t>
            </a:r>
            <a:r>
              <a:rPr lang="en-US" dirty="0" smtClean="0">
                <a:solidFill>
                  <a:schemeClr val="bg1"/>
                </a:solidFill>
              </a:rPr>
              <a:t>There are show the gradual and incidental rise and fall of the dynasties.</a:t>
            </a:r>
          </a:p>
          <a:p>
            <a:r>
              <a:rPr lang="en-US" b="1" dirty="0" smtClean="0">
                <a:solidFill>
                  <a:schemeClr val="bg1"/>
                </a:solidFill>
              </a:rPr>
              <a:t>8. Models: </a:t>
            </a:r>
            <a:r>
              <a:rPr lang="en-US" dirty="0" smtClean="0">
                <a:solidFill>
                  <a:schemeClr val="bg1"/>
                </a:solidFill>
              </a:rPr>
              <a:t>Models are just like the real things. The pupils should also be encouraged to prepare models connected with the different topics under the guidance of the teacher.</a:t>
            </a:r>
          </a:p>
          <a:p>
            <a:r>
              <a:rPr lang="en-US" b="1" dirty="0" smtClean="0">
                <a:solidFill>
                  <a:schemeClr val="bg1"/>
                </a:solidFill>
              </a:rPr>
              <a:t>9. Museum: </a:t>
            </a:r>
            <a:r>
              <a:rPr lang="en-US" dirty="0" smtClean="0">
                <a:solidFill>
                  <a:schemeClr val="bg1"/>
                </a:solidFill>
              </a:rPr>
              <a:t>The museum contains coins, tools, dress, statues, pottery, weapons, ancient paintings etc. These are exhibited in the history classroom.</a:t>
            </a:r>
          </a:p>
          <a:p>
            <a:r>
              <a:rPr lang="en-US" b="1" dirty="0" smtClean="0">
                <a:solidFill>
                  <a:schemeClr val="bg1"/>
                </a:solidFill>
              </a:rPr>
              <a:t>10. Art Gallery</a:t>
            </a:r>
            <a:r>
              <a:rPr lang="en-US" dirty="0" smtClean="0">
                <a:solidFill>
                  <a:schemeClr val="bg1"/>
                </a:solidFill>
              </a:rPr>
              <a:t>: Beautiful and important paintings of Ancient, Medieval and Modern history arranged in class-wise and in chronological order in the history classroom.</a:t>
            </a:r>
          </a:p>
          <a:p>
            <a:endParaRPr lang="en-IN" dirty="0"/>
          </a:p>
        </p:txBody>
      </p:sp>
    </p:spTree>
    <p:extLst>
      <p:ext uri="{BB962C8B-B14F-4D97-AF65-F5344CB8AC3E}">
        <p14:creationId xmlns:p14="http://schemas.microsoft.com/office/powerpoint/2010/main" val="4263322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339</TotalTime>
  <Words>1135</Words>
  <Application>Microsoft Office PowerPoint</Application>
  <PresentationFormat>Widescreen</PresentationFormat>
  <Paragraphs>89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Times New Roman</vt:lpstr>
      <vt:lpstr>Trebuchet MS</vt:lpstr>
      <vt:lpstr>Tw Cen MT</vt:lpstr>
      <vt:lpstr>Circuit</vt:lpstr>
      <vt:lpstr>PowerPoint Presentation</vt:lpstr>
      <vt:lpstr>HISTORY CLASSROOM</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conclusion</vt:lpstr>
      <vt:lpstr>History library </vt:lpstr>
      <vt:lpstr>PowerPoint Presentation</vt:lpstr>
      <vt:lpstr>PowerPoint Presentation</vt:lpstr>
      <vt:lpstr>PowerPoint Presentation</vt:lpstr>
      <vt:lpstr>PowerPoint Presentation</vt:lpstr>
      <vt:lpstr>PowerPoint Presentation</vt:lpstr>
      <vt:lpstr>Suggestions for motivating pupils to utilize library</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history room &amp; LIBRARY</dc:title>
  <dc:creator>USER</dc:creator>
  <cp:lastModifiedBy>USER</cp:lastModifiedBy>
  <cp:revision>33</cp:revision>
  <dcterms:created xsi:type="dcterms:W3CDTF">2025-02-14T04:02:35Z</dcterms:created>
  <dcterms:modified xsi:type="dcterms:W3CDTF">2025-02-24T07:10:35Z</dcterms:modified>
</cp:coreProperties>
</file>