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E46777-7538-4A71-9EFD-8C092585F70F}" type="datetimeFigureOut">
              <a:rPr lang="en-IN" smtClean="0"/>
              <a:t>05-02-2025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DFE11CAA-0C9A-4240-8337-06CD07DF73B2}"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885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46777-7538-4A71-9EFD-8C092585F70F}" type="datetimeFigureOut">
              <a:rPr lang="en-IN" smtClean="0"/>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E11CAA-0C9A-4240-8337-06CD07DF73B2}"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230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46777-7538-4A71-9EFD-8C092585F70F}" type="datetimeFigureOut">
              <a:rPr lang="en-IN" smtClean="0"/>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E11CAA-0C9A-4240-8337-06CD07DF73B2}"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169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E46777-7538-4A71-9EFD-8C092585F70F}" type="datetimeFigureOut">
              <a:rPr lang="en-IN" smtClean="0"/>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E11CAA-0C9A-4240-8337-06CD07DF73B2}"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07242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E46777-7538-4A71-9EFD-8C092585F70F}" type="datetimeFigureOut">
              <a:rPr lang="en-IN" smtClean="0"/>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E11CAA-0C9A-4240-8337-06CD07DF73B2}"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61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E46777-7538-4A71-9EFD-8C092585F70F}" type="datetimeFigureOut">
              <a:rPr lang="en-IN" smtClean="0"/>
              <a:t>05-02-2025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FE11CAA-0C9A-4240-8337-06CD07DF73B2}"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6997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E46777-7538-4A71-9EFD-8C092585F70F}" type="datetimeFigureOut">
              <a:rPr lang="en-IN" smtClean="0"/>
              <a:t>05-02-2025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FE11CAA-0C9A-4240-8337-06CD07DF73B2}"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5932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E46777-7538-4A71-9EFD-8C092585F70F}" type="datetimeFigureOut">
              <a:rPr lang="en-IN" smtClean="0"/>
              <a:t>05-02-2025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FE11CAA-0C9A-4240-8337-06CD07DF73B2}"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6428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46777-7538-4A71-9EFD-8C092585F70F}" type="datetimeFigureOut">
              <a:rPr lang="en-IN" smtClean="0"/>
              <a:t>05-02-2025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FE11CAA-0C9A-4240-8337-06CD07DF73B2}" type="slidenum">
              <a:rPr lang="en-IN" smtClean="0"/>
              <a:t>‹#›</a:t>
            </a:fld>
            <a:endParaRPr lang="en-IN"/>
          </a:p>
        </p:txBody>
      </p:sp>
    </p:spTree>
    <p:extLst>
      <p:ext uri="{BB962C8B-B14F-4D97-AF65-F5344CB8AC3E}">
        <p14:creationId xmlns:p14="http://schemas.microsoft.com/office/powerpoint/2010/main" val="447324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E46777-7538-4A71-9EFD-8C092585F70F}" type="datetimeFigureOut">
              <a:rPr lang="en-IN" smtClean="0"/>
              <a:t>05-02-2025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FE11CAA-0C9A-4240-8337-06CD07DF73B2}"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610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8E46777-7538-4A71-9EFD-8C092585F70F}" type="datetimeFigureOut">
              <a:rPr lang="en-IN" smtClean="0"/>
              <a:t>05-02-2025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DFE11CAA-0C9A-4240-8337-06CD07DF73B2}"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47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8E46777-7538-4A71-9EFD-8C092585F70F}" type="datetimeFigureOut">
              <a:rPr lang="en-IN" smtClean="0"/>
              <a:t>05-02-2025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FE11CAA-0C9A-4240-8337-06CD07DF73B2}"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292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D06C6-BFDD-440A-9C85-F1BFAE0E63BC}"/>
              </a:ext>
            </a:extLst>
          </p:cNvPr>
          <p:cNvSpPr>
            <a:spLocks noGrp="1"/>
          </p:cNvSpPr>
          <p:nvPr>
            <p:ph type="ctrTitle"/>
          </p:nvPr>
        </p:nvSpPr>
        <p:spPr/>
        <p:txBody>
          <a:bodyPr>
            <a:normAutofit fontScale="90000"/>
          </a:bodyPr>
          <a:lstStyle/>
          <a:p>
            <a:r>
              <a:rPr lang="en-IN" dirty="0"/>
              <a:t>Role of life skill education to redress inequalities of gender </a:t>
            </a:r>
          </a:p>
        </p:txBody>
      </p:sp>
      <p:sp>
        <p:nvSpPr>
          <p:cNvPr id="3" name="Subtitle 2">
            <a:extLst>
              <a:ext uri="{FF2B5EF4-FFF2-40B4-BE49-F238E27FC236}">
                <a16:creationId xmlns:a16="http://schemas.microsoft.com/office/drawing/2014/main" id="{4112AC1D-FEDF-4160-9D74-B7E1D65767EC}"/>
              </a:ext>
            </a:extLst>
          </p:cNvPr>
          <p:cNvSpPr>
            <a:spLocks noGrp="1"/>
          </p:cNvSpPr>
          <p:nvPr>
            <p:ph type="subTitle" idx="1"/>
          </p:nvPr>
        </p:nvSpPr>
        <p:spPr/>
        <p:txBody>
          <a:bodyPr/>
          <a:lstStyle/>
          <a:p>
            <a:r>
              <a:rPr lang="en-IN" dirty="0"/>
              <a:t>By Anuradha </a:t>
            </a:r>
            <a:r>
              <a:rPr lang="en-IN" dirty="0" err="1"/>
              <a:t>roy</a:t>
            </a:r>
            <a:endParaRPr lang="en-IN" dirty="0"/>
          </a:p>
          <a:p>
            <a:r>
              <a:rPr lang="en-IN" dirty="0"/>
              <a:t>Assistant </a:t>
            </a:r>
            <a:r>
              <a:rPr lang="en-IN" dirty="0" err="1"/>
              <a:t>professosor</a:t>
            </a:r>
            <a:r>
              <a:rPr lang="en-IN" dirty="0"/>
              <a:t>. </a:t>
            </a:r>
            <a:r>
              <a:rPr lang="en-IN" dirty="0" err="1"/>
              <a:t>Namce</a:t>
            </a:r>
            <a:r>
              <a:rPr lang="en-IN" dirty="0"/>
              <a:t>(</a:t>
            </a:r>
            <a:r>
              <a:rPr lang="en-IN" dirty="0" err="1"/>
              <a:t>b.Ed</a:t>
            </a:r>
            <a:r>
              <a:rPr lang="en-IN" dirty="0"/>
              <a:t>)</a:t>
            </a:r>
          </a:p>
        </p:txBody>
      </p:sp>
    </p:spTree>
    <p:extLst>
      <p:ext uri="{BB962C8B-B14F-4D97-AF65-F5344CB8AC3E}">
        <p14:creationId xmlns:p14="http://schemas.microsoft.com/office/powerpoint/2010/main" val="958761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a:r>
              <a:rPr lang="en-US" b="1" dirty="0"/>
              <a:t>X. Skill of coping with stress: </a:t>
            </a:r>
            <a:r>
              <a:rPr lang="en-US" dirty="0"/>
              <a:t>This skill helps us to </a:t>
            </a:r>
            <a:r>
              <a:rPr lang="en-US" dirty="0" err="1"/>
              <a:t>recognise</a:t>
            </a:r>
            <a:r>
              <a:rPr lang="en-US" dirty="0"/>
              <a:t> </a:t>
            </a:r>
            <a:r>
              <a:rPr lang="en-US" dirty="0" smtClean="0"/>
              <a:t>new </a:t>
            </a:r>
            <a:r>
              <a:rPr lang="en-US" dirty="0"/>
              <a:t>causes of stress in our lives, how it affects us and also how we Can control it. There are certain steps which can be taken up to reduce </a:t>
            </a:r>
            <a:r>
              <a:rPr lang="en-US" dirty="0" smtClean="0"/>
              <a:t>stress</a:t>
            </a:r>
            <a:r>
              <a:rPr lang="en-US" dirty="0"/>
              <a:t>. By making some changes in our life style alone we can reduce </a:t>
            </a:r>
            <a:r>
              <a:rPr lang="en-US" dirty="0" smtClean="0"/>
              <a:t>Stress</a:t>
            </a:r>
            <a:r>
              <a:rPr lang="en-US" dirty="0"/>
              <a:t>. We must learn how to relax, otherwise tensions, worries and anxieties can have great effect on our health. Boys and girls have </a:t>
            </a:r>
            <a:r>
              <a:rPr lang="en-US" dirty="0" smtClean="0"/>
              <a:t>different </a:t>
            </a:r>
            <a:r>
              <a:rPr lang="en-US" dirty="0"/>
              <a:t>levels of stress because of different </a:t>
            </a:r>
            <a:r>
              <a:rPr lang="en-US" dirty="0" smtClean="0"/>
              <a:t>role </a:t>
            </a:r>
            <a:r>
              <a:rPr lang="en-US" dirty="0"/>
              <a:t>e</a:t>
            </a:r>
            <a:r>
              <a:rPr lang="en-US" dirty="0" smtClean="0"/>
              <a:t>xpectations </a:t>
            </a:r>
            <a:r>
              <a:rPr lang="en-US" dirty="0"/>
              <a:t>in the society. Girls often have additional responsibility doing domestic work and taking care of their siblings. Stress related to puberty and menstruations are also gender specific</a:t>
            </a:r>
            <a:endParaRPr lang="en-IN" dirty="0"/>
          </a:p>
          <a:p>
            <a:endParaRPr lang="en-IN" dirty="0"/>
          </a:p>
        </p:txBody>
      </p:sp>
    </p:spTree>
    <p:extLst>
      <p:ext uri="{BB962C8B-B14F-4D97-AF65-F5344CB8AC3E}">
        <p14:creationId xmlns:p14="http://schemas.microsoft.com/office/powerpoint/2010/main" val="2351614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71" y="804519"/>
            <a:ext cx="10271083" cy="1049235"/>
          </a:xfrm>
        </p:spPr>
        <p:txBody>
          <a:bodyPr/>
          <a:lstStyle/>
          <a:p>
            <a:r>
              <a:rPr lang="en-US" dirty="0" smtClean="0"/>
              <a:t>WHY LIFE SKILL EDUCATION TAUGHT IN SCHOOLS?</a:t>
            </a:r>
            <a:endParaRPr lang="en-IN" dirty="0"/>
          </a:p>
        </p:txBody>
      </p:sp>
      <p:sp>
        <p:nvSpPr>
          <p:cNvPr id="3" name="Content Placeholder 2"/>
          <p:cNvSpPr>
            <a:spLocks noGrp="1"/>
          </p:cNvSpPr>
          <p:nvPr>
            <p:ph idx="1"/>
          </p:nvPr>
        </p:nvSpPr>
        <p:spPr/>
        <p:txBody>
          <a:bodyPr>
            <a:normAutofit fontScale="92500" lnSpcReduction="20000"/>
          </a:bodyPr>
          <a:lstStyle/>
          <a:p>
            <a:pPr fontAlgn="base"/>
            <a:r>
              <a:rPr lang="en-US" dirty="0"/>
              <a:t>Life skills are invaluable assets that can help young adults navigate the challenges of daily living, so schools should provide their students with practical lessons in daily living, such as decision-making, managing emotions, and problem-solving – skills that will prepare them to enter the real world and live independently. Learning all or some of the most important life skills can have lasting impacts that could alter their entire lives and have an effect that ripples out to our world’s future.</a:t>
            </a:r>
          </a:p>
          <a:p>
            <a:pPr fontAlgn="base"/>
            <a:r>
              <a:rPr lang="en-US" dirty="0"/>
              <a:t>Too many children struggle with transitioning out of the comfort of school into the real world due to having difficulties dealing with its pressures or being without the basic skills necessary for success. Some schools believe it is up to parents to educate their children on life skills; however, this may not always be feasible; therefore, the educational system must play a larger role in teaching basic survival techniques that will equip children for living outside. </a:t>
            </a:r>
          </a:p>
        </p:txBody>
      </p:sp>
    </p:spTree>
    <p:extLst>
      <p:ext uri="{BB962C8B-B14F-4D97-AF65-F5344CB8AC3E}">
        <p14:creationId xmlns:p14="http://schemas.microsoft.com/office/powerpoint/2010/main" val="1381898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451579" y="1097280"/>
            <a:ext cx="9603275" cy="4369065"/>
          </a:xfrm>
        </p:spPr>
        <p:txBody>
          <a:bodyPr>
            <a:normAutofit/>
          </a:bodyPr>
          <a:lstStyle/>
          <a:p>
            <a:r>
              <a:rPr lang="en-US" dirty="0" smtClean="0"/>
              <a:t>The school plays a vital role in the socialization of young people.</a:t>
            </a:r>
          </a:p>
          <a:p>
            <a:r>
              <a:rPr lang="en-US" dirty="0" smtClean="0"/>
              <a:t>Children and adolescents can be found on a large school only in schools.</a:t>
            </a:r>
          </a:p>
          <a:p>
            <a:r>
              <a:rPr lang="en-US" dirty="0" smtClean="0"/>
              <a:t>The </a:t>
            </a:r>
            <a:r>
              <a:rPr lang="en-US" dirty="0"/>
              <a:t>existing infrastructure of the school can be used to provide </a:t>
            </a:r>
            <a:r>
              <a:rPr lang="en-US" dirty="0" smtClean="0"/>
              <a:t>life </a:t>
            </a:r>
            <a:r>
              <a:rPr lang="en-US" dirty="0"/>
              <a:t>skills </a:t>
            </a:r>
            <a:r>
              <a:rPr lang="en-US" dirty="0" smtClean="0"/>
              <a:t>education.</a:t>
            </a:r>
          </a:p>
          <a:p>
            <a:r>
              <a:rPr lang="en-US" dirty="0"/>
              <a:t>The teachers of a school are already experienced in dealing with the children and </a:t>
            </a:r>
            <a:r>
              <a:rPr lang="en-US" dirty="0" smtClean="0"/>
              <a:t>adolescents.</a:t>
            </a:r>
          </a:p>
          <a:p>
            <a:r>
              <a:rPr lang="en-US" dirty="0"/>
              <a:t>The parents and community members already have great faith on the activities of the school</a:t>
            </a:r>
            <a:r>
              <a:rPr lang="en-US" dirty="0" smtClean="0"/>
              <a:t>.</a:t>
            </a:r>
          </a:p>
          <a:p>
            <a:r>
              <a:rPr lang="en-US" dirty="0"/>
              <a:t>There is a possibility that the children can be evaluated both for short and long term.</a:t>
            </a:r>
            <a:endParaRPr lang="en-IN" dirty="0"/>
          </a:p>
        </p:txBody>
      </p:sp>
    </p:spTree>
    <p:extLst>
      <p:ext uri="{BB962C8B-B14F-4D97-AF65-F5344CB8AC3E}">
        <p14:creationId xmlns:p14="http://schemas.microsoft.com/office/powerpoint/2010/main" val="35716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Need and Importance of Life Skills Education</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Life </a:t>
            </a:r>
            <a:r>
              <a:rPr lang="en-US" dirty="0"/>
              <a:t>Skills Education is very important for the following reasons </a:t>
            </a:r>
            <a:r>
              <a:rPr lang="en-US" dirty="0" smtClean="0"/>
              <a:t>:</a:t>
            </a:r>
          </a:p>
          <a:p>
            <a:r>
              <a:rPr lang="en-US" dirty="0" smtClean="0"/>
              <a:t> </a:t>
            </a:r>
            <a:r>
              <a:rPr lang="en-US" dirty="0" err="1" smtClean="0"/>
              <a:t>i</a:t>
            </a:r>
            <a:r>
              <a:rPr lang="en-US" dirty="0" smtClean="0"/>
              <a:t>) It promotes </a:t>
            </a:r>
            <a:r>
              <a:rPr lang="en-US" dirty="0"/>
              <a:t>mental well-being and healthy </a:t>
            </a:r>
            <a:r>
              <a:rPr lang="en-US" dirty="0" err="1"/>
              <a:t>behaviour</a:t>
            </a:r>
            <a:r>
              <a:rPr lang="en-US" dirty="0"/>
              <a:t> amongst the children. </a:t>
            </a:r>
            <a:endParaRPr lang="en-US" dirty="0" smtClean="0"/>
          </a:p>
          <a:p>
            <a:r>
              <a:rPr lang="en-US" dirty="0" smtClean="0"/>
              <a:t>Ii) It will </a:t>
            </a:r>
            <a:r>
              <a:rPr lang="en-US" dirty="0"/>
              <a:t>help children to deal assertively with problems like per pressure to use drugs, to have unprotected sex, to </a:t>
            </a:r>
            <a:r>
              <a:rPr lang="en-US" dirty="0" smtClean="0"/>
              <a:t>become involved </a:t>
            </a:r>
            <a:r>
              <a:rPr lang="en-US" dirty="0"/>
              <a:t>in vandalism</a:t>
            </a:r>
            <a:r>
              <a:rPr lang="en-US" dirty="0" smtClean="0"/>
              <a:t>.</a:t>
            </a:r>
          </a:p>
          <a:p>
            <a:r>
              <a:rPr lang="en-US" dirty="0" smtClean="0"/>
              <a:t>iii) </a:t>
            </a:r>
            <a:r>
              <a:rPr lang="en-US" dirty="0"/>
              <a:t>It enables individuals to translate knowledge, attitudes and values into actual abilities i.e., </a:t>
            </a:r>
            <a:r>
              <a:rPr lang="en-US" dirty="0" smtClean="0"/>
              <a:t>‘’What </a:t>
            </a:r>
            <a:r>
              <a:rPr lang="en-US" dirty="0"/>
              <a:t>to do and how to do it </a:t>
            </a:r>
            <a:r>
              <a:rPr lang="en-US" dirty="0" smtClean="0"/>
              <a:t>‘’ </a:t>
            </a:r>
          </a:p>
          <a:p>
            <a:r>
              <a:rPr lang="en-US" dirty="0" smtClean="0"/>
              <a:t>(</a:t>
            </a:r>
            <a:r>
              <a:rPr lang="en-US" dirty="0"/>
              <a:t>iv) If acquired and applied effectively, life skills can influence the way we feel about ourselves and others and also the way we are perceived by others</a:t>
            </a:r>
            <a:r>
              <a:rPr lang="en-US" dirty="0" smtClean="0"/>
              <a:t>.</a:t>
            </a:r>
          </a:p>
          <a:p>
            <a:r>
              <a:rPr lang="en-US" dirty="0"/>
              <a:t>V) It contributes to our perception of self-efficacy, </a:t>
            </a:r>
            <a:r>
              <a:rPr lang="en-US" dirty="0" smtClean="0"/>
              <a:t>self- confidence and self-esteem.</a:t>
            </a:r>
            <a:endParaRPr lang="en-IN" dirty="0"/>
          </a:p>
        </p:txBody>
      </p:sp>
    </p:spTree>
    <p:extLst>
      <p:ext uri="{BB962C8B-B14F-4D97-AF65-F5344CB8AC3E}">
        <p14:creationId xmlns:p14="http://schemas.microsoft.com/office/powerpoint/2010/main" val="426301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BASED ON LIFE SKILLS FOR GENDER EQUALITY</a:t>
            </a:r>
            <a:endParaRPr lang="en-IN" dirty="0"/>
          </a:p>
        </p:txBody>
      </p:sp>
      <p:sp>
        <p:nvSpPr>
          <p:cNvPr id="3" name="Content Placeholder 2"/>
          <p:cNvSpPr>
            <a:spLocks noGrp="1"/>
          </p:cNvSpPr>
          <p:nvPr>
            <p:ph idx="1"/>
          </p:nvPr>
        </p:nvSpPr>
        <p:spPr>
          <a:xfrm>
            <a:off x="731521" y="1853754"/>
            <a:ext cx="10323334" cy="4194349"/>
          </a:xfrm>
        </p:spPr>
        <p:txBody>
          <a:bodyPr>
            <a:normAutofit lnSpcReduction="10000"/>
          </a:bodyPr>
          <a:lstStyle/>
          <a:p>
            <a:r>
              <a:rPr lang="en-US" dirty="0"/>
              <a:t>Provide opportunities for children to express their opinions </a:t>
            </a:r>
          </a:p>
          <a:p>
            <a:r>
              <a:rPr lang="en-US" dirty="0" smtClean="0"/>
              <a:t> </a:t>
            </a:r>
            <a:r>
              <a:rPr lang="en-US" dirty="0"/>
              <a:t>Promote discussion-based teaching learning methods for both sexes (rather than </a:t>
            </a:r>
            <a:r>
              <a:rPr lang="en-US" dirty="0" smtClean="0"/>
              <a:t>lecture based</a:t>
            </a:r>
            <a:r>
              <a:rPr lang="en-US" dirty="0"/>
              <a:t>) </a:t>
            </a:r>
          </a:p>
          <a:p>
            <a:r>
              <a:rPr lang="en-US" dirty="0" smtClean="0"/>
              <a:t> </a:t>
            </a:r>
            <a:r>
              <a:rPr lang="en-US" dirty="0"/>
              <a:t>Encourage gender-sensitive small-group discussions and brainstorming in </a:t>
            </a:r>
            <a:r>
              <a:rPr lang="en-US" dirty="0" smtClean="0"/>
              <a:t>classrooms</a:t>
            </a:r>
          </a:p>
          <a:p>
            <a:r>
              <a:rPr lang="en-US" dirty="0" smtClean="0"/>
              <a:t> Delegation </a:t>
            </a:r>
            <a:r>
              <a:rPr lang="en-US" dirty="0"/>
              <a:t>of equal responsibilities to both girls and boys in classrooms </a:t>
            </a:r>
          </a:p>
          <a:p>
            <a:r>
              <a:rPr lang="en-US" dirty="0" smtClean="0"/>
              <a:t> </a:t>
            </a:r>
            <a:r>
              <a:rPr lang="en-US" dirty="0"/>
              <a:t>Rotate roles of leaders and followers among boys and girls in classrooms </a:t>
            </a:r>
          </a:p>
          <a:p>
            <a:r>
              <a:rPr lang="en-US" dirty="0" smtClean="0"/>
              <a:t> </a:t>
            </a:r>
            <a:r>
              <a:rPr lang="en-US" dirty="0"/>
              <a:t>Promote student analysis of work of opposite sex </a:t>
            </a:r>
            <a:endParaRPr lang="en-US" dirty="0" smtClean="0"/>
          </a:p>
          <a:p>
            <a:r>
              <a:rPr lang="en-US" dirty="0" smtClean="0"/>
              <a:t>Encourage </a:t>
            </a:r>
            <a:r>
              <a:rPr lang="en-US" dirty="0"/>
              <a:t>approaches that stimulate empathy in both sexes </a:t>
            </a:r>
          </a:p>
          <a:p>
            <a:r>
              <a:rPr lang="en-US" dirty="0" smtClean="0"/>
              <a:t> </a:t>
            </a:r>
            <a:r>
              <a:rPr lang="en-US" dirty="0"/>
              <a:t>Provide equal opportunities for role-playing exercises, active imagining and creativity in assignments </a:t>
            </a:r>
            <a:endParaRPr lang="en-IN" dirty="0"/>
          </a:p>
        </p:txBody>
      </p:sp>
    </p:spTree>
    <p:extLst>
      <p:ext uri="{BB962C8B-B14F-4D97-AF65-F5344CB8AC3E}">
        <p14:creationId xmlns:p14="http://schemas.microsoft.com/office/powerpoint/2010/main" val="758557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a:t>Life Skills Education can play a significant role in empowering youth and strengthening the base for a society with gender parity. Development of Life Skills in women will make them more informed and knowledgeable regarding their health; their rights and duties; various issues concerning the society and they will have more choices in their employability; in the decision making process; as an effective homemaker; and as a productive member of the society. In men, Life Skills can sensitize them to be more empathetic, gender sensitive and progressive for a sound societal structure. Life Skills Education can definitely work towards lessening the man woman divide. </a:t>
            </a:r>
            <a:endParaRPr lang="en-IN" dirty="0"/>
          </a:p>
        </p:txBody>
      </p:sp>
    </p:spTree>
    <p:extLst>
      <p:ext uri="{BB962C8B-B14F-4D97-AF65-F5344CB8AC3E}">
        <p14:creationId xmlns:p14="http://schemas.microsoft.com/office/powerpoint/2010/main" val="128144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081C1-ADD8-4F22-8208-497698C6575B}"/>
              </a:ext>
            </a:extLst>
          </p:cNvPr>
          <p:cNvSpPr>
            <a:spLocks noGrp="1"/>
          </p:cNvSpPr>
          <p:nvPr>
            <p:ph type="title"/>
          </p:nvPr>
        </p:nvSpPr>
        <p:spPr/>
        <p:txBody>
          <a:bodyPr/>
          <a:lstStyle/>
          <a:p>
            <a:r>
              <a:rPr lang="en-IN" dirty="0"/>
              <a:t>Concept of life skill</a:t>
            </a:r>
          </a:p>
        </p:txBody>
      </p:sp>
      <p:sp>
        <p:nvSpPr>
          <p:cNvPr id="3" name="Content Placeholder 2">
            <a:extLst>
              <a:ext uri="{FF2B5EF4-FFF2-40B4-BE49-F238E27FC236}">
                <a16:creationId xmlns:a16="http://schemas.microsoft.com/office/drawing/2014/main" id="{F249D465-9A17-4CBE-890D-E763F46746E2}"/>
              </a:ext>
            </a:extLst>
          </p:cNvPr>
          <p:cNvSpPr>
            <a:spLocks noGrp="1"/>
          </p:cNvSpPr>
          <p:nvPr>
            <p:ph idx="1"/>
          </p:nvPr>
        </p:nvSpPr>
        <p:spPr>
          <a:xfrm>
            <a:off x="463827" y="2015732"/>
            <a:ext cx="10591028" cy="3450613"/>
          </a:xfrm>
        </p:spPr>
        <p:txBody>
          <a:bodyPr/>
          <a:lstStyle/>
          <a:p>
            <a:r>
              <a:rPr lang="en-IN" dirty="0"/>
              <a:t>Children today face grave challenges in life like environmental degradation, disease, discrimination, poverty etc. To overcome these, a set of broad competencies have to be developed on all levels- cognitive, social and practical. One of the pressures that they face is of gender discrimination . There is unnecessary pressure on boys and girls to live up to the established norms of masculinity  and </a:t>
            </a:r>
            <a:r>
              <a:rPr lang="en-IN" dirty="0" err="1"/>
              <a:t>feminity</a:t>
            </a:r>
            <a:r>
              <a:rPr lang="en-IN" dirty="0"/>
              <a:t>. Girls face unwarranted social control, discrimination and domination. Boys also suffer from the stereotyping that exists in a patriarchal culture.</a:t>
            </a:r>
          </a:p>
          <a:p>
            <a:r>
              <a:rPr lang="en-IN" dirty="0"/>
              <a:t>According to NCF(2005)- ‘Children life at school must be linked to their life in society, so that they develop abilities to adapt to the changing demands and challenges of their environment.</a:t>
            </a:r>
          </a:p>
        </p:txBody>
      </p:sp>
    </p:spTree>
    <p:extLst>
      <p:ext uri="{BB962C8B-B14F-4D97-AF65-F5344CB8AC3E}">
        <p14:creationId xmlns:p14="http://schemas.microsoft.com/office/powerpoint/2010/main" val="4086787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ED625-B74F-415E-BE11-DB70747904A7}"/>
              </a:ext>
            </a:extLst>
          </p:cNvPr>
          <p:cNvSpPr>
            <a:spLocks noGrp="1"/>
          </p:cNvSpPr>
          <p:nvPr>
            <p:ph type="title"/>
          </p:nvPr>
        </p:nvSpPr>
        <p:spPr/>
        <p:txBody>
          <a:bodyPr/>
          <a:lstStyle/>
          <a:p>
            <a:r>
              <a:rPr lang="en-IN" dirty="0"/>
              <a:t>Definition of life skill</a:t>
            </a:r>
          </a:p>
        </p:txBody>
      </p:sp>
      <p:sp>
        <p:nvSpPr>
          <p:cNvPr id="3" name="Content Placeholder 2">
            <a:extLst>
              <a:ext uri="{FF2B5EF4-FFF2-40B4-BE49-F238E27FC236}">
                <a16:creationId xmlns:a16="http://schemas.microsoft.com/office/drawing/2014/main" id="{9282369E-D94B-4933-8FDD-BC42120E2A3D}"/>
              </a:ext>
            </a:extLst>
          </p:cNvPr>
          <p:cNvSpPr>
            <a:spLocks noGrp="1"/>
          </p:cNvSpPr>
          <p:nvPr>
            <p:ph idx="1"/>
          </p:nvPr>
        </p:nvSpPr>
        <p:spPr>
          <a:xfrm>
            <a:off x="609601" y="2015732"/>
            <a:ext cx="10445254" cy="3450613"/>
          </a:xfrm>
        </p:spPr>
        <p:txBody>
          <a:bodyPr>
            <a:normAutofit/>
          </a:bodyPr>
          <a:lstStyle/>
          <a:p>
            <a:r>
              <a:rPr lang="en-IN" b="0" i="0" dirty="0">
                <a:solidFill>
                  <a:srgbClr val="001D35"/>
                </a:solidFill>
                <a:effectLst/>
                <a:latin typeface="Gill Sans MT" panose="020B0502020104020203" pitchFamily="34" charset="0"/>
              </a:rPr>
              <a:t>The World Health Organization (WHO) defines life skills as a set of psychosocial and interpersonal skills that help people deal with the challenges of everyday life. The WHO's life skills program aims to educate people, especially young people, in these skills to help them develop healthy lifestyles.</a:t>
            </a:r>
          </a:p>
          <a:p>
            <a:r>
              <a:rPr lang="en-IN" dirty="0">
                <a:solidFill>
                  <a:srgbClr val="001D35"/>
                </a:solidFill>
                <a:latin typeface="Gill Sans MT" panose="020B0502020104020203" pitchFamily="34" charset="0"/>
              </a:rPr>
              <a:t>UNESCO(2005)-’ The term life skills’ refers to a broad group of psycho social and interpersonal skill that can help children make informed decisions , communicate effectively and navigate their surroundings. By weaving life skills into the fabric of our educational systems we equip children with the necessary tools to cope with challenge and confidently make their way in the world.</a:t>
            </a:r>
            <a:endParaRPr lang="en-IN" dirty="0">
              <a:latin typeface="Gill Sans MT" panose="020B0502020104020203" pitchFamily="34" charset="0"/>
            </a:endParaRPr>
          </a:p>
        </p:txBody>
      </p:sp>
    </p:spTree>
    <p:extLst>
      <p:ext uri="{BB962C8B-B14F-4D97-AF65-F5344CB8AC3E}">
        <p14:creationId xmlns:p14="http://schemas.microsoft.com/office/powerpoint/2010/main" val="1073939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463A8-74ED-4067-BD19-2D8AC5C8CCA3}"/>
              </a:ext>
            </a:extLst>
          </p:cNvPr>
          <p:cNvSpPr>
            <a:spLocks noGrp="1"/>
          </p:cNvSpPr>
          <p:nvPr>
            <p:ph type="title"/>
          </p:nvPr>
        </p:nvSpPr>
        <p:spPr>
          <a:xfrm>
            <a:off x="1451579" y="357810"/>
            <a:ext cx="9603275" cy="755374"/>
          </a:xfrm>
        </p:spPr>
        <p:txBody>
          <a:bodyPr/>
          <a:lstStyle/>
          <a:p>
            <a:r>
              <a:rPr lang="en-IN" dirty="0" err="1"/>
              <a:t>TYpES</a:t>
            </a:r>
            <a:r>
              <a:rPr lang="en-IN" dirty="0"/>
              <a:t> OF life skills</a:t>
            </a:r>
          </a:p>
        </p:txBody>
      </p:sp>
      <p:sp>
        <p:nvSpPr>
          <p:cNvPr id="3" name="Content Placeholder 2">
            <a:extLst>
              <a:ext uri="{FF2B5EF4-FFF2-40B4-BE49-F238E27FC236}">
                <a16:creationId xmlns:a16="http://schemas.microsoft.com/office/drawing/2014/main" id="{266E29A2-06E4-46E6-9A62-BBFEC238480C}"/>
              </a:ext>
            </a:extLst>
          </p:cNvPr>
          <p:cNvSpPr>
            <a:spLocks noGrp="1"/>
          </p:cNvSpPr>
          <p:nvPr>
            <p:ph idx="1"/>
          </p:nvPr>
        </p:nvSpPr>
        <p:spPr>
          <a:xfrm>
            <a:off x="132522" y="1113185"/>
            <a:ext cx="12059478" cy="4940296"/>
          </a:xfrm>
        </p:spPr>
        <p:txBody>
          <a:bodyPr>
            <a:normAutofit lnSpcReduction="10000"/>
          </a:bodyPr>
          <a:lstStyle/>
          <a:p>
            <a:pPr algn="just"/>
            <a:r>
              <a:rPr lang="en-IN" dirty="0"/>
              <a:t>Life skills can bring a positive change in our behaviour . If we look at life skills from this angle there are many life skills needed in life. Nature and definitions of life skill will also differ with differences in culture and social settings across the world. The World Health Organisation has however identified some core set of skills that are essential for the promotion of health and well-being of children and adolescents. These skills are---</a:t>
            </a:r>
          </a:p>
          <a:p>
            <a:pPr algn="just"/>
            <a:r>
              <a:rPr lang="en-IN" dirty="0">
                <a:highlight>
                  <a:srgbClr val="FFFF00"/>
                </a:highlight>
              </a:rPr>
              <a:t>1. Decision making :  </a:t>
            </a:r>
            <a:r>
              <a:rPr lang="en-IN" dirty="0"/>
              <a:t>This skills helps a person to take correct decision in life. In youth , the children must be able to make some decisions about their own health. They must know the consequences of their actions. For example: They must understand the consequences of using drugs, smoking, choosing bad friends etc. If they are skilled in decision making, they will decide never to commit these mistakes in life. </a:t>
            </a:r>
          </a:p>
          <a:p>
            <a:pPr algn="just"/>
            <a:r>
              <a:rPr lang="en-IN" dirty="0"/>
              <a:t>In many parts of the world men’s supremacy is justified on the grounds of religion, biology, culture or tradition. Men dominate the decision making bodies private and public life. Women are still under glass ceiling, less in number in top positions where decision are taken. Girls have the right to express their education needs and to have their views given due weight according to their age and maturity. Encourage positive values in relationship such as assertiveness and self-confidence among girls.</a:t>
            </a:r>
          </a:p>
        </p:txBody>
      </p:sp>
    </p:spTree>
    <p:extLst>
      <p:ext uri="{BB962C8B-B14F-4D97-AF65-F5344CB8AC3E}">
        <p14:creationId xmlns:p14="http://schemas.microsoft.com/office/powerpoint/2010/main" val="3192474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9BBFF-6283-4017-A5B2-8EFF204BCFBB}"/>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AE9B231F-D383-45D5-85FF-D510BC497CAA}"/>
              </a:ext>
            </a:extLst>
          </p:cNvPr>
          <p:cNvSpPr>
            <a:spLocks noGrp="1"/>
          </p:cNvSpPr>
          <p:nvPr>
            <p:ph idx="1"/>
          </p:nvPr>
        </p:nvSpPr>
        <p:spPr>
          <a:xfrm>
            <a:off x="543339" y="172278"/>
            <a:ext cx="10511515" cy="5294067"/>
          </a:xfrm>
        </p:spPr>
        <p:txBody>
          <a:bodyPr/>
          <a:lstStyle/>
          <a:p>
            <a:pPr marL="228600" marR="0" lvl="0" indent="-228600" algn="just" defTabSz="914400" rtl="0" eaLnBrk="1" fontAlgn="auto" latinLnBrk="0" hangingPunct="1">
              <a:lnSpc>
                <a:spcPct val="120000"/>
              </a:lnSpc>
              <a:spcBef>
                <a:spcPts val="1000"/>
              </a:spcBef>
              <a:spcAft>
                <a:spcPts val="0"/>
              </a:spcAft>
              <a:buClr>
                <a:srgbClr val="B71E42"/>
              </a:buClr>
              <a:buSzPct val="100000"/>
              <a:buFont typeface="Arial" panose="020B0604020202020204" pitchFamily="34" charset="0"/>
              <a:buChar char="•"/>
              <a:tabLst/>
              <a:defRPr/>
            </a:pPr>
            <a:r>
              <a:rPr kumimoji="0" lang="en-IN" i="0" u="none" strike="noStrike" kern="1200" cap="none" spc="0" normalizeH="0" baseline="0" noProof="0" dirty="0">
                <a:ln>
                  <a:noFill/>
                </a:ln>
                <a:solidFill>
                  <a:prstClr val="black"/>
                </a:solidFill>
                <a:effectLst/>
                <a:highlight>
                  <a:srgbClr val="FFFF00"/>
                </a:highlight>
                <a:uLnTx/>
                <a:uFillTx/>
                <a:latin typeface="Gill Sans MT" panose="020B0502020104020203"/>
                <a:ea typeface="+mn-ea"/>
                <a:cs typeface="+mn-cs"/>
              </a:rPr>
              <a:t>II. Problem Solving </a:t>
            </a:r>
            <a:r>
              <a:rPr kumimoji="0" lang="en-IN" i="0" u="none" strike="noStrike" kern="1200" cap="none" spc="0" normalizeH="0" baseline="0" noProof="0" dirty="0">
                <a:ln>
                  <a:noFill/>
                </a:ln>
                <a:solidFill>
                  <a:prstClr val="black"/>
                </a:solidFill>
                <a:effectLst/>
                <a:uLnTx/>
                <a:uFillTx/>
                <a:latin typeface="Gill Sans MT" panose="020B0502020104020203"/>
                <a:ea typeface="+mn-ea"/>
                <a:cs typeface="+mn-cs"/>
              </a:rPr>
              <a:t>:  Problem Solving is a very common task for all human beings . Whenever, we are in any problematic situation we get tensed and start panicking. If we are trained in this skill we will be able to think deeply about the problem. </a:t>
            </a:r>
            <a:r>
              <a:rPr lang="en-IN" dirty="0">
                <a:solidFill>
                  <a:prstClr val="black"/>
                </a:solidFill>
                <a:latin typeface="Gill Sans MT" panose="020B0502020104020203"/>
              </a:rPr>
              <a:t>It helps us to understand the symptoms and then got other root of the problem. Then think of all the possible solutions and then choose the most suitable one. It also helps us to learn from our mistakes,</a:t>
            </a:r>
          </a:p>
          <a:p>
            <a:pPr marL="0" marR="0" lvl="0" indent="0" algn="just" defTabSz="914400" rtl="0" eaLnBrk="1" fontAlgn="auto" latinLnBrk="0" hangingPunct="1">
              <a:lnSpc>
                <a:spcPct val="120000"/>
              </a:lnSpc>
              <a:spcBef>
                <a:spcPts val="1000"/>
              </a:spcBef>
              <a:spcAft>
                <a:spcPts val="0"/>
              </a:spcAft>
              <a:buClr>
                <a:srgbClr val="B71E42"/>
              </a:buClr>
              <a:buSzPct val="100000"/>
              <a:buNone/>
              <a:tabLst/>
              <a:defRPr/>
            </a:pPr>
            <a:r>
              <a:rPr kumimoji="0" lang="en-IN" i="0" u="none" strike="noStrike" kern="1200" cap="none" spc="0" normalizeH="0" baseline="0" noProof="0" dirty="0">
                <a:ln>
                  <a:noFill/>
                </a:ln>
                <a:solidFill>
                  <a:prstClr val="black"/>
                </a:solidFill>
                <a:effectLst/>
                <a:uLnTx/>
                <a:uFillTx/>
                <a:latin typeface="Gill Sans MT" panose="020B0502020104020203"/>
                <a:ea typeface="+mn-ea"/>
                <a:cs typeface="+mn-cs"/>
              </a:rPr>
              <a:t>Women are often excluded from formal discussion regarding problem solving and conflict resolution. Women can play a significant part in peace making, both at micro and macro level if they are properly supported  and genuinely including.</a:t>
            </a:r>
          </a:p>
          <a:p>
            <a:pPr marL="228600" marR="0" lvl="0" indent="-228600" algn="just" defTabSz="914400" rtl="0" eaLnBrk="1" fontAlgn="auto" latinLnBrk="0" hangingPunct="1">
              <a:lnSpc>
                <a:spcPct val="120000"/>
              </a:lnSpc>
              <a:spcBef>
                <a:spcPts val="1000"/>
              </a:spcBef>
              <a:spcAft>
                <a:spcPts val="0"/>
              </a:spcAft>
              <a:buClr>
                <a:srgbClr val="B71E42"/>
              </a:buClr>
              <a:buSzPct val="100000"/>
              <a:buFont typeface="Arial" panose="020B0604020202020204" pitchFamily="34" charset="0"/>
              <a:buChar char="•"/>
              <a:tabLst/>
              <a:defRPr/>
            </a:pPr>
            <a:r>
              <a:rPr kumimoji="0" lang="en-IN" i="0" u="none" strike="noStrike" kern="1200" cap="none" spc="0" normalizeH="0" baseline="0" noProof="0" dirty="0">
                <a:ln>
                  <a:noFill/>
                </a:ln>
                <a:solidFill>
                  <a:prstClr val="black"/>
                </a:solidFill>
                <a:effectLst/>
                <a:highlight>
                  <a:srgbClr val="FFFF00"/>
                </a:highlight>
                <a:uLnTx/>
                <a:uFillTx/>
                <a:latin typeface="Gill Sans MT" panose="020B0502020104020203"/>
                <a:ea typeface="+mn-ea"/>
                <a:cs typeface="+mn-cs"/>
              </a:rPr>
              <a:t>III. Creative thinking:   </a:t>
            </a:r>
            <a:r>
              <a:rPr kumimoji="0" lang="en-IN" i="0" u="none" strike="noStrike" kern="1200" cap="none" spc="0" normalizeH="0" baseline="0" noProof="0" dirty="0">
                <a:ln>
                  <a:noFill/>
                </a:ln>
                <a:solidFill>
                  <a:prstClr val="black"/>
                </a:solidFill>
                <a:effectLst/>
                <a:uLnTx/>
                <a:uFillTx/>
                <a:latin typeface="Gill Sans MT" panose="020B0502020104020203"/>
                <a:ea typeface="+mn-ea"/>
                <a:cs typeface="+mn-cs"/>
              </a:rPr>
              <a:t>This is a skill which helps us in decision making as well as problem solving</a:t>
            </a:r>
            <a:r>
              <a:rPr lang="en-IN" dirty="0">
                <a:solidFill>
                  <a:prstClr val="black"/>
                </a:solidFill>
                <a:latin typeface="Gill Sans MT" panose="020B0502020104020203"/>
              </a:rPr>
              <a:t>. It teaches us how to look beyond every situation. It also helps us to adapt better and with a flexible mind to the various situations we face in our day to day lives. Boys and girls should be encouraged to look beyond their experience. They should motivated to think and see through other’s perspective.</a:t>
            </a:r>
            <a:endParaRPr kumimoji="0" lang="en-IN" i="0" u="none" strike="noStrike" kern="1200" cap="none" spc="0" normalizeH="0" baseline="0" noProof="0" dirty="0">
              <a:ln>
                <a:noFill/>
              </a:ln>
              <a:solidFill>
                <a:prstClr val="black"/>
              </a:solidFill>
              <a:effectLst/>
              <a:uLnTx/>
              <a:uFillTx/>
              <a:latin typeface="Gill Sans MT" panose="020B0502020104020203"/>
              <a:ea typeface="+mn-ea"/>
              <a:cs typeface="+mn-cs"/>
            </a:endParaRPr>
          </a:p>
          <a:p>
            <a:endParaRPr lang="en-IN" dirty="0"/>
          </a:p>
        </p:txBody>
      </p:sp>
    </p:spTree>
    <p:extLst>
      <p:ext uri="{BB962C8B-B14F-4D97-AF65-F5344CB8AC3E}">
        <p14:creationId xmlns:p14="http://schemas.microsoft.com/office/powerpoint/2010/main" val="6220648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AEB49-B032-471C-A971-73C6FD03FB3E}"/>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84E08A27-5998-44B4-BC1A-12657A70F866}"/>
              </a:ext>
            </a:extLst>
          </p:cNvPr>
          <p:cNvSpPr>
            <a:spLocks noGrp="1"/>
          </p:cNvSpPr>
          <p:nvPr>
            <p:ph idx="1"/>
          </p:nvPr>
        </p:nvSpPr>
        <p:spPr>
          <a:xfrm>
            <a:off x="1332411" y="804520"/>
            <a:ext cx="9722443" cy="4661826"/>
          </a:xfrm>
        </p:spPr>
        <p:txBody>
          <a:bodyPr>
            <a:normAutofit/>
          </a:bodyPr>
          <a:lstStyle/>
          <a:p>
            <a:pPr algn="just"/>
            <a:r>
              <a:rPr lang="en-IN" b="1" dirty="0" smtClean="0"/>
              <a:t>Iv. Critical </a:t>
            </a:r>
            <a:r>
              <a:rPr lang="en-IN" b="1" dirty="0"/>
              <a:t>Thinking: </a:t>
            </a:r>
            <a:r>
              <a:rPr lang="en-IN" dirty="0"/>
              <a:t>This skill helps us to analyse information and experiences in an objective manner. It can also help us to identify the factors such as values, peer pressure, media etc. influence our attitude and behaviour and also to assess how much they influence us. </a:t>
            </a:r>
            <a:r>
              <a:rPr lang="en-IN" dirty="0" smtClean="0"/>
              <a:t>Y</a:t>
            </a:r>
          </a:p>
          <a:p>
            <a:pPr algn="just"/>
            <a:r>
              <a:rPr lang="en-US" dirty="0"/>
              <a:t>Young people should be encouraged to think critically about beliefs, </a:t>
            </a:r>
            <a:r>
              <a:rPr lang="en-US" dirty="0" smtClean="0"/>
              <a:t>attitudes </a:t>
            </a:r>
            <a:r>
              <a:rPr lang="en-US" dirty="0"/>
              <a:t>and expectation popularly held about men and women in the </a:t>
            </a:r>
            <a:r>
              <a:rPr lang="en-US" dirty="0" smtClean="0"/>
              <a:t>on </a:t>
            </a:r>
            <a:r>
              <a:rPr lang="en-US" dirty="0"/>
              <a:t>local contexts. They should be enabled to objectively </a:t>
            </a:r>
            <a:r>
              <a:rPr lang="en-US" dirty="0" smtClean="0"/>
              <a:t>analyzed </a:t>
            </a:r>
            <a:r>
              <a:rPr lang="en-US" dirty="0"/>
              <a:t>how </a:t>
            </a:r>
            <a:r>
              <a:rPr lang="en-US" dirty="0" smtClean="0"/>
              <a:t>society </a:t>
            </a:r>
            <a:r>
              <a:rPr lang="en-US" dirty="0"/>
              <a:t>influenced gender roles in its tradition, culture, laws, economy, </a:t>
            </a:r>
            <a:r>
              <a:rPr lang="en-US" dirty="0" smtClean="0"/>
              <a:t>history etc. and how </a:t>
            </a:r>
            <a:r>
              <a:rPr lang="en-IN" dirty="0" smtClean="0"/>
              <a:t>gendered </a:t>
            </a:r>
            <a:r>
              <a:rPr lang="en-IN" dirty="0"/>
              <a:t>relations frequently </a:t>
            </a:r>
            <a:r>
              <a:rPr lang="en-IN" dirty="0" smtClean="0"/>
              <a:t>embody</a:t>
            </a:r>
            <a:r>
              <a:rPr lang="en-US" dirty="0"/>
              <a:t>inequalities to and differences in expectations. Students should also be encouraged to critically </a:t>
            </a:r>
            <a:r>
              <a:rPr lang="en-US" dirty="0" smtClean="0"/>
              <a:t>analyze </a:t>
            </a:r>
            <a:r>
              <a:rPr lang="en-US" dirty="0"/>
              <a:t>societal </a:t>
            </a:r>
            <a:r>
              <a:rPr lang="en-US" dirty="0" smtClean="0"/>
              <a:t>values, peers, influence of mass-media on their behavior,</a:t>
            </a:r>
            <a:r>
              <a:rPr lang="en-IN" dirty="0" smtClean="0"/>
              <a:t> </a:t>
            </a:r>
            <a:endParaRPr lang="en-IN" dirty="0"/>
          </a:p>
        </p:txBody>
      </p:sp>
    </p:spTree>
    <p:extLst>
      <p:ext uri="{BB962C8B-B14F-4D97-AF65-F5344CB8AC3E}">
        <p14:creationId xmlns:p14="http://schemas.microsoft.com/office/powerpoint/2010/main" val="358105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240971" y="804520"/>
            <a:ext cx="9813883" cy="4661826"/>
          </a:xfrm>
        </p:spPr>
        <p:txBody>
          <a:bodyPr>
            <a:normAutofit lnSpcReduction="10000"/>
          </a:bodyPr>
          <a:lstStyle/>
          <a:p>
            <a:pPr algn="just"/>
            <a:r>
              <a:rPr lang="en-US" b="1" dirty="0" smtClean="0"/>
              <a:t>V. Effective Communication: </a:t>
            </a:r>
            <a:r>
              <a:rPr lang="en-US" dirty="0" smtClean="0"/>
              <a:t>This is one of the most important skills to be acquired by every individual. It is the skill which helps us to express our feelings, thoughts, opinions both verbally and non verbally.</a:t>
            </a:r>
          </a:p>
          <a:p>
            <a:pPr marL="0" indent="0" algn="just">
              <a:buNone/>
            </a:pPr>
            <a:r>
              <a:rPr lang="en-US" dirty="0" smtClean="0"/>
              <a:t>Communication skill helps us to express our own thoughts effectively in such a way that the listener and reader exactly understand what we want to convey.</a:t>
            </a:r>
            <a:endParaRPr lang="en-IN" dirty="0"/>
          </a:p>
          <a:p>
            <a:pPr marL="0" indent="0" algn="just">
              <a:buNone/>
            </a:pPr>
            <a:r>
              <a:rPr lang="en-US" dirty="0" smtClean="0"/>
              <a:t>We must learn to communicate with people as well as convey our thoughts, ideas, feelings to the once we love and work with. We must also be able to appropriate use of words.</a:t>
            </a:r>
          </a:p>
          <a:p>
            <a:pPr algn="just"/>
            <a:r>
              <a:rPr lang="en-US" b="1" dirty="0" smtClean="0"/>
              <a:t>VI. Interpersonal relationship skill: </a:t>
            </a:r>
            <a:r>
              <a:rPr lang="en-US" dirty="0" smtClean="0"/>
              <a:t>This skill helps us </a:t>
            </a:r>
            <a:r>
              <a:rPr lang="en-US" dirty="0"/>
              <a:t>to relate in positive ways with the people we interact with, be it </a:t>
            </a:r>
            <a:r>
              <a:rPr lang="en-US" dirty="0" err="1"/>
              <a:t>fren</a:t>
            </a:r>
            <a:r>
              <a:rPr lang="en-US" dirty="0"/>
              <a:t> or family members. It helps to form friendships and maintain </a:t>
            </a:r>
            <a:r>
              <a:rPr lang="en-US" dirty="0" err="1"/>
              <a:t>thentr</a:t>
            </a:r>
            <a:r>
              <a:rPr lang="en-US" dirty="0"/>
              <a:t> long time. It means keeping good relations with family members, </a:t>
            </a:r>
            <a:r>
              <a:rPr lang="en-US" dirty="0" err="1"/>
              <a:t>wh</a:t>
            </a:r>
            <a:r>
              <a:rPr lang="en-US" dirty="0"/>
              <a:t> are always a means of social support to us. It is very important </a:t>
            </a:r>
            <a:r>
              <a:rPr lang="en-US" dirty="0" err="1"/>
              <a:t>fr</a:t>
            </a:r>
            <a:r>
              <a:rPr lang="en-US" dirty="0"/>
              <a:t> our mental and social well-being.</a:t>
            </a:r>
            <a:endParaRPr lang="en-IN" dirty="0"/>
          </a:p>
        </p:txBody>
      </p:sp>
    </p:spTree>
    <p:extLst>
      <p:ext uri="{BB962C8B-B14F-4D97-AF65-F5344CB8AC3E}">
        <p14:creationId xmlns:p14="http://schemas.microsoft.com/office/powerpoint/2010/main" val="2174578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451579" y="627018"/>
            <a:ext cx="9603275" cy="4839328"/>
          </a:xfrm>
        </p:spPr>
        <p:txBody>
          <a:bodyPr/>
          <a:lstStyle/>
          <a:p>
            <a:pPr algn="just"/>
            <a:r>
              <a:rPr lang="en-US" dirty="0"/>
              <a:t>This skill also enables us to listen to others, understand and </a:t>
            </a:r>
            <a:r>
              <a:rPr lang="en-US" dirty="0" smtClean="0"/>
              <a:t>respect </a:t>
            </a:r>
            <a:r>
              <a:rPr lang="en-US" dirty="0"/>
              <a:t>their feelings, follow our authority and also take up leadership </a:t>
            </a:r>
            <a:r>
              <a:rPr lang="en-US" dirty="0" smtClean="0"/>
              <a:t>roles </a:t>
            </a:r>
            <a:r>
              <a:rPr lang="en-US" dirty="0"/>
              <a:t>and use power wisely. </a:t>
            </a:r>
            <a:endParaRPr lang="en-US" dirty="0" smtClean="0"/>
          </a:p>
          <a:p>
            <a:pPr algn="just"/>
            <a:r>
              <a:rPr lang="en-US" dirty="0" smtClean="0"/>
              <a:t>Students </a:t>
            </a:r>
            <a:r>
              <a:rPr lang="en-US" dirty="0"/>
              <a:t>should be encouraged to learn to listen and show respect among themselves. They must learn to listen, discuss and solve problems together so as adults they are </a:t>
            </a:r>
            <a:r>
              <a:rPr lang="en-US" dirty="0" smtClean="0"/>
              <a:t>equipped </a:t>
            </a:r>
            <a:r>
              <a:rPr lang="en-IN" dirty="0"/>
              <a:t>to be </a:t>
            </a:r>
            <a:r>
              <a:rPr lang="en-IN" dirty="0" smtClean="0"/>
              <a:t>full </a:t>
            </a:r>
            <a:r>
              <a:rPr lang="en-US" dirty="0"/>
              <a:t>partners in building peace </a:t>
            </a:r>
            <a:r>
              <a:rPr lang="en-US" dirty="0" smtClean="0"/>
              <a:t>and prosperity </a:t>
            </a:r>
            <a:r>
              <a:rPr lang="en-US" dirty="0"/>
              <a:t>in the society</a:t>
            </a:r>
            <a:r>
              <a:rPr lang="en-US" dirty="0" smtClean="0"/>
              <a:t>.</a:t>
            </a:r>
            <a:endParaRPr lang="en-IN" dirty="0"/>
          </a:p>
          <a:p>
            <a:pPr algn="just"/>
            <a:r>
              <a:rPr lang="en-US" b="1" dirty="0" smtClean="0"/>
              <a:t>VII. Self awareness skill: </a:t>
            </a:r>
            <a:r>
              <a:rPr lang="en-US" dirty="0" smtClean="0"/>
              <a:t>This </a:t>
            </a:r>
            <a:r>
              <a:rPr lang="en-US" dirty="0"/>
              <a:t>skill helps us to know about ourselves, our character, our strengths and weaknesses and also </a:t>
            </a:r>
            <a:r>
              <a:rPr lang="en-US" dirty="0" smtClean="0"/>
              <a:t>what </a:t>
            </a:r>
            <a:r>
              <a:rPr lang="en-US" dirty="0"/>
              <a:t>we want and what not</a:t>
            </a:r>
            <a:r>
              <a:rPr lang="en-US" dirty="0" smtClean="0"/>
              <a:t>. It helps us to determine our goals in life. We understand what we are, what we can become and what we can skip in life. It also helps us to understand about the characteristics of each life stage and challenges, opportunities and obstacles each one bring to us.</a:t>
            </a:r>
            <a:endParaRPr lang="en-IN" b="1" dirty="0"/>
          </a:p>
        </p:txBody>
      </p:sp>
    </p:spTree>
    <p:extLst>
      <p:ext uri="{BB962C8B-B14F-4D97-AF65-F5344CB8AC3E}">
        <p14:creationId xmlns:p14="http://schemas.microsoft.com/office/powerpoint/2010/main" val="1444738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451579" y="804520"/>
            <a:ext cx="9603275" cy="4661826"/>
          </a:xfrm>
        </p:spPr>
        <p:txBody>
          <a:bodyPr>
            <a:normAutofit fontScale="92500" lnSpcReduction="20000"/>
          </a:bodyPr>
          <a:lstStyle/>
          <a:p>
            <a:pPr algn="just"/>
            <a:r>
              <a:rPr lang="en-US" b="1" dirty="0" smtClean="0"/>
              <a:t>VIII. Skill of </a:t>
            </a:r>
            <a:r>
              <a:rPr lang="en-US" b="1" dirty="0" err="1" smtClean="0"/>
              <a:t>empathy:</a:t>
            </a:r>
            <a:r>
              <a:rPr lang="en-US" dirty="0" err="1" smtClean="0"/>
              <a:t>Empathy</a:t>
            </a:r>
            <a:r>
              <a:rPr lang="en-US" dirty="0" smtClean="0"/>
              <a:t> is that one imagines and himself or herself in life situation of some other persons though he/she may not </a:t>
            </a:r>
            <a:r>
              <a:rPr lang="en-US" dirty="0" err="1" smtClean="0"/>
              <a:t>not</a:t>
            </a:r>
            <a:r>
              <a:rPr lang="en-US" dirty="0" smtClean="0"/>
              <a:t> be </a:t>
            </a:r>
            <a:r>
              <a:rPr lang="en-US" dirty="0" err="1" smtClean="0"/>
              <a:t>be</a:t>
            </a:r>
            <a:r>
              <a:rPr lang="en-US" dirty="0" smtClean="0"/>
              <a:t> familiar with that situation. For example: We see people. suffering from some diseases. Even though we are not suffering from that disease we try to put ourselves there and understand the pain that person is going through. It can help us to understand and accept others who may be different from us. It can be also nurture behavior towards the people in need and care.</a:t>
            </a:r>
            <a:endParaRPr lang="en-US" b="1" dirty="0" smtClean="0"/>
          </a:p>
          <a:p>
            <a:pPr algn="just"/>
            <a:r>
              <a:rPr lang="en-US" b="1" dirty="0" smtClean="0"/>
              <a:t>IX. Skill of coping with emotions: </a:t>
            </a:r>
            <a:r>
              <a:rPr lang="en-US" dirty="0"/>
              <a:t>This skill helps us to </a:t>
            </a:r>
            <a:r>
              <a:rPr lang="en-US" dirty="0" err="1"/>
              <a:t>recognise</a:t>
            </a:r>
            <a:r>
              <a:rPr lang="en-US" dirty="0"/>
              <a:t> our own emotions as well as that of others. It also helps to understand how emotions influence our </a:t>
            </a:r>
            <a:r>
              <a:rPr lang="en-US" dirty="0" err="1"/>
              <a:t>behaviour</a:t>
            </a:r>
            <a:r>
              <a:rPr lang="en-US" dirty="0"/>
              <a:t> and to respond to them in a proper manner. Some emotions if not used properly can have negative effect on our health. For example : anger, fear, sorrow, jealousy etc. In many cultures different roles are expected from boys and girls. </a:t>
            </a:r>
          </a:p>
          <a:p>
            <a:pPr algn="just"/>
            <a:r>
              <a:rPr lang="en-US" dirty="0" smtClean="0"/>
              <a:t>Women </a:t>
            </a:r>
            <a:r>
              <a:rPr lang="en-US" dirty="0"/>
              <a:t>and girls are supposed to suffer pain and torture silently. Boys are encouraged to be violent and aggressive. </a:t>
            </a:r>
            <a:r>
              <a:rPr lang="en-US" dirty="0" smtClean="0"/>
              <a:t>It </a:t>
            </a:r>
            <a:r>
              <a:rPr lang="en-US" dirty="0"/>
              <a:t>is specially important to learn to handle emotions like violence and anger which influence our health in a negative way.</a:t>
            </a:r>
          </a:p>
          <a:p>
            <a:pPr algn="just"/>
            <a:endParaRPr lang="en-US" dirty="0" smtClean="0"/>
          </a:p>
        </p:txBody>
      </p:sp>
    </p:spTree>
    <p:extLst>
      <p:ext uri="{BB962C8B-B14F-4D97-AF65-F5344CB8AC3E}">
        <p14:creationId xmlns:p14="http://schemas.microsoft.com/office/powerpoint/2010/main" val="3500262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306</TotalTime>
  <Words>1972</Words>
  <Application>Microsoft Office PowerPoint</Application>
  <PresentationFormat>Widescreen</PresentationFormat>
  <Paragraphs>56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Gill Sans MT</vt:lpstr>
      <vt:lpstr>Gallery</vt:lpstr>
      <vt:lpstr>Role of life skill education to redress inequalities of gender </vt:lpstr>
      <vt:lpstr>Concept of life skill</vt:lpstr>
      <vt:lpstr>Definition of life skill</vt:lpstr>
      <vt:lpstr>TYpES OF life skills</vt:lpstr>
      <vt:lpstr>PowerPoint Presentation</vt:lpstr>
      <vt:lpstr>PowerPoint Presentation</vt:lpstr>
      <vt:lpstr>PowerPoint Presentation</vt:lpstr>
      <vt:lpstr>PowerPoint Presentation</vt:lpstr>
      <vt:lpstr>PowerPoint Presentation</vt:lpstr>
      <vt:lpstr>PowerPoint Presentation</vt:lpstr>
      <vt:lpstr>WHY LIFE SKILL EDUCATION TAUGHT IN SCHOOLS?</vt:lpstr>
      <vt:lpstr>PowerPoint Presentation</vt:lpstr>
      <vt:lpstr>Need and Importance of Life Skills Education</vt:lpstr>
      <vt:lpstr>EDUCATION BASED ON LIFE SKILLS FOR GENDER EQUALITY</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life skill education to redress inequalities of gender</dc:title>
  <dc:creator>anuradharoy2023@outlook.com</dc:creator>
  <cp:lastModifiedBy>USER</cp:lastModifiedBy>
  <cp:revision>43</cp:revision>
  <dcterms:created xsi:type="dcterms:W3CDTF">2024-11-06T05:59:56Z</dcterms:created>
  <dcterms:modified xsi:type="dcterms:W3CDTF">2025-02-05T09:26:20Z</dcterms:modified>
</cp:coreProperties>
</file>