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58" r:id="rId5"/>
    <p:sldId id="262" r:id="rId6"/>
    <p:sldId id="263" r:id="rId7"/>
    <p:sldId id="264" r:id="rId8"/>
    <p:sldId id="259"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65" autoAdjust="0"/>
    <p:restoredTop sz="94660"/>
  </p:normalViewPr>
  <p:slideViewPr>
    <p:cSldViewPr>
      <p:cViewPr varScale="1">
        <p:scale>
          <a:sx n="63" d="100"/>
          <a:sy n="63" d="100"/>
        </p:scale>
        <p:origin x="1392"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7652F3BF-685F-4AAC-882D-3863AB474A1A}" type="datetimeFigureOut">
              <a:rPr lang="en-US" smtClean="0"/>
              <a:pPr/>
              <a:t>5/20/2021</a:t>
            </a:fld>
            <a:endParaRPr lang="en-IN"/>
          </a:p>
        </p:txBody>
      </p:sp>
      <p:sp>
        <p:nvSpPr>
          <p:cNvPr id="17" name="Footer Placeholder 16"/>
          <p:cNvSpPr>
            <a:spLocks noGrp="1"/>
          </p:cNvSpPr>
          <p:nvPr>
            <p:ph type="ftr" sz="quarter" idx="11"/>
          </p:nvPr>
        </p:nvSpPr>
        <p:spPr/>
        <p:txBody>
          <a:bodyPr/>
          <a:lstStyle/>
          <a:p>
            <a:endParaRPr lang="en-IN"/>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EA059D7-2EC3-4BF7-8E8A-4C76449039F2}" type="slidenum">
              <a:rPr lang="en-IN" smtClean="0"/>
              <a:pPr/>
              <a:t>‹#›</a:t>
            </a:fld>
            <a:endParaRPr lang="en-IN"/>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652F3BF-685F-4AAC-882D-3863AB474A1A}" type="datetimeFigureOut">
              <a:rPr lang="en-US" smtClean="0"/>
              <a:pPr/>
              <a:t>5/20/2021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A059D7-2EC3-4BF7-8E8A-4C76449039F2}"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652F3BF-685F-4AAC-882D-3863AB474A1A}" type="datetimeFigureOut">
              <a:rPr lang="en-US" smtClean="0"/>
              <a:pPr/>
              <a:t>5/20/2021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A059D7-2EC3-4BF7-8E8A-4C76449039F2}"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7652F3BF-685F-4AAC-882D-3863AB474A1A}" type="datetimeFigureOut">
              <a:rPr lang="en-US" smtClean="0"/>
              <a:pPr/>
              <a:t>5/20/2021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A059D7-2EC3-4BF7-8E8A-4C76449039F2}" type="slidenum">
              <a:rPr lang="en-IN" smtClean="0"/>
              <a:pPr/>
              <a:t>‹#›</a:t>
            </a:fld>
            <a:endParaRPr lang="en-IN"/>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652F3BF-685F-4AAC-882D-3863AB474A1A}" type="datetimeFigureOut">
              <a:rPr lang="en-US" smtClean="0"/>
              <a:pPr/>
              <a:t>5/20/2021</a:t>
            </a:fld>
            <a:endParaRPr lang="en-IN"/>
          </a:p>
        </p:txBody>
      </p:sp>
      <p:sp>
        <p:nvSpPr>
          <p:cNvPr id="5" name="Footer Placeholder 4"/>
          <p:cNvSpPr>
            <a:spLocks noGrp="1"/>
          </p:cNvSpPr>
          <p:nvPr>
            <p:ph type="ftr" sz="quarter" idx="11"/>
          </p:nvPr>
        </p:nvSpPr>
        <p:spPr>
          <a:xfrm>
            <a:off x="800100" y="6172200"/>
            <a:ext cx="4000500" cy="457200"/>
          </a:xfrm>
        </p:spPr>
        <p:txBody>
          <a:bodyPr/>
          <a:lstStyle/>
          <a:p>
            <a:endParaRPr lang="en-IN"/>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EA059D7-2EC3-4BF7-8E8A-4C76449039F2}"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7652F3BF-685F-4AAC-882D-3863AB474A1A}" type="datetimeFigureOut">
              <a:rPr lang="en-US" smtClean="0"/>
              <a:pPr/>
              <a:t>5/20/2021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EA059D7-2EC3-4BF7-8E8A-4C76449039F2}" type="slidenum">
              <a:rPr lang="en-IN" smtClean="0"/>
              <a:pPr/>
              <a:t>‹#›</a:t>
            </a:fld>
            <a:endParaRPr lang="en-IN"/>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7652F3BF-685F-4AAC-882D-3863AB474A1A}" type="datetimeFigureOut">
              <a:rPr lang="en-US" smtClean="0"/>
              <a:pPr/>
              <a:t>5/20/2021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EA059D7-2EC3-4BF7-8E8A-4C76449039F2}" type="slidenum">
              <a:rPr lang="en-IN" smtClean="0"/>
              <a:pPr/>
              <a:t>‹#›</a:t>
            </a:fld>
            <a:endParaRPr lang="en-IN"/>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7652F3BF-685F-4AAC-882D-3863AB474A1A}" type="datetimeFigureOut">
              <a:rPr lang="en-US" smtClean="0"/>
              <a:pPr/>
              <a:t>5/20/2021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EA059D7-2EC3-4BF7-8E8A-4C76449039F2}"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52F3BF-685F-4AAC-882D-3863AB474A1A}" type="datetimeFigureOut">
              <a:rPr lang="en-US" smtClean="0"/>
              <a:pPr/>
              <a:t>5/20/2021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EA059D7-2EC3-4BF7-8E8A-4C76449039F2}"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652F3BF-685F-4AAC-882D-3863AB474A1A}" type="datetimeFigureOut">
              <a:rPr lang="en-US" smtClean="0"/>
              <a:pPr/>
              <a:t>5/20/2021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EA059D7-2EC3-4BF7-8E8A-4C76449039F2}" type="slidenum">
              <a:rPr lang="en-IN" smtClean="0"/>
              <a:pPr/>
              <a:t>‹#›</a:t>
            </a:fld>
            <a:endParaRPr lang="en-IN"/>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652F3BF-685F-4AAC-882D-3863AB474A1A}" type="datetimeFigureOut">
              <a:rPr lang="en-US" smtClean="0"/>
              <a:pPr/>
              <a:t>5/20/2021</a:t>
            </a:fld>
            <a:endParaRPr lang="en-IN"/>
          </a:p>
        </p:txBody>
      </p:sp>
      <p:sp>
        <p:nvSpPr>
          <p:cNvPr id="6" name="Footer Placeholder 5"/>
          <p:cNvSpPr>
            <a:spLocks noGrp="1"/>
          </p:cNvSpPr>
          <p:nvPr>
            <p:ph type="ftr" sz="quarter" idx="11"/>
          </p:nvPr>
        </p:nvSpPr>
        <p:spPr>
          <a:xfrm>
            <a:off x="914400" y="6172200"/>
            <a:ext cx="3886200" cy="457200"/>
          </a:xfrm>
        </p:spPr>
        <p:txBody>
          <a:bodyPr/>
          <a:lstStyle/>
          <a:p>
            <a:endParaRPr lang="en-IN"/>
          </a:p>
        </p:txBody>
      </p:sp>
      <p:sp>
        <p:nvSpPr>
          <p:cNvPr id="7" name="Slide Number Placeholder 6"/>
          <p:cNvSpPr>
            <a:spLocks noGrp="1"/>
          </p:cNvSpPr>
          <p:nvPr>
            <p:ph type="sldNum" sz="quarter" idx="12"/>
          </p:nvPr>
        </p:nvSpPr>
        <p:spPr>
          <a:xfrm>
            <a:off x="146304" y="6208776"/>
            <a:ext cx="457200" cy="457200"/>
          </a:xfrm>
        </p:spPr>
        <p:txBody>
          <a:bodyPr/>
          <a:lstStyle/>
          <a:p>
            <a:fld id="{FEA059D7-2EC3-4BF7-8E8A-4C76449039F2}" type="slidenum">
              <a:rPr lang="en-IN" smtClean="0"/>
              <a:pPr/>
              <a:t>‹#›</a:t>
            </a:fld>
            <a:endParaRPr lang="en-IN"/>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652F3BF-685F-4AAC-882D-3863AB474A1A}" type="datetimeFigureOut">
              <a:rPr lang="en-US" smtClean="0"/>
              <a:pPr/>
              <a:t>5/20/2021</a:t>
            </a:fld>
            <a:endParaRPr lang="en-IN"/>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IN"/>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EA059D7-2EC3-4BF7-8E8A-4C76449039F2}"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thoughtco.com/task-analysis-successfully-teaching-life-skills-311085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thoughtco.com/aba-applied-behavior-analysis-3111284"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IN" dirty="0"/>
              <a:t>Paper-04</a:t>
            </a:r>
          </a:p>
          <a:p>
            <a:r>
              <a:rPr lang="en-IN"/>
              <a:t>Unit-II</a:t>
            </a:r>
          </a:p>
          <a:p>
            <a:endParaRPr lang="en-IN"/>
          </a:p>
        </p:txBody>
      </p:sp>
      <p:sp>
        <p:nvSpPr>
          <p:cNvPr id="2" name="Title 1"/>
          <p:cNvSpPr>
            <a:spLocks noGrp="1"/>
          </p:cNvSpPr>
          <p:nvPr>
            <p:ph type="ctrTitle"/>
          </p:nvPr>
        </p:nvSpPr>
        <p:spPr/>
        <p:txBody>
          <a:bodyPr/>
          <a:lstStyle/>
          <a:p>
            <a:r>
              <a:rPr lang="en-IN" dirty="0"/>
              <a:t>Viewing, shaping, watching and moving </a:t>
            </a:r>
          </a:p>
        </p:txBody>
      </p:sp>
    </p:spTree>
  </p:cSld>
  <p:clrMapOvr>
    <a:masterClrMapping/>
  </p:clrMapOvr>
  <p:transition>
    <p:pull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viewing</a:t>
            </a:r>
          </a:p>
        </p:txBody>
      </p:sp>
      <p:sp>
        <p:nvSpPr>
          <p:cNvPr id="3" name="Content Placeholder 2"/>
          <p:cNvSpPr>
            <a:spLocks noGrp="1"/>
          </p:cNvSpPr>
          <p:nvPr>
            <p:ph sz="quarter" idx="1"/>
          </p:nvPr>
        </p:nvSpPr>
        <p:spPr/>
        <p:txBody>
          <a:bodyPr/>
          <a:lstStyle/>
          <a:p>
            <a:r>
              <a:rPr lang="en-IN" dirty="0"/>
              <a:t>attending to visual signs/information</a:t>
            </a:r>
          </a:p>
          <a:p>
            <a:r>
              <a:rPr lang="en-IN" dirty="0"/>
              <a:t>Getting meaning from visual media.</a:t>
            </a:r>
          </a:p>
          <a:p>
            <a:r>
              <a:rPr lang="en-IN" dirty="0"/>
              <a:t>Very much like reading.</a:t>
            </a:r>
          </a:p>
          <a:p>
            <a:r>
              <a:rPr lang="en-IN" dirty="0"/>
              <a:t>Goal is to get meaning from what is seen</a:t>
            </a:r>
          </a:p>
          <a:p>
            <a:endParaRPr lang="en-IN" dirty="0"/>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shaping</a:t>
            </a:r>
          </a:p>
        </p:txBody>
      </p:sp>
      <p:sp>
        <p:nvSpPr>
          <p:cNvPr id="3" name="Content Placeholder 2"/>
          <p:cNvSpPr>
            <a:spLocks noGrp="1"/>
          </p:cNvSpPr>
          <p:nvPr>
            <p:ph sz="quarter" idx="1"/>
          </p:nvPr>
        </p:nvSpPr>
        <p:spPr/>
        <p:txBody>
          <a:bodyPr/>
          <a:lstStyle/>
          <a:p>
            <a:r>
              <a:rPr lang="en-IN" dirty="0"/>
              <a:t>Shaping indicates using visual means of signs or information. Here learners are encouraged and guided to use visual means of expression.</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shaping</a:t>
            </a:r>
          </a:p>
        </p:txBody>
      </p:sp>
      <p:sp>
        <p:nvSpPr>
          <p:cNvPr id="3" name="Content Placeholder 2"/>
          <p:cNvSpPr>
            <a:spLocks noGrp="1"/>
          </p:cNvSpPr>
          <p:nvPr>
            <p:ph sz="quarter" idx="1"/>
          </p:nvPr>
        </p:nvSpPr>
        <p:spPr/>
        <p:txBody>
          <a:bodyPr>
            <a:normAutofit/>
          </a:bodyPr>
          <a:lstStyle/>
          <a:p>
            <a:r>
              <a:rPr lang="en-IN" b="1" dirty="0"/>
              <a:t>Shaping</a:t>
            </a:r>
            <a:r>
              <a:rPr lang="en-IN" dirty="0"/>
              <a:t> (also known as successive approximation) is a teaching technique that involves a teacher rewarding a child as she successfully improves the acquisition of a target skill.</a:t>
            </a:r>
          </a:p>
          <a:p>
            <a:r>
              <a:rPr lang="en-IN" dirty="0"/>
              <a:t>Shaping is considered an essential process in teaching because a behaviour cannot be rewarded unless it first occurs: shaping is intended to lead children in the direction of an appropriate complex behaviour, and then reward them as they complete each successive step.</a:t>
            </a:r>
          </a:p>
          <a:p>
            <a:endParaRPr lang="en-IN" dirty="0"/>
          </a:p>
        </p:txBody>
      </p:sp>
    </p:spTree>
  </p:cSld>
  <p:clrMapOvr>
    <a:masterClrMapping/>
  </p:clrMapOvr>
  <p:transition>
    <p:pull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Process</a:t>
            </a:r>
            <a:br>
              <a:rPr lang="en-IN" b="1" dirty="0"/>
            </a:br>
            <a:endParaRPr lang="en-IN" dirty="0"/>
          </a:p>
        </p:txBody>
      </p:sp>
      <p:sp>
        <p:nvSpPr>
          <p:cNvPr id="3" name="Content Placeholder 2"/>
          <p:cNvSpPr>
            <a:spLocks noGrp="1"/>
          </p:cNvSpPr>
          <p:nvPr>
            <p:ph sz="quarter" idx="1"/>
          </p:nvPr>
        </p:nvSpPr>
        <p:spPr/>
        <p:txBody>
          <a:bodyPr>
            <a:normAutofit/>
          </a:bodyPr>
          <a:lstStyle/>
          <a:p>
            <a:r>
              <a:rPr lang="en-IN" sz="1600" dirty="0"/>
              <a:t>First, a teacher needs to identify the student's strengths and weaknesses around a specific skill, and then break the skill into a series of steps that lead a child toward that target. If the targeted skill is being able to write with a pencil, a child might have difficulty holding a pencil. An appropriate assistive step-wise strategy might start with the teacher placing her hand over the child's hand, demonstrating to the child the correct pencil grasp. Once the child achieves this step, she is rewarded and the next step is undertaken.</a:t>
            </a:r>
          </a:p>
          <a:p>
            <a:r>
              <a:rPr lang="en-IN" sz="1600" dirty="0"/>
              <a:t>The first step for another student who is uninterested in writing but does like to paint might be providing the student with a paint brush and rewarding the painting of a letter. In each case, you are helping a child approximate the topography of the </a:t>
            </a:r>
            <a:r>
              <a:rPr lang="en-IN" sz="1600" dirty="0" err="1"/>
              <a:t>behavior</a:t>
            </a:r>
            <a:r>
              <a:rPr lang="en-IN" sz="1600" dirty="0"/>
              <a:t> you want so that you can reinforce that </a:t>
            </a:r>
            <a:r>
              <a:rPr lang="en-IN" sz="1600" dirty="0" err="1"/>
              <a:t>behavior</a:t>
            </a:r>
            <a:r>
              <a:rPr lang="en-IN" sz="1600" dirty="0"/>
              <a:t> as the child grows and develops.</a:t>
            </a:r>
          </a:p>
          <a:p>
            <a:r>
              <a:rPr lang="en-IN" sz="1600" dirty="0"/>
              <a:t>Shaping may require a teacher to create a </a:t>
            </a:r>
            <a:r>
              <a:rPr lang="en-IN" sz="1600" dirty="0">
                <a:hlinkClick r:id="rId2"/>
              </a:rPr>
              <a:t>task analysis</a:t>
            </a:r>
            <a:r>
              <a:rPr lang="en-IN" sz="1600" dirty="0"/>
              <a:t> of the skill in order to create a roadmap for shaping the </a:t>
            </a:r>
            <a:r>
              <a:rPr lang="en-IN" sz="1600" dirty="0" err="1"/>
              <a:t>behavior</a:t>
            </a:r>
            <a:r>
              <a:rPr lang="en-IN" sz="1600" dirty="0"/>
              <a:t> or meeting the final skill goal. In that case, it is also critical for the teacher to model the shaping protocol for classroom </a:t>
            </a:r>
            <a:r>
              <a:rPr lang="en-IN" sz="1600" dirty="0" err="1"/>
              <a:t>para</a:t>
            </a:r>
            <a:r>
              <a:rPr lang="en-IN" sz="1600" dirty="0"/>
              <a:t>-professionals (teacher's aides) so that they know what approximations are successful and which approximations need to be cleared and </a:t>
            </a:r>
            <a:r>
              <a:rPr lang="en-IN" sz="1600" dirty="0" err="1"/>
              <a:t>retaught</a:t>
            </a:r>
            <a:r>
              <a:rPr lang="en-IN" sz="1600" dirty="0"/>
              <a:t>. Although this may seem like a painstaking and slow process, the step and reward process deeply embeds the </a:t>
            </a:r>
            <a:r>
              <a:rPr lang="en-IN" sz="1600" dirty="0" err="1"/>
              <a:t>behavior</a:t>
            </a:r>
            <a:r>
              <a:rPr lang="en-IN" sz="1600" dirty="0"/>
              <a:t> in the student's memory, so that he or she will be likely to repeat it.</a:t>
            </a:r>
          </a:p>
          <a:p>
            <a:endParaRPr lang="en-IN" sz="1600" dirty="0"/>
          </a:p>
        </p:txBody>
      </p:sp>
    </p:spTree>
  </p:cSld>
  <p:clrMapOvr>
    <a:masterClrMapping/>
  </p:clrMapOvr>
  <p:transition>
    <p:pull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History </a:t>
            </a:r>
            <a:br>
              <a:rPr lang="en-IN" b="1" dirty="0"/>
            </a:br>
            <a:endParaRPr lang="en-IN" dirty="0"/>
          </a:p>
        </p:txBody>
      </p:sp>
      <p:sp>
        <p:nvSpPr>
          <p:cNvPr id="3" name="Content Placeholder 2"/>
          <p:cNvSpPr>
            <a:spLocks noGrp="1"/>
          </p:cNvSpPr>
          <p:nvPr>
            <p:ph sz="quarter" idx="1"/>
          </p:nvPr>
        </p:nvSpPr>
        <p:spPr/>
        <p:txBody>
          <a:bodyPr>
            <a:normAutofit fontScale="85000" lnSpcReduction="20000"/>
          </a:bodyPr>
          <a:lstStyle/>
          <a:p>
            <a:r>
              <a:rPr lang="en-IN" dirty="0"/>
              <a:t>Shaping is a technique that arose from </a:t>
            </a:r>
            <a:r>
              <a:rPr lang="en-IN" dirty="0" err="1"/>
              <a:t>behaviorism</a:t>
            </a:r>
            <a:r>
              <a:rPr lang="en-IN" dirty="0"/>
              <a:t>, a field of psychology established by B.F. Skinner and based on the relationship between </a:t>
            </a:r>
            <a:r>
              <a:rPr lang="en-IN" dirty="0" err="1"/>
              <a:t>behaviors</a:t>
            </a:r>
            <a:r>
              <a:rPr lang="en-IN" dirty="0"/>
              <a:t> and their reinforcement. Skinner believed that </a:t>
            </a:r>
            <a:r>
              <a:rPr lang="en-IN" dirty="0" err="1"/>
              <a:t>behaviors</a:t>
            </a:r>
            <a:r>
              <a:rPr lang="en-IN" dirty="0"/>
              <a:t> need to be reinforced by specific preferred items or food, but can be also paired with social reinforcement like praise.</a:t>
            </a:r>
          </a:p>
          <a:p>
            <a:r>
              <a:rPr lang="en-IN" dirty="0" err="1"/>
              <a:t>Behaviorism</a:t>
            </a:r>
            <a:r>
              <a:rPr lang="en-IN" dirty="0"/>
              <a:t> and </a:t>
            </a:r>
            <a:r>
              <a:rPr lang="en-IN" dirty="0" err="1"/>
              <a:t>behavioral</a:t>
            </a:r>
            <a:r>
              <a:rPr lang="en-IN" dirty="0"/>
              <a:t> theories are the foundations of </a:t>
            </a:r>
            <a:r>
              <a:rPr lang="en-IN" dirty="0">
                <a:hlinkClick r:id="rId2"/>
              </a:rPr>
              <a:t>applied </a:t>
            </a:r>
            <a:r>
              <a:rPr lang="en-IN" dirty="0" err="1">
                <a:hlinkClick r:id="rId2"/>
              </a:rPr>
              <a:t>behavior</a:t>
            </a:r>
            <a:r>
              <a:rPr lang="en-IN" dirty="0">
                <a:hlinkClick r:id="rId2"/>
              </a:rPr>
              <a:t> analysis</a:t>
            </a:r>
            <a:r>
              <a:rPr lang="en-IN" dirty="0"/>
              <a:t> (ABA), which is used successfully with children who fall somewhere on the autistic spectrum. Although often considered "mechanistic," ABA has the advantage of allowing the therapist, teacher, or parent to take a dispassionate look at the specific </a:t>
            </a:r>
            <a:r>
              <a:rPr lang="en-IN" dirty="0" err="1"/>
              <a:t>behavior</a:t>
            </a:r>
            <a:r>
              <a:rPr lang="en-IN" dirty="0"/>
              <a:t>, rather than focus on a "moral" aspect of the </a:t>
            </a:r>
            <a:r>
              <a:rPr lang="en-IN" dirty="0" err="1"/>
              <a:t>behavior</a:t>
            </a:r>
            <a:r>
              <a:rPr lang="en-IN" dirty="0"/>
              <a:t> (as in "Robert should </a:t>
            </a:r>
            <a:r>
              <a:rPr lang="en-IN" i="1" dirty="0"/>
              <a:t>know </a:t>
            </a:r>
            <a:r>
              <a:rPr lang="en-IN" dirty="0"/>
              <a:t>that it's wrong!").</a:t>
            </a:r>
          </a:p>
          <a:p>
            <a:r>
              <a:rPr lang="en-IN" dirty="0"/>
              <a:t>Shaping is not restricted to teaching techniques with autistic children. Skinner himself used it to teach animals to perform tasks, and marketing professionals have used shaping to establish preferences in a customer's shopping </a:t>
            </a:r>
            <a:r>
              <a:rPr lang="en-IN" dirty="0" err="1"/>
              <a:t>behaviors</a:t>
            </a:r>
            <a:r>
              <a:rPr lang="en-IN" dirty="0"/>
              <a:t>.</a:t>
            </a:r>
          </a:p>
          <a:p>
            <a:endParaRPr lang="en-IN" dirty="0"/>
          </a:p>
        </p:txBody>
      </p:sp>
    </p:spTree>
  </p:cSld>
  <p:clrMapOvr>
    <a:masterClrMapping/>
  </p:clrMapOvr>
  <p:transition>
    <p:pull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Examples</a:t>
            </a:r>
            <a:br>
              <a:rPr lang="en-IN" b="1" dirty="0"/>
            </a:br>
            <a:endParaRPr lang="en-IN" dirty="0"/>
          </a:p>
        </p:txBody>
      </p:sp>
      <p:sp>
        <p:nvSpPr>
          <p:cNvPr id="3" name="Content Placeholder 2"/>
          <p:cNvSpPr>
            <a:spLocks noGrp="1"/>
          </p:cNvSpPr>
          <p:nvPr>
            <p:ph sz="quarter" idx="1"/>
          </p:nvPr>
        </p:nvSpPr>
        <p:spPr/>
        <p:txBody>
          <a:bodyPr>
            <a:noAutofit/>
          </a:bodyPr>
          <a:lstStyle/>
          <a:p>
            <a:r>
              <a:rPr lang="en-IN" sz="1600" dirty="0"/>
              <a:t>Maria used shaping to help Angelica learn to feed herself independently, by helping Angelica use the spoon hand over hand, moving to touching Angelica's wrist until Angelica was finally able to pick up her spoon and eat from her bowl independently.</a:t>
            </a:r>
          </a:p>
          <a:p>
            <a:r>
              <a:rPr lang="en-IN" sz="1600" dirty="0"/>
              <a:t>While teaching Robert to use the toilet independently to urinate, his mother, Susan, saw that he had difficulty pulling up his pants. She decided to shape this step in her task analysis by praising and reinforcing his ability to pull his pants up to his knees, then stretching out the elastic waist to finish the step, and then helping Robert by using hand over hand to complete the "pulling up pants" step.</a:t>
            </a:r>
          </a:p>
          <a:p>
            <a:r>
              <a:rPr lang="en-IN" sz="1600" dirty="0"/>
              <a:t>One shaping experiment that Skinner conducted was when he and his associates decided to teach a pigeon to bowl. The target task was to get the bird to send a wooden ball down a miniature alley toward a set of toy pins, by swiping the ball with a sideward movement of its beak. The researchers first reinforced any swipe that looked like what they had in mind, then reinforced any that approximated what they wanted, and within a few minutes, they had succeeded.</a:t>
            </a:r>
          </a:p>
          <a:p>
            <a:r>
              <a:rPr lang="en-IN" sz="1600" dirty="0"/>
              <a:t>One way modern marketers use shaping is to provide a free sample of a product and include a coupon for the large discount on the purchase price. In the first purchase, the consumer would find a coupon for a smaller discount, and so forth, until the consumer no longer needs the incentives and has established the desired </a:t>
            </a:r>
            <a:r>
              <a:rPr lang="en-IN" sz="1600" dirty="0" err="1"/>
              <a:t>behavior</a:t>
            </a:r>
            <a:r>
              <a:rPr lang="en-IN" sz="1600" dirty="0"/>
              <a:t>.</a:t>
            </a:r>
          </a:p>
          <a:p>
            <a:endParaRPr lang="en-IN" sz="1600" dirty="0"/>
          </a:p>
        </p:txBody>
      </p:sp>
    </p:spTree>
  </p:cSld>
  <p:clrMapOvr>
    <a:masterClrMapping/>
  </p:clrMapOvr>
  <p:transition>
    <p:pull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Watching and moving</a:t>
            </a:r>
          </a:p>
        </p:txBody>
      </p:sp>
      <p:sp>
        <p:nvSpPr>
          <p:cNvPr id="3" name="Content Placeholder 2"/>
          <p:cNvSpPr>
            <a:spLocks noGrp="1"/>
          </p:cNvSpPr>
          <p:nvPr>
            <p:ph sz="quarter" idx="1"/>
          </p:nvPr>
        </p:nvSpPr>
        <p:spPr/>
        <p:txBody>
          <a:bodyPr/>
          <a:lstStyle/>
          <a:p>
            <a:r>
              <a:rPr lang="en-IN" dirty="0"/>
              <a:t>attending to physical movement.</a:t>
            </a:r>
          </a:p>
          <a:p>
            <a:r>
              <a:rPr lang="en-IN" dirty="0"/>
              <a:t>using the whole body, the whole person for self-expression</a:t>
            </a:r>
          </a:p>
          <a:p>
            <a:endParaRPr lang="en-IN" dirty="0"/>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normAutofit/>
          </a:bodyPr>
          <a:lstStyle/>
          <a:p>
            <a:pPr>
              <a:buNone/>
            </a:pPr>
            <a:endParaRPr lang="en-IN" sz="6000" dirty="0"/>
          </a:p>
          <a:p>
            <a:pPr>
              <a:buNone/>
            </a:pPr>
            <a:r>
              <a:rPr lang="en-IN" sz="6000" dirty="0"/>
              <a:t>        Thank you</a:t>
            </a:r>
          </a:p>
        </p:txBody>
      </p:sp>
    </p:spTree>
  </p:cSld>
  <p:clrMapOvr>
    <a:masterClrMapping/>
  </p:clrMapOvr>
  <p:transition>
    <p:pull dir="d"/>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39</TotalTime>
  <Words>888</Words>
  <Application>Microsoft Office PowerPoint</Application>
  <PresentationFormat>On-screen Show (4:3)</PresentationFormat>
  <Paragraphs>31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Franklin Gothic Book</vt:lpstr>
      <vt:lpstr>Perpetua</vt:lpstr>
      <vt:lpstr>Wingdings 2</vt:lpstr>
      <vt:lpstr>Equity</vt:lpstr>
      <vt:lpstr>Viewing, shaping, watching and moving </vt:lpstr>
      <vt:lpstr>viewing</vt:lpstr>
      <vt:lpstr>shaping</vt:lpstr>
      <vt:lpstr>shaping</vt:lpstr>
      <vt:lpstr>Process </vt:lpstr>
      <vt:lpstr>History  </vt:lpstr>
      <vt:lpstr>Examples </vt:lpstr>
      <vt:lpstr>Watching and moving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shaping, watching and moving </dc:title>
  <dc:creator>Uttam</dc:creator>
  <cp:lastModifiedBy>Uttam Das</cp:lastModifiedBy>
  <cp:revision>19</cp:revision>
  <dcterms:created xsi:type="dcterms:W3CDTF">2018-11-08T07:31:30Z</dcterms:created>
  <dcterms:modified xsi:type="dcterms:W3CDTF">2021-05-20T15:10:02Z</dcterms:modified>
</cp:coreProperties>
</file>