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8" r:id="rId10"/>
    <p:sldId id="264" r:id="rId11"/>
    <p:sldId id="265"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DD4538DA-D19C-4B45-A1FE-ED4283AEBF22}" type="datetimeFigureOut">
              <a:rPr lang="en-US" smtClean="0"/>
              <a:pPr/>
              <a:t>5/28/2021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998C4FF-1E43-43D6-A692-945B5584BF8B}"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DD4538DA-D19C-4B45-A1FE-ED4283AEBF22}" type="datetimeFigureOut">
              <a:rPr lang="en-US" smtClean="0"/>
              <a:pPr/>
              <a:t>5/28/2021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998C4FF-1E43-43D6-A692-945B5584BF8B}"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DD4538DA-D19C-4B45-A1FE-ED4283AEBF22}" type="datetimeFigureOut">
              <a:rPr lang="en-US" smtClean="0"/>
              <a:pPr/>
              <a:t>5/28/2021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998C4FF-1E43-43D6-A692-945B5584BF8B}"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DD4538DA-D19C-4B45-A1FE-ED4283AEBF22}" type="datetimeFigureOut">
              <a:rPr lang="en-US" smtClean="0"/>
              <a:pPr/>
              <a:t>5/28/2021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998C4FF-1E43-43D6-A692-945B5584BF8B}"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4538DA-D19C-4B45-A1FE-ED4283AEBF22}" type="datetimeFigureOut">
              <a:rPr lang="en-US" smtClean="0"/>
              <a:pPr/>
              <a:t>5/28/2021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998C4FF-1E43-43D6-A692-945B5584BF8B}"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DD4538DA-D19C-4B45-A1FE-ED4283AEBF22}" type="datetimeFigureOut">
              <a:rPr lang="en-US" smtClean="0"/>
              <a:pPr/>
              <a:t>5/28/2021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998C4FF-1E43-43D6-A692-945B5584BF8B}"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DD4538DA-D19C-4B45-A1FE-ED4283AEBF22}" type="datetimeFigureOut">
              <a:rPr lang="en-US" smtClean="0"/>
              <a:pPr/>
              <a:t>5/28/2021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998C4FF-1E43-43D6-A692-945B5584BF8B}"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DD4538DA-D19C-4B45-A1FE-ED4283AEBF22}" type="datetimeFigureOut">
              <a:rPr lang="en-US" smtClean="0"/>
              <a:pPr/>
              <a:t>5/28/2021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998C4FF-1E43-43D6-A692-945B5584BF8B}"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4538DA-D19C-4B45-A1FE-ED4283AEBF22}" type="datetimeFigureOut">
              <a:rPr lang="en-US" smtClean="0"/>
              <a:pPr/>
              <a:t>5/28/2021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998C4FF-1E43-43D6-A692-945B5584BF8B}"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D4538DA-D19C-4B45-A1FE-ED4283AEBF22}" type="datetimeFigureOut">
              <a:rPr lang="en-US" smtClean="0"/>
              <a:pPr/>
              <a:t>5/28/2021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998C4FF-1E43-43D6-A692-945B5584BF8B}"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D4538DA-D19C-4B45-A1FE-ED4283AEBF22}" type="datetimeFigureOut">
              <a:rPr lang="en-US" smtClean="0"/>
              <a:pPr/>
              <a:t>5/28/2021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998C4FF-1E43-43D6-A692-945B5584BF8B}"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4538DA-D19C-4B45-A1FE-ED4283AEBF22}" type="datetimeFigureOut">
              <a:rPr lang="en-US" smtClean="0"/>
              <a:pPr/>
              <a:t>5/28/2021</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98C4FF-1E43-43D6-A692-945B5584BF8B}"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t>Reading</a:t>
            </a:r>
          </a:p>
        </p:txBody>
      </p:sp>
      <p:sp>
        <p:nvSpPr>
          <p:cNvPr id="3" name="Subtitle 2"/>
          <p:cNvSpPr>
            <a:spLocks noGrp="1"/>
          </p:cNvSpPr>
          <p:nvPr>
            <p:ph type="subTitle" idx="1"/>
          </p:nvPr>
        </p:nvSpPr>
        <p:spPr/>
        <p:txBody>
          <a:bodyPr/>
          <a:lstStyle/>
          <a:p>
            <a:r>
              <a:rPr lang="en-IN" dirty="0"/>
              <a:t>Paper-4</a:t>
            </a:r>
          </a:p>
          <a:p>
            <a:r>
              <a:rPr lang="en-IN"/>
              <a:t>Unit-ii</a:t>
            </a:r>
            <a:endParaRPr lang="en-IN" dirty="0"/>
          </a:p>
        </p:txBody>
      </p:sp>
    </p:spTree>
  </p:cSld>
  <p:clrMapOvr>
    <a:masterClrMapping/>
  </p:clrMapOvr>
  <p:transition>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Teaching of vocabulary</a:t>
            </a:r>
          </a:p>
        </p:txBody>
      </p:sp>
      <p:sp>
        <p:nvSpPr>
          <p:cNvPr id="3" name="Content Placeholder 2"/>
          <p:cNvSpPr>
            <a:spLocks noGrp="1"/>
          </p:cNvSpPr>
          <p:nvPr>
            <p:ph idx="1"/>
          </p:nvPr>
        </p:nvSpPr>
        <p:spPr/>
        <p:txBody>
          <a:bodyPr>
            <a:normAutofit fontScale="92500" lnSpcReduction="10000"/>
          </a:bodyPr>
          <a:lstStyle/>
          <a:p>
            <a:r>
              <a:rPr lang="en-IN" dirty="0">
                <a:solidFill>
                  <a:srgbClr val="FF0000"/>
                </a:solidFill>
              </a:rPr>
              <a:t>Ad-hoc vocabulary: </a:t>
            </a:r>
            <a:r>
              <a:rPr lang="en-IN" dirty="0"/>
              <a:t>words which may be important for giving piece of text, but are unlikely to have any utility outside the text.</a:t>
            </a:r>
          </a:p>
          <a:p>
            <a:r>
              <a:rPr lang="en-IN" dirty="0">
                <a:solidFill>
                  <a:srgbClr val="FF0000"/>
                </a:solidFill>
              </a:rPr>
              <a:t>Passive vocabulary</a:t>
            </a:r>
            <a:r>
              <a:rPr lang="en-IN" dirty="0"/>
              <a:t>: words which are likely to be encountered frequently in speech or writing, and which the student should be able to recognize, though he may never use them in his own speech or writing.</a:t>
            </a:r>
          </a:p>
          <a:p>
            <a:r>
              <a:rPr lang="en-IN" dirty="0">
                <a:solidFill>
                  <a:srgbClr val="FF0000"/>
                </a:solidFill>
              </a:rPr>
              <a:t>Active vocabulary</a:t>
            </a:r>
            <a:r>
              <a:rPr lang="en-IN" dirty="0"/>
              <a:t>: words which the student will require for his own use in speech or writing.</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Techniques of teaching vocabulary</a:t>
            </a:r>
          </a:p>
        </p:txBody>
      </p:sp>
      <p:sp>
        <p:nvSpPr>
          <p:cNvPr id="3" name="Content Placeholder 2"/>
          <p:cNvSpPr>
            <a:spLocks noGrp="1"/>
          </p:cNvSpPr>
          <p:nvPr>
            <p:ph idx="1"/>
          </p:nvPr>
        </p:nvSpPr>
        <p:spPr/>
        <p:txBody>
          <a:bodyPr>
            <a:normAutofit fontScale="77500" lnSpcReduction="20000"/>
          </a:bodyPr>
          <a:lstStyle/>
          <a:p>
            <a:pPr>
              <a:buNone/>
            </a:pPr>
            <a:r>
              <a:rPr lang="en-IN" dirty="0"/>
              <a:t>These three things you should keep in your mind to teaching vocabulary; A) sound B) sense C) shape of words i.e. Pronunciation, meaning and spelling</a:t>
            </a:r>
          </a:p>
          <a:p>
            <a:pPr>
              <a:buFont typeface="Wingdings" pitchFamily="2" charset="2"/>
              <a:buChar char="v"/>
            </a:pPr>
            <a:r>
              <a:rPr lang="en-IN" dirty="0"/>
              <a:t> classroom techniques:</a:t>
            </a:r>
          </a:p>
          <a:p>
            <a:pPr marL="514350" indent="-514350">
              <a:buAutoNum type="alphaUcParenR"/>
            </a:pPr>
            <a:r>
              <a:rPr lang="en-IN" dirty="0"/>
              <a:t>Using objects.</a:t>
            </a:r>
          </a:p>
          <a:p>
            <a:pPr marL="514350" indent="-514350">
              <a:buAutoNum type="alphaUcParenR"/>
            </a:pPr>
            <a:r>
              <a:rPr lang="en-IN" dirty="0"/>
              <a:t>Using gesture and symbols.</a:t>
            </a:r>
          </a:p>
          <a:p>
            <a:pPr marL="514350" indent="-514350">
              <a:buAutoNum type="alphaUcParenR"/>
            </a:pPr>
            <a:r>
              <a:rPr lang="en-IN" dirty="0"/>
              <a:t>Using known vocabulary: </a:t>
            </a:r>
            <a:r>
              <a:rPr lang="en-IN" dirty="0" err="1"/>
              <a:t>i</a:t>
            </a:r>
            <a:r>
              <a:rPr lang="en-IN" dirty="0"/>
              <a:t>) synonyms ii) antonyms</a:t>
            </a:r>
          </a:p>
          <a:p>
            <a:pPr marL="514350" indent="-514350">
              <a:buAutoNum type="alphaUcParenR"/>
            </a:pPr>
            <a:r>
              <a:rPr lang="en-IN" dirty="0"/>
              <a:t>Using words categories.</a:t>
            </a:r>
          </a:p>
          <a:p>
            <a:pPr marL="514350" indent="-514350">
              <a:buAutoNum type="alphaUcParenR"/>
            </a:pPr>
            <a:r>
              <a:rPr lang="en-IN" dirty="0"/>
              <a:t>Definition and paraphrase.</a:t>
            </a:r>
          </a:p>
          <a:p>
            <a:pPr marL="514350" indent="-514350">
              <a:buAutoNum type="alphaUcParenR"/>
            </a:pPr>
            <a:r>
              <a:rPr lang="en-IN" dirty="0"/>
              <a:t>Using mother tongue.</a:t>
            </a:r>
          </a:p>
          <a:p>
            <a:pPr marL="514350" indent="-514350">
              <a:buAutoNum type="alphaUcParenR"/>
            </a:pPr>
            <a:r>
              <a:rPr lang="en-IN" dirty="0"/>
              <a:t>Verbal context.</a:t>
            </a:r>
          </a:p>
          <a:p>
            <a:pPr marL="514350" indent="-514350">
              <a:buAutoNum type="alphaUcParenR"/>
            </a:pPr>
            <a:r>
              <a:rPr lang="en-IN" dirty="0"/>
              <a:t>Finding meaning from the context.</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Study skill </a:t>
            </a:r>
          </a:p>
        </p:txBody>
      </p:sp>
      <p:sp>
        <p:nvSpPr>
          <p:cNvPr id="3" name="Content Placeholder 2"/>
          <p:cNvSpPr>
            <a:spLocks noGrp="1"/>
          </p:cNvSpPr>
          <p:nvPr>
            <p:ph idx="1"/>
          </p:nvPr>
        </p:nvSpPr>
        <p:spPr/>
        <p:txBody>
          <a:bodyPr/>
          <a:lstStyle/>
          <a:p>
            <a:r>
              <a:rPr lang="en-IN" dirty="0"/>
              <a:t>Directly </a:t>
            </a:r>
          </a:p>
          <a:p>
            <a:r>
              <a:rPr lang="en-IN" dirty="0"/>
              <a:t>indirectly</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buNone/>
            </a:pPr>
            <a:r>
              <a:rPr lang="en-IN" sz="9600" dirty="0"/>
              <a:t>    Thank you</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Concept of reading</a:t>
            </a:r>
          </a:p>
        </p:txBody>
      </p:sp>
      <p:sp>
        <p:nvSpPr>
          <p:cNvPr id="3" name="Content Placeholder 2"/>
          <p:cNvSpPr>
            <a:spLocks noGrp="1"/>
          </p:cNvSpPr>
          <p:nvPr>
            <p:ph idx="1"/>
          </p:nvPr>
        </p:nvSpPr>
        <p:spPr/>
        <p:txBody>
          <a:bodyPr>
            <a:normAutofit fontScale="77500" lnSpcReduction="20000"/>
          </a:bodyPr>
          <a:lstStyle/>
          <a:p>
            <a:r>
              <a:rPr lang="en-IN" dirty="0"/>
              <a:t>Reading is thinking under the stimulus of printed page.</a:t>
            </a:r>
          </a:p>
          <a:p>
            <a:r>
              <a:rPr lang="en-IN" dirty="0"/>
              <a:t>Reading is a psycholinguistic game.</a:t>
            </a:r>
          </a:p>
          <a:p>
            <a:r>
              <a:rPr lang="en-IN" dirty="0"/>
              <a:t>Reading comprehension is understanding a written text. Understanding a written text means extracting the required information from it as efficiently as possible.</a:t>
            </a:r>
          </a:p>
          <a:p>
            <a:r>
              <a:rPr lang="en-IN" dirty="0"/>
              <a:t>Some experts believe that when we read something we understand it at three levels</a:t>
            </a:r>
          </a:p>
          <a:p>
            <a:pPr marL="514350" indent="-514350">
              <a:buAutoNum type="alphaUcParenR"/>
            </a:pPr>
            <a:r>
              <a:rPr lang="en-IN" dirty="0"/>
              <a:t>The purely literal responding to the graphic signals only with little depth of understanding.</a:t>
            </a:r>
          </a:p>
          <a:p>
            <a:pPr marL="514350" indent="-514350">
              <a:buAutoNum type="alphaUcParenR"/>
            </a:pPr>
            <a:r>
              <a:rPr lang="en-IN" dirty="0"/>
              <a:t>The reader recognizes the author’s meaning.</a:t>
            </a:r>
          </a:p>
          <a:p>
            <a:pPr marL="514350" indent="-514350">
              <a:buAutoNum type="alphaUcParenR"/>
            </a:pPr>
            <a:r>
              <a:rPr lang="en-IN" dirty="0"/>
              <a:t>The reader’s own personal experiences and judgements influence his response to the text.</a:t>
            </a:r>
          </a:p>
          <a:p>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 </a:t>
            </a:r>
          </a:p>
        </p:txBody>
      </p:sp>
      <p:sp>
        <p:nvSpPr>
          <p:cNvPr id="3" name="Content Placeholder 2"/>
          <p:cNvSpPr>
            <a:spLocks noGrp="1"/>
          </p:cNvSpPr>
          <p:nvPr>
            <p:ph idx="1"/>
          </p:nvPr>
        </p:nvSpPr>
        <p:spPr/>
        <p:txBody>
          <a:bodyPr>
            <a:normAutofit fontScale="77500" lnSpcReduction="20000"/>
          </a:bodyPr>
          <a:lstStyle/>
          <a:p>
            <a:pPr>
              <a:buNone/>
            </a:pPr>
            <a:r>
              <a:rPr lang="en-IN" dirty="0"/>
              <a:t>       Encoder        message            decoder</a:t>
            </a:r>
          </a:p>
          <a:p>
            <a:pPr>
              <a:buNone/>
            </a:pPr>
            <a:r>
              <a:rPr lang="en-IN" dirty="0"/>
              <a:t>       Or writer                                     or reader</a:t>
            </a:r>
          </a:p>
          <a:p>
            <a:pPr>
              <a:buNone/>
            </a:pPr>
            <a:endParaRPr lang="en-IN" dirty="0"/>
          </a:p>
          <a:p>
            <a:pPr>
              <a:buNone/>
            </a:pPr>
            <a:r>
              <a:rPr lang="en-IN" dirty="0"/>
              <a:t>Reading is an active process. A reader can understand a text only when he uses his mental faculties. To understand a reading text he should have;</a:t>
            </a:r>
          </a:p>
          <a:p>
            <a:pPr marL="514350" indent="-514350">
              <a:buAutoNum type="alphaUcParenR"/>
            </a:pPr>
            <a:r>
              <a:rPr lang="en-IN" dirty="0"/>
              <a:t>The knowledge of the writing system(graphemes)</a:t>
            </a:r>
          </a:p>
          <a:p>
            <a:pPr marL="514350" indent="-514350">
              <a:buAutoNum type="alphaUcParenR"/>
            </a:pPr>
            <a:r>
              <a:rPr lang="en-IN" dirty="0"/>
              <a:t>The knowledge of the language(morphology, syntax and semantics).</a:t>
            </a:r>
          </a:p>
          <a:p>
            <a:pPr marL="514350" indent="-514350">
              <a:buAutoNum type="alphaUcParenR"/>
            </a:pPr>
            <a:r>
              <a:rPr lang="en-IN" dirty="0"/>
              <a:t>The ability to interpret.</a:t>
            </a:r>
          </a:p>
          <a:p>
            <a:pPr marL="514350" indent="-514350">
              <a:buAutoNum type="alphaUcParenR"/>
            </a:pPr>
            <a:r>
              <a:rPr lang="en-IN" dirty="0"/>
              <a:t>The knowledge of the world.</a:t>
            </a:r>
          </a:p>
          <a:p>
            <a:pPr marL="514350" indent="-514350">
              <a:buAutoNum type="alphaUcParenR"/>
            </a:pPr>
            <a:r>
              <a:rPr lang="en-IN" dirty="0"/>
              <a:t>A reason for reading and a reading style appropriate for it.</a:t>
            </a:r>
          </a:p>
          <a:p>
            <a:pPr>
              <a:buNone/>
            </a:pP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The purpose of reading</a:t>
            </a:r>
          </a:p>
        </p:txBody>
      </p:sp>
      <p:sp>
        <p:nvSpPr>
          <p:cNvPr id="3" name="Content Placeholder 2"/>
          <p:cNvSpPr>
            <a:spLocks noGrp="1"/>
          </p:cNvSpPr>
          <p:nvPr>
            <p:ph idx="1"/>
          </p:nvPr>
        </p:nvSpPr>
        <p:spPr/>
        <p:txBody>
          <a:bodyPr>
            <a:normAutofit fontScale="77500" lnSpcReduction="20000"/>
          </a:bodyPr>
          <a:lstStyle/>
          <a:p>
            <a:pPr>
              <a:buNone/>
            </a:pPr>
            <a:r>
              <a:rPr lang="en-IN" dirty="0"/>
              <a:t>We read many things in our daily lives like:</a:t>
            </a:r>
          </a:p>
          <a:p>
            <a:r>
              <a:rPr lang="en-IN" dirty="0"/>
              <a:t>Newspaper reading</a:t>
            </a:r>
          </a:p>
          <a:p>
            <a:r>
              <a:rPr lang="en-IN" dirty="0"/>
              <a:t>Advertisement, leaflets, pamphlets</a:t>
            </a:r>
          </a:p>
          <a:p>
            <a:r>
              <a:rPr lang="en-IN" dirty="0"/>
              <a:t>Textbooks, novels, short stories</a:t>
            </a:r>
          </a:p>
          <a:p>
            <a:r>
              <a:rPr lang="en-IN" dirty="0"/>
              <a:t>Recipes, telegrams, notices, circulars</a:t>
            </a:r>
          </a:p>
          <a:p>
            <a:r>
              <a:rPr lang="en-IN" dirty="0"/>
              <a:t>Dictionaries, telephone directories</a:t>
            </a:r>
          </a:p>
          <a:p>
            <a:r>
              <a:rPr lang="en-IN" dirty="0"/>
              <a:t>Cartoons and comic strips</a:t>
            </a:r>
          </a:p>
          <a:p>
            <a:r>
              <a:rPr lang="en-IN" dirty="0"/>
              <a:t>Time-table, maps, statistical diagrams</a:t>
            </a:r>
          </a:p>
          <a:p>
            <a:pPr>
              <a:buNone/>
            </a:pPr>
            <a:r>
              <a:rPr lang="en-IN" dirty="0"/>
              <a:t>We can classify reading basically into two categories</a:t>
            </a:r>
          </a:p>
          <a:p>
            <a:pPr marL="514350" indent="-514350">
              <a:buAutoNum type="arabicParenR"/>
            </a:pPr>
            <a:r>
              <a:rPr lang="en-IN" dirty="0"/>
              <a:t>Reading for pleasure.</a:t>
            </a:r>
          </a:p>
          <a:p>
            <a:pPr marL="514350" indent="-514350">
              <a:buAutoNum type="arabicParenR"/>
            </a:pPr>
            <a:r>
              <a:rPr lang="en-IN" dirty="0"/>
              <a:t>Reading for information</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Two types reading</a:t>
            </a:r>
          </a:p>
        </p:txBody>
      </p:sp>
      <p:sp>
        <p:nvSpPr>
          <p:cNvPr id="3" name="Content Placeholder 2"/>
          <p:cNvSpPr>
            <a:spLocks noGrp="1"/>
          </p:cNvSpPr>
          <p:nvPr>
            <p:ph idx="1"/>
          </p:nvPr>
        </p:nvSpPr>
        <p:spPr/>
        <p:txBody>
          <a:bodyPr/>
          <a:lstStyle/>
          <a:p>
            <a:pPr marL="514350" indent="-514350">
              <a:buAutoNum type="arabicParenR"/>
            </a:pPr>
            <a:r>
              <a:rPr lang="en-IN" dirty="0"/>
              <a:t>Loud or oral reading</a:t>
            </a:r>
          </a:p>
          <a:p>
            <a:pPr marL="514350" indent="-514350">
              <a:buAutoNum type="arabicParenR"/>
            </a:pPr>
            <a:r>
              <a:rPr lang="en-IN" dirty="0"/>
              <a:t>Silent reading</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Characteristics of reading </a:t>
            </a:r>
          </a:p>
        </p:txBody>
      </p:sp>
      <p:sp>
        <p:nvSpPr>
          <p:cNvPr id="3" name="Content Placeholder 2"/>
          <p:cNvSpPr>
            <a:spLocks noGrp="1"/>
          </p:cNvSpPr>
          <p:nvPr>
            <p:ph idx="1"/>
          </p:nvPr>
        </p:nvSpPr>
        <p:spPr/>
        <p:txBody>
          <a:bodyPr>
            <a:normAutofit lnSpcReduction="10000"/>
          </a:bodyPr>
          <a:lstStyle/>
          <a:p>
            <a:r>
              <a:rPr lang="en-IN" dirty="0"/>
              <a:t>Reading is purposeful.</a:t>
            </a:r>
          </a:p>
          <a:p>
            <a:r>
              <a:rPr lang="en-IN" dirty="0"/>
              <a:t>Reading is selective.</a:t>
            </a:r>
          </a:p>
          <a:p>
            <a:r>
              <a:rPr lang="en-IN" dirty="0"/>
              <a:t>Reading is silent.</a:t>
            </a:r>
          </a:p>
          <a:p>
            <a:r>
              <a:rPr lang="en-IN" dirty="0"/>
              <a:t>Reading is text based.</a:t>
            </a:r>
          </a:p>
          <a:p>
            <a:r>
              <a:rPr lang="en-IN" dirty="0"/>
              <a:t>Reading involves complex cognitive skills</a:t>
            </a:r>
          </a:p>
          <a:p>
            <a:r>
              <a:rPr lang="en-IN" dirty="0"/>
              <a:t>Reading is based on comprehension.</a:t>
            </a:r>
          </a:p>
          <a:p>
            <a:r>
              <a:rPr lang="en-IN" dirty="0"/>
              <a:t>Effective reading involves chunking of information</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Why reading skill need in subject specific</a:t>
            </a:r>
          </a:p>
        </p:txBody>
      </p:sp>
      <p:sp>
        <p:nvSpPr>
          <p:cNvPr id="3" name="Content Placeholder 2"/>
          <p:cNvSpPr>
            <a:spLocks noGrp="1"/>
          </p:cNvSpPr>
          <p:nvPr>
            <p:ph idx="1"/>
          </p:nvPr>
        </p:nvSpPr>
        <p:spPr/>
        <p:txBody>
          <a:bodyPr/>
          <a:lstStyle/>
          <a:p>
            <a:r>
              <a:rPr lang="en-IN" dirty="0"/>
              <a:t>Literal meaning</a:t>
            </a:r>
          </a:p>
          <a:p>
            <a:r>
              <a:rPr lang="en-IN" dirty="0"/>
              <a:t>Interpretive meaning</a:t>
            </a:r>
          </a:p>
          <a:p>
            <a:r>
              <a:rPr lang="en-IN" dirty="0"/>
              <a:t>Critical meaning</a:t>
            </a:r>
          </a:p>
          <a:p>
            <a:r>
              <a:rPr lang="en-IN" dirty="0"/>
              <a:t>Creative </a:t>
            </a:r>
          </a:p>
          <a:p>
            <a:r>
              <a:rPr lang="en-IN" dirty="0"/>
              <a:t>Skimming</a:t>
            </a:r>
          </a:p>
          <a:p>
            <a:r>
              <a:rPr lang="en-IN" dirty="0"/>
              <a:t>scanning</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Intensive and extensive reading</a:t>
            </a:r>
          </a:p>
        </p:txBody>
      </p:sp>
      <p:sp>
        <p:nvSpPr>
          <p:cNvPr id="3" name="Content Placeholder 2"/>
          <p:cNvSpPr>
            <a:spLocks noGrp="1"/>
          </p:cNvSpPr>
          <p:nvPr>
            <p:ph idx="1"/>
          </p:nvPr>
        </p:nvSpPr>
        <p:spPr/>
        <p:txBody>
          <a:bodyPr>
            <a:normAutofit fontScale="77500" lnSpcReduction="20000"/>
          </a:bodyPr>
          <a:lstStyle/>
          <a:p>
            <a:pPr>
              <a:buNone/>
            </a:pPr>
            <a:r>
              <a:rPr lang="en-IN" dirty="0"/>
              <a:t>    we need to distinguish two kinds of reading described traditionally as intensive(sometimes called reading for accuracy) and extensive reading ( sometimes called reading for fluency). The labels indicates a difference in classroom procedures as well as a difference in purpose.</a:t>
            </a:r>
          </a:p>
          <a:p>
            <a:r>
              <a:rPr lang="en-IN" dirty="0">
                <a:solidFill>
                  <a:srgbClr val="7030A0"/>
                </a:solidFill>
              </a:rPr>
              <a:t>Examples intensive reading : </a:t>
            </a:r>
            <a:r>
              <a:rPr lang="en-US" dirty="0"/>
              <a:t>Articles or editorials in magazines like The Economic and Political Weekly.</a:t>
            </a:r>
          </a:p>
          <a:p>
            <a:r>
              <a:rPr lang="en-US" dirty="0"/>
              <a:t>Blog posts on various topics ranging from science and technology to art and culture.</a:t>
            </a:r>
          </a:p>
          <a:p>
            <a:r>
              <a:rPr lang="en-US" dirty="0"/>
              <a:t>Short stories or poetry with layers of meaning.</a:t>
            </a:r>
          </a:p>
          <a:p>
            <a:r>
              <a:rPr lang="en-US" dirty="0"/>
              <a:t>Business reports packed with important information, numbers and data.</a:t>
            </a:r>
          </a:p>
          <a:p>
            <a:pPr>
              <a:buNone/>
            </a:pP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37FB5-F6E0-42A6-B718-48C9DFF575A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AA90C5C-9AEF-497A-888F-F9256465FEAC}"/>
              </a:ext>
            </a:extLst>
          </p:cNvPr>
          <p:cNvSpPr>
            <a:spLocks noGrp="1"/>
          </p:cNvSpPr>
          <p:nvPr>
            <p:ph idx="1"/>
          </p:nvPr>
        </p:nvSpPr>
        <p:spPr/>
        <p:txBody>
          <a:bodyPr/>
          <a:lstStyle/>
          <a:p>
            <a:pPr algn="l"/>
            <a:r>
              <a:rPr lang="en-US" dirty="0"/>
              <a:t>Examples of extensive reading: </a:t>
            </a:r>
            <a:r>
              <a:rPr lang="en-US" b="0" i="0" dirty="0">
                <a:solidFill>
                  <a:srgbClr val="202124"/>
                </a:solidFill>
                <a:effectLst/>
                <a:latin typeface="arial" panose="020B0604020202020204" pitchFamily="34" charset="0"/>
              </a:rPr>
              <a:t>Possible </a:t>
            </a:r>
            <a:r>
              <a:rPr lang="en-US" b="1" i="0" dirty="0">
                <a:solidFill>
                  <a:srgbClr val="202124"/>
                </a:solidFill>
                <a:effectLst/>
                <a:latin typeface="arial" panose="020B0604020202020204" pitchFamily="34" charset="0"/>
              </a:rPr>
              <a:t>examples of extensive reading</a:t>
            </a:r>
            <a:r>
              <a:rPr lang="en-US" b="0" i="0" dirty="0">
                <a:solidFill>
                  <a:srgbClr val="202124"/>
                </a:solidFill>
                <a:effectLst/>
                <a:latin typeface="arial" panose="020B0604020202020204" pitchFamily="34" charset="0"/>
              </a:rPr>
              <a:t> material are magazines, graded </a:t>
            </a:r>
            <a:r>
              <a:rPr lang="en-US" b="1" i="0" dirty="0">
                <a:solidFill>
                  <a:srgbClr val="202124"/>
                </a:solidFill>
                <a:effectLst/>
                <a:latin typeface="arial" panose="020B0604020202020204" pitchFamily="34" charset="0"/>
              </a:rPr>
              <a:t>readers</a:t>
            </a:r>
            <a:r>
              <a:rPr lang="en-US" b="0" i="0" dirty="0">
                <a:solidFill>
                  <a:srgbClr val="202124"/>
                </a:solidFill>
                <a:effectLst/>
                <a:latin typeface="arial" panose="020B0604020202020204" pitchFamily="34" charset="0"/>
              </a:rPr>
              <a:t>, novels and, yes, even comic </a:t>
            </a:r>
            <a:r>
              <a:rPr lang="en-US" b="0" i="0">
                <a:solidFill>
                  <a:srgbClr val="202124"/>
                </a:solidFill>
                <a:effectLst/>
                <a:latin typeface="arial" panose="020B0604020202020204" pitchFamily="34" charset="0"/>
              </a:rPr>
              <a:t>books!</a:t>
            </a:r>
            <a:br>
              <a:rPr lang="en-US" b="0" i="0">
                <a:solidFill>
                  <a:srgbClr val="202124"/>
                </a:solidFill>
                <a:effectLst/>
                <a:latin typeface="arial" panose="020B0604020202020204" pitchFamily="34" charset="0"/>
              </a:rPr>
            </a:br>
            <a:endParaRPr lang="en-IN" dirty="0"/>
          </a:p>
        </p:txBody>
      </p:sp>
    </p:spTree>
    <p:extLst>
      <p:ext uri="{BB962C8B-B14F-4D97-AF65-F5344CB8AC3E}">
        <p14:creationId xmlns:p14="http://schemas.microsoft.com/office/powerpoint/2010/main" val="24013884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604</Words>
  <Application>Microsoft Office PowerPoint</Application>
  <PresentationFormat>On-screen Show (4:3)</PresentationFormat>
  <Paragraphs>77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Arial</vt:lpstr>
      <vt:lpstr>Calibri</vt:lpstr>
      <vt:lpstr>Wingdings</vt:lpstr>
      <vt:lpstr>Office Theme</vt:lpstr>
      <vt:lpstr>Reading</vt:lpstr>
      <vt:lpstr>Concept of reading</vt:lpstr>
      <vt:lpstr> </vt:lpstr>
      <vt:lpstr>The purpose of reading</vt:lpstr>
      <vt:lpstr>Two types reading</vt:lpstr>
      <vt:lpstr>Characteristics of reading </vt:lpstr>
      <vt:lpstr>Why reading skill need in subject specific</vt:lpstr>
      <vt:lpstr>Intensive and extensive reading</vt:lpstr>
      <vt:lpstr>PowerPoint Presentation</vt:lpstr>
      <vt:lpstr>Teaching of vocabulary</vt:lpstr>
      <vt:lpstr>Techniques of teaching vocabulary</vt:lpstr>
      <vt:lpstr>Study skill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dc:title>
  <dc:creator>Uttam</dc:creator>
  <cp:lastModifiedBy>Uttam Das</cp:lastModifiedBy>
  <cp:revision>30</cp:revision>
  <dcterms:created xsi:type="dcterms:W3CDTF">2018-10-29T15:25:55Z</dcterms:created>
  <dcterms:modified xsi:type="dcterms:W3CDTF">2021-05-28T06:05:07Z</dcterms:modified>
</cp:coreProperties>
</file>