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9E857-C4C7-F00F-0088-CD7B2A15D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0B55F2A-A512-AD5F-256B-9AF9A402CE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3585D35-29DB-5B1B-E666-2D9D1384AFE4}"/>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60F9EA03-6F51-94EE-77D9-EBD9FBE3545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DFFCE9-CE7A-3B6F-7F49-06C04168CC94}"/>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250033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A0D74-3AF9-54F8-3958-5E701E171DE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6B5F7F8-9CED-0EA2-603F-EBBE9FA561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087ABED-807E-B79E-84F7-595046A5452E}"/>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8287C723-5031-B0BD-D40E-0B24875F31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F6A06E7-704E-DBB2-7E96-CEB2306DF8D5}"/>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1370838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E4606-A7CF-EF3F-A15F-2009D1E4066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22FE483-F9DE-4505-6782-0D13E9493F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E257D7A-DD19-3198-B2AB-957AC1885A00}"/>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10F2ED66-EAC1-96FA-7109-65FA0900821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D229DC-1B93-425E-6E37-C41CD500E4CD}"/>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304156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E209-5A89-F478-28D4-159C1D24F4D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050B440-D7F3-05BC-EA64-7E553B4900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D95381B-4095-17C3-1148-5000E07FA28B}"/>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C84CD8FE-CD92-8BCE-907B-3630CC409CF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F3828CD-26F6-7216-03D3-5169AD24BA57}"/>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7188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F699-A7FA-BEAB-7126-0534BC2668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320F3BF-12D1-8FBB-A04D-D4B632498F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B0CF64-1D55-EC0B-5725-046861F50185}"/>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4FDE9DD5-C68F-14D2-C877-BEADDC9BFF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CCE6F41-83D0-AB39-C6A0-86498FB7EE45}"/>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68113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83855-49FC-FCFF-C383-0A027A1D39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5ACA6D2-E479-C597-4142-ABA69B8EAF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E75AA3C-5D68-9335-16A0-8E1AC2EC48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185C922-97D6-9617-BB99-3E903E550EF7}"/>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6" name="Footer Placeholder 5">
            <a:extLst>
              <a:ext uri="{FF2B5EF4-FFF2-40B4-BE49-F238E27FC236}">
                <a16:creationId xmlns:a16="http://schemas.microsoft.com/office/drawing/2014/main" id="{83C34570-866A-C6EE-0043-F414999284B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1FAF627-DBE8-91C7-5967-EADAB73F6BD6}"/>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367306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FAE1-AC7A-8E97-A7E7-04573A9A0C6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ECCBB39-5276-5AB6-3726-E94CA5BB91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56D8F6-7014-F728-1C84-E444E11FCC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2D50418-F4F1-8414-C0E7-2A96B9D1A0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77719E-91A7-FDFF-B322-66F136A56C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A3D8844-DA5C-1786-782A-1D1DC42408AB}"/>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8" name="Footer Placeholder 7">
            <a:extLst>
              <a:ext uri="{FF2B5EF4-FFF2-40B4-BE49-F238E27FC236}">
                <a16:creationId xmlns:a16="http://schemas.microsoft.com/office/drawing/2014/main" id="{C1514665-B12E-0A86-71E6-59F6EB99E94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C68BC58-61B0-9F27-5E89-33C0A7E9BF95}"/>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82812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F15C3-87D4-DE01-7EE2-B09A73D05C9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77DD1FD-0680-5519-9237-37C61686C5F4}"/>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4" name="Footer Placeholder 3">
            <a:extLst>
              <a:ext uri="{FF2B5EF4-FFF2-40B4-BE49-F238E27FC236}">
                <a16:creationId xmlns:a16="http://schemas.microsoft.com/office/drawing/2014/main" id="{670264E1-CEE5-5964-182E-3F9B29152AF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7E21EC5-1C79-B37A-7D32-5335ED29C462}"/>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26972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0C79C2-4914-3B6F-B63C-2B90CC20CEB7}"/>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3" name="Footer Placeholder 2">
            <a:extLst>
              <a:ext uri="{FF2B5EF4-FFF2-40B4-BE49-F238E27FC236}">
                <a16:creationId xmlns:a16="http://schemas.microsoft.com/office/drawing/2014/main" id="{3D15187C-005E-F66E-19C1-0D479D3B7E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3156A3B-5C15-ABE8-16DF-1B43A5EDD7E3}"/>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340893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49FE7-E080-DE8F-3F2E-2242E30EBD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10726EA-A3FC-EC7C-B449-1CC15BCE70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27B008B-0967-310F-4F07-8468974DA0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C9A3AE-4B4E-81A9-50FB-2B9CCA78B279}"/>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6" name="Footer Placeholder 5">
            <a:extLst>
              <a:ext uri="{FF2B5EF4-FFF2-40B4-BE49-F238E27FC236}">
                <a16:creationId xmlns:a16="http://schemas.microsoft.com/office/drawing/2014/main" id="{B459F519-D544-7097-6F39-C0C4EE5FB1C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1C2AACD-25EA-737A-34F3-AB131083AC2B}"/>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212386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9F6C7-B756-09D0-698F-A00B1800FA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CACB0C0-0D23-6C50-6606-8F0E866EC3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2AA728D-A396-8618-5D7E-4D756DDECA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A7EBDD-565B-318E-29FB-BF521FA4D3F0}"/>
              </a:ext>
            </a:extLst>
          </p:cNvPr>
          <p:cNvSpPr>
            <a:spLocks noGrp="1"/>
          </p:cNvSpPr>
          <p:nvPr>
            <p:ph type="dt" sz="half" idx="10"/>
          </p:nvPr>
        </p:nvSpPr>
        <p:spPr/>
        <p:txBody>
          <a:bodyPr/>
          <a:lstStyle/>
          <a:p>
            <a:fld id="{06BC78CA-35E6-4C38-98DA-73D28E1900B0}" type="datetimeFigureOut">
              <a:rPr lang="en-IN" smtClean="0"/>
              <a:t>17-10-2023</a:t>
            </a:fld>
            <a:endParaRPr lang="en-IN"/>
          </a:p>
        </p:txBody>
      </p:sp>
      <p:sp>
        <p:nvSpPr>
          <p:cNvPr id="6" name="Footer Placeholder 5">
            <a:extLst>
              <a:ext uri="{FF2B5EF4-FFF2-40B4-BE49-F238E27FC236}">
                <a16:creationId xmlns:a16="http://schemas.microsoft.com/office/drawing/2014/main" id="{F2BBA2EE-1438-D4A4-8CC4-82570CD90C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215B000-E4F6-7F69-991F-456491149F4E}"/>
              </a:ext>
            </a:extLst>
          </p:cNvPr>
          <p:cNvSpPr>
            <a:spLocks noGrp="1"/>
          </p:cNvSpPr>
          <p:nvPr>
            <p:ph type="sldNum" sz="quarter" idx="12"/>
          </p:nvPr>
        </p:nvSpPr>
        <p:spPr/>
        <p:txBody>
          <a:bodyPr/>
          <a:lstStyle/>
          <a:p>
            <a:fld id="{E6F95071-710F-4A33-9582-A5E6080F5358}" type="slidenum">
              <a:rPr lang="en-IN" smtClean="0"/>
              <a:t>‹#›</a:t>
            </a:fld>
            <a:endParaRPr lang="en-IN"/>
          </a:p>
        </p:txBody>
      </p:sp>
    </p:spTree>
    <p:extLst>
      <p:ext uri="{BB962C8B-B14F-4D97-AF65-F5344CB8AC3E}">
        <p14:creationId xmlns:p14="http://schemas.microsoft.com/office/powerpoint/2010/main" val="163251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19FB10-2FE8-51CF-0812-8A8AA3F4EE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F76A487-F7F2-3168-5ACA-098A8FA07E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CC2546-7B43-17AA-FEB8-10938D20F3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C78CA-35E6-4C38-98DA-73D28E1900B0}" type="datetimeFigureOut">
              <a:rPr lang="en-IN" smtClean="0"/>
              <a:t>17-10-2023</a:t>
            </a:fld>
            <a:endParaRPr lang="en-IN"/>
          </a:p>
        </p:txBody>
      </p:sp>
      <p:sp>
        <p:nvSpPr>
          <p:cNvPr id="5" name="Footer Placeholder 4">
            <a:extLst>
              <a:ext uri="{FF2B5EF4-FFF2-40B4-BE49-F238E27FC236}">
                <a16:creationId xmlns:a16="http://schemas.microsoft.com/office/drawing/2014/main" id="{F434AF25-8E7A-6C9F-EEF7-6D8A3D0D92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7889658-A0A5-B728-B4FF-027B5B8E5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95071-710F-4A33-9582-A5E6080F5358}" type="slidenum">
              <a:rPr lang="en-IN" smtClean="0"/>
              <a:t>‹#›</a:t>
            </a:fld>
            <a:endParaRPr lang="en-IN"/>
          </a:p>
        </p:txBody>
      </p:sp>
    </p:spTree>
    <p:extLst>
      <p:ext uri="{BB962C8B-B14F-4D97-AF65-F5344CB8AC3E}">
        <p14:creationId xmlns:p14="http://schemas.microsoft.com/office/powerpoint/2010/main" val="170436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8DFE-CFD6-5B73-3E83-3AD275D42EC3}"/>
              </a:ext>
            </a:extLst>
          </p:cNvPr>
          <p:cNvSpPr>
            <a:spLocks noGrp="1"/>
          </p:cNvSpPr>
          <p:nvPr>
            <p:ph type="ctrTitle"/>
          </p:nvPr>
        </p:nvSpPr>
        <p:spPr/>
        <p:txBody>
          <a:bodyPr/>
          <a:lstStyle/>
          <a:p>
            <a:r>
              <a:rPr lang="en-US" dirty="0"/>
              <a:t>Language and thinking</a:t>
            </a:r>
            <a:endParaRPr lang="en-IN" dirty="0"/>
          </a:p>
        </p:txBody>
      </p:sp>
      <p:sp>
        <p:nvSpPr>
          <p:cNvPr id="3" name="Subtitle 2">
            <a:extLst>
              <a:ext uri="{FF2B5EF4-FFF2-40B4-BE49-F238E27FC236}">
                <a16:creationId xmlns:a16="http://schemas.microsoft.com/office/drawing/2014/main" id="{EDA1F06D-2006-9D39-4219-FBB489FB9DE9}"/>
              </a:ext>
            </a:extLst>
          </p:cNvPr>
          <p:cNvSpPr>
            <a:spLocks noGrp="1"/>
          </p:cNvSpPr>
          <p:nvPr>
            <p:ph type="subTitle" idx="1"/>
          </p:nvPr>
        </p:nvSpPr>
        <p:spPr/>
        <p:txBody>
          <a:bodyPr/>
          <a:lstStyle/>
          <a:p>
            <a:r>
              <a:rPr lang="en-US" dirty="0"/>
              <a:t>Paper-04</a:t>
            </a:r>
          </a:p>
          <a:p>
            <a:r>
              <a:rPr lang="en-US" dirty="0"/>
              <a:t>Unit-I</a:t>
            </a:r>
            <a:endParaRPr lang="en-IN" dirty="0"/>
          </a:p>
        </p:txBody>
      </p:sp>
    </p:spTree>
    <p:extLst>
      <p:ext uri="{BB962C8B-B14F-4D97-AF65-F5344CB8AC3E}">
        <p14:creationId xmlns:p14="http://schemas.microsoft.com/office/powerpoint/2010/main" val="55576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C2B57-02EF-2B44-905F-C9B3A2F64FF4}"/>
              </a:ext>
            </a:extLst>
          </p:cNvPr>
          <p:cNvSpPr>
            <a:spLocks noGrp="1"/>
          </p:cNvSpPr>
          <p:nvPr>
            <p:ph type="title"/>
          </p:nvPr>
        </p:nvSpPr>
        <p:spPr/>
        <p:txBody>
          <a:bodyPr/>
          <a:lstStyle/>
          <a:p>
            <a:r>
              <a:rPr lang="en-US" dirty="0"/>
              <a:t>Introduction:</a:t>
            </a:r>
            <a:br>
              <a:rPr lang="en-US" dirty="0"/>
            </a:br>
            <a:endParaRPr lang="en-IN" dirty="0"/>
          </a:p>
        </p:txBody>
      </p:sp>
      <p:sp>
        <p:nvSpPr>
          <p:cNvPr id="3" name="Content Placeholder 2">
            <a:extLst>
              <a:ext uri="{FF2B5EF4-FFF2-40B4-BE49-F238E27FC236}">
                <a16:creationId xmlns:a16="http://schemas.microsoft.com/office/drawing/2014/main" id="{2BDCEF57-D676-A21D-23F3-4742E3F6F492}"/>
              </a:ext>
            </a:extLst>
          </p:cNvPr>
          <p:cNvSpPr>
            <a:spLocks noGrp="1"/>
          </p:cNvSpPr>
          <p:nvPr>
            <p:ph idx="1"/>
          </p:nvPr>
        </p:nvSpPr>
        <p:spPr/>
        <p:txBody>
          <a:bodyPr/>
          <a:lstStyle/>
          <a:p>
            <a:r>
              <a:rPr lang="en-US" dirty="0"/>
              <a:t>Language and thinking are two intricately linked phenomena that have captivated the attention of philosophers, linguists, cognitive scientists, and psychologists for centuries. The connection between the structure of our language and the way we think has been a subject of both research and debate, touching on the essence of human cognition.</a:t>
            </a:r>
            <a:endParaRPr lang="en-IN" dirty="0"/>
          </a:p>
        </p:txBody>
      </p:sp>
    </p:spTree>
    <p:extLst>
      <p:ext uri="{BB962C8B-B14F-4D97-AF65-F5344CB8AC3E}">
        <p14:creationId xmlns:p14="http://schemas.microsoft.com/office/powerpoint/2010/main" val="3671027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BA80C-87FF-8CE7-9EE2-F1AB0F889829}"/>
              </a:ext>
            </a:extLst>
          </p:cNvPr>
          <p:cNvSpPr>
            <a:spLocks noGrp="1"/>
          </p:cNvSpPr>
          <p:nvPr>
            <p:ph type="title"/>
          </p:nvPr>
        </p:nvSpPr>
        <p:spPr/>
        <p:txBody>
          <a:bodyPr/>
          <a:lstStyle/>
          <a:p>
            <a:r>
              <a:rPr lang="en-US" b="1" i="0" dirty="0">
                <a:solidFill>
                  <a:srgbClr val="374151"/>
                </a:solidFill>
                <a:effectLst/>
                <a:latin typeface="Söhne"/>
              </a:rPr>
              <a:t>1. The Sapir-Whorf Hypothesis:</a:t>
            </a:r>
            <a:endParaRPr lang="en-IN" dirty="0"/>
          </a:p>
        </p:txBody>
      </p:sp>
      <p:sp>
        <p:nvSpPr>
          <p:cNvPr id="3" name="Content Placeholder 2">
            <a:extLst>
              <a:ext uri="{FF2B5EF4-FFF2-40B4-BE49-F238E27FC236}">
                <a16:creationId xmlns:a16="http://schemas.microsoft.com/office/drawing/2014/main" id="{B5C41103-2D3D-25BE-A8C4-AFBA2A3D1F45}"/>
              </a:ext>
            </a:extLst>
          </p:cNvPr>
          <p:cNvSpPr>
            <a:spLocks noGrp="1"/>
          </p:cNvSpPr>
          <p:nvPr>
            <p:ph idx="1"/>
          </p:nvPr>
        </p:nvSpPr>
        <p:spPr/>
        <p:txBody>
          <a:bodyPr>
            <a:normAutofit/>
          </a:bodyPr>
          <a:lstStyle/>
          <a:p>
            <a:pPr algn="l"/>
            <a:r>
              <a:rPr lang="en-US" b="0" i="0" dirty="0">
                <a:solidFill>
                  <a:srgbClr val="374151"/>
                </a:solidFill>
                <a:effectLst/>
                <a:latin typeface="Söhne"/>
              </a:rPr>
              <a:t>One of the most prominent theories on the relationship between language and thought is the Sapir-Whorf hypothesis. This theory proposes that the language we speak shapes the way we think. It comes in two forms:</a:t>
            </a:r>
          </a:p>
          <a:p>
            <a:pPr algn="l">
              <a:buFont typeface="Arial" panose="020B0604020202020204" pitchFamily="34" charset="0"/>
              <a:buChar char="•"/>
            </a:pPr>
            <a:r>
              <a:rPr lang="en-US" b="1" i="0" dirty="0">
                <a:solidFill>
                  <a:srgbClr val="374151"/>
                </a:solidFill>
                <a:effectLst/>
                <a:latin typeface="Söhne"/>
              </a:rPr>
              <a:t>Strong Determinism:</a:t>
            </a:r>
            <a:r>
              <a:rPr lang="en-US" b="0" i="0" dirty="0">
                <a:solidFill>
                  <a:srgbClr val="374151"/>
                </a:solidFill>
                <a:effectLst/>
                <a:latin typeface="Söhne"/>
              </a:rPr>
              <a:t> Language determines thought completely. That is, our cognition is bound by the constraints of our language.</a:t>
            </a:r>
          </a:p>
          <a:p>
            <a:pPr algn="l">
              <a:buFont typeface="Arial" panose="020B0604020202020204" pitchFamily="34" charset="0"/>
              <a:buChar char="•"/>
            </a:pPr>
            <a:r>
              <a:rPr lang="en-US" b="1" i="0" dirty="0">
                <a:solidFill>
                  <a:srgbClr val="374151"/>
                </a:solidFill>
                <a:effectLst/>
                <a:latin typeface="Söhne"/>
              </a:rPr>
              <a:t>Weak Determinism (or Linguistic Relativity):</a:t>
            </a:r>
            <a:r>
              <a:rPr lang="en-US" b="0" i="0" dirty="0">
                <a:solidFill>
                  <a:srgbClr val="374151"/>
                </a:solidFill>
                <a:effectLst/>
                <a:latin typeface="Söhne"/>
              </a:rPr>
              <a:t> Language influences thought but doesn’t determine it. Different languages might encourage different cognitive processes.</a:t>
            </a:r>
          </a:p>
          <a:p>
            <a:pPr marL="0" indent="0">
              <a:buNone/>
            </a:pPr>
            <a:endParaRPr lang="en-IN" dirty="0"/>
          </a:p>
        </p:txBody>
      </p:sp>
    </p:spTree>
    <p:extLst>
      <p:ext uri="{BB962C8B-B14F-4D97-AF65-F5344CB8AC3E}">
        <p14:creationId xmlns:p14="http://schemas.microsoft.com/office/powerpoint/2010/main" val="1756754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E4439-045A-A2A1-D972-25DB68D96559}"/>
              </a:ext>
            </a:extLst>
          </p:cNvPr>
          <p:cNvSpPr>
            <a:spLocks noGrp="1"/>
          </p:cNvSpPr>
          <p:nvPr>
            <p:ph type="title"/>
          </p:nvPr>
        </p:nvSpPr>
        <p:spPr/>
        <p:txBody>
          <a:bodyPr/>
          <a:lstStyle/>
          <a:p>
            <a:r>
              <a:rPr lang="en-US" b="1" i="0" dirty="0">
                <a:solidFill>
                  <a:srgbClr val="374151"/>
                </a:solidFill>
                <a:effectLst/>
                <a:latin typeface="Söhne"/>
              </a:rPr>
              <a:t>3. Language as a Tool for Thought:</a:t>
            </a:r>
            <a:endParaRPr lang="en-IN" dirty="0"/>
          </a:p>
        </p:txBody>
      </p:sp>
      <p:sp>
        <p:nvSpPr>
          <p:cNvPr id="3" name="Content Placeholder 2">
            <a:extLst>
              <a:ext uri="{FF2B5EF4-FFF2-40B4-BE49-F238E27FC236}">
                <a16:creationId xmlns:a16="http://schemas.microsoft.com/office/drawing/2014/main" id="{EC8C1B1F-51BB-3B46-4299-F8EC3AF24443}"/>
              </a:ext>
            </a:extLst>
          </p:cNvPr>
          <p:cNvSpPr>
            <a:spLocks noGrp="1"/>
          </p:cNvSpPr>
          <p:nvPr>
            <p:ph idx="1"/>
          </p:nvPr>
        </p:nvSpPr>
        <p:spPr/>
        <p:txBody>
          <a:bodyPr/>
          <a:lstStyle/>
          <a:p>
            <a:pPr algn="l"/>
            <a:r>
              <a:rPr lang="en-US" b="0" i="0" dirty="0">
                <a:solidFill>
                  <a:srgbClr val="374151"/>
                </a:solidFill>
                <a:effectLst/>
                <a:latin typeface="Söhne"/>
              </a:rPr>
              <a:t>Apart from its communicative function, language serves as an essential tool for various cognitive processes:</a:t>
            </a:r>
          </a:p>
          <a:p>
            <a:pPr algn="l">
              <a:buFont typeface="Arial" panose="020B0604020202020204" pitchFamily="34" charset="0"/>
              <a:buChar char="•"/>
            </a:pPr>
            <a:r>
              <a:rPr lang="en-US" b="1" i="0" dirty="0">
                <a:solidFill>
                  <a:srgbClr val="374151"/>
                </a:solidFill>
                <a:effectLst/>
                <a:latin typeface="Söhne"/>
              </a:rPr>
              <a:t>Memory:</a:t>
            </a:r>
            <a:r>
              <a:rPr lang="en-US" b="0" i="0" dirty="0">
                <a:solidFill>
                  <a:srgbClr val="374151"/>
                </a:solidFill>
                <a:effectLst/>
                <a:latin typeface="Söhne"/>
              </a:rPr>
              <a:t> We often use verbal codes to remember information.</a:t>
            </a:r>
          </a:p>
          <a:p>
            <a:pPr algn="l">
              <a:buFont typeface="Arial" panose="020B0604020202020204" pitchFamily="34" charset="0"/>
              <a:buChar char="•"/>
            </a:pPr>
            <a:r>
              <a:rPr lang="en-US" b="1" i="0" dirty="0">
                <a:solidFill>
                  <a:srgbClr val="374151"/>
                </a:solidFill>
                <a:effectLst/>
                <a:latin typeface="Söhne"/>
              </a:rPr>
              <a:t>Problem Solving:</a:t>
            </a:r>
            <a:r>
              <a:rPr lang="en-US" b="0" i="0" dirty="0">
                <a:solidFill>
                  <a:srgbClr val="374151"/>
                </a:solidFill>
                <a:effectLst/>
                <a:latin typeface="Söhne"/>
              </a:rPr>
              <a:t> We talk ourselves through problems and use language to represent and break down complex tasks.</a:t>
            </a:r>
          </a:p>
          <a:p>
            <a:pPr algn="l">
              <a:buFont typeface="Arial" panose="020B0604020202020204" pitchFamily="34" charset="0"/>
              <a:buChar char="•"/>
            </a:pPr>
            <a:r>
              <a:rPr lang="en-US" b="1" i="0" dirty="0">
                <a:solidFill>
                  <a:srgbClr val="374151"/>
                </a:solidFill>
                <a:effectLst/>
                <a:latin typeface="Söhne"/>
              </a:rPr>
              <a:t>Reflection:</a:t>
            </a:r>
            <a:r>
              <a:rPr lang="en-US" b="0" i="0" dirty="0">
                <a:solidFill>
                  <a:srgbClr val="374151"/>
                </a:solidFill>
                <a:effectLst/>
                <a:latin typeface="Söhne"/>
              </a:rPr>
              <a:t> Inner speech or self-talk is a crucial mechanism for introspection and self-regulation.</a:t>
            </a:r>
          </a:p>
          <a:p>
            <a:pPr marL="0" indent="0">
              <a:buNone/>
            </a:pPr>
            <a:endParaRPr lang="en-IN" dirty="0"/>
          </a:p>
        </p:txBody>
      </p:sp>
    </p:spTree>
    <p:extLst>
      <p:ext uri="{BB962C8B-B14F-4D97-AF65-F5344CB8AC3E}">
        <p14:creationId xmlns:p14="http://schemas.microsoft.com/office/powerpoint/2010/main" val="1263407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2614C-A4A1-86B0-C5F7-E36145987CD5}"/>
              </a:ext>
            </a:extLst>
          </p:cNvPr>
          <p:cNvSpPr>
            <a:spLocks noGrp="1"/>
          </p:cNvSpPr>
          <p:nvPr>
            <p:ph type="title"/>
          </p:nvPr>
        </p:nvSpPr>
        <p:spPr/>
        <p:txBody>
          <a:bodyPr/>
          <a:lstStyle/>
          <a:p>
            <a:r>
              <a:rPr lang="en-US" b="1" i="0" dirty="0">
                <a:solidFill>
                  <a:srgbClr val="374151"/>
                </a:solidFill>
                <a:effectLst/>
                <a:latin typeface="Söhne"/>
              </a:rPr>
              <a:t>4. Thought without Language:</a:t>
            </a:r>
            <a:endParaRPr lang="en-IN" dirty="0"/>
          </a:p>
        </p:txBody>
      </p:sp>
      <p:sp>
        <p:nvSpPr>
          <p:cNvPr id="3" name="Content Placeholder 2">
            <a:extLst>
              <a:ext uri="{FF2B5EF4-FFF2-40B4-BE49-F238E27FC236}">
                <a16:creationId xmlns:a16="http://schemas.microsoft.com/office/drawing/2014/main" id="{591DFC04-5EDE-4DAC-3523-EF79DBD0E2C3}"/>
              </a:ext>
            </a:extLst>
          </p:cNvPr>
          <p:cNvSpPr>
            <a:spLocks noGrp="1"/>
          </p:cNvSpPr>
          <p:nvPr>
            <p:ph idx="1"/>
          </p:nvPr>
        </p:nvSpPr>
        <p:spPr/>
        <p:txBody>
          <a:bodyPr>
            <a:normAutofit lnSpcReduction="10000"/>
          </a:bodyPr>
          <a:lstStyle/>
          <a:p>
            <a:pPr algn="l"/>
            <a:r>
              <a:rPr lang="en-US" b="0" i="0" dirty="0">
                <a:solidFill>
                  <a:srgbClr val="374151"/>
                </a:solidFill>
                <a:effectLst/>
                <a:latin typeface="Söhne"/>
              </a:rPr>
              <a:t>There are certain types of thought that seem to occur without the direct influence of language. For instance:</a:t>
            </a:r>
          </a:p>
          <a:p>
            <a:pPr algn="l">
              <a:buFont typeface="Arial" panose="020B0604020202020204" pitchFamily="34" charset="0"/>
              <a:buChar char="•"/>
            </a:pPr>
            <a:r>
              <a:rPr lang="en-US" b="1" i="0" dirty="0">
                <a:solidFill>
                  <a:srgbClr val="374151"/>
                </a:solidFill>
                <a:effectLst/>
                <a:latin typeface="Söhne"/>
              </a:rPr>
              <a:t>Visual Thinking:</a:t>
            </a:r>
            <a:r>
              <a:rPr lang="en-US" b="0" i="0" dirty="0">
                <a:solidFill>
                  <a:srgbClr val="374151"/>
                </a:solidFill>
                <a:effectLst/>
                <a:latin typeface="Söhne"/>
              </a:rPr>
              <a:t> Architects or designers might envision a structure without verbalizing it.</a:t>
            </a:r>
          </a:p>
          <a:p>
            <a:pPr algn="l">
              <a:buFont typeface="Arial" panose="020B0604020202020204" pitchFamily="34" charset="0"/>
              <a:buChar char="•"/>
            </a:pPr>
            <a:r>
              <a:rPr lang="en-US" b="1" i="0" dirty="0">
                <a:solidFill>
                  <a:srgbClr val="374151"/>
                </a:solidFill>
                <a:effectLst/>
                <a:latin typeface="Söhne"/>
              </a:rPr>
              <a:t>Emotional Thinking:</a:t>
            </a:r>
            <a:r>
              <a:rPr lang="en-US" b="0" i="0" dirty="0">
                <a:solidFill>
                  <a:srgbClr val="374151"/>
                </a:solidFill>
                <a:effectLst/>
                <a:latin typeface="Söhne"/>
              </a:rPr>
              <a:t> We often feel emotions without having the words to describe them.</a:t>
            </a:r>
          </a:p>
          <a:p>
            <a:pPr algn="l">
              <a:buFont typeface="Arial" panose="020B0604020202020204" pitchFamily="34" charset="0"/>
              <a:buChar char="•"/>
            </a:pPr>
            <a:r>
              <a:rPr lang="en-US" b="1" i="0" dirty="0">
                <a:solidFill>
                  <a:srgbClr val="374151"/>
                </a:solidFill>
                <a:effectLst/>
                <a:latin typeface="Söhne"/>
              </a:rPr>
              <a:t>Instinctive Reactions:</a:t>
            </a:r>
            <a:r>
              <a:rPr lang="en-US" b="0" i="0" dirty="0">
                <a:solidFill>
                  <a:srgbClr val="374151"/>
                </a:solidFill>
                <a:effectLst/>
                <a:latin typeface="Söhne"/>
              </a:rPr>
              <a:t> Reflex actions or gut feelings often occur without verbal intervention.</a:t>
            </a:r>
          </a:p>
          <a:p>
            <a:pPr algn="l"/>
            <a:r>
              <a:rPr lang="en-US" b="0" i="0" dirty="0">
                <a:solidFill>
                  <a:srgbClr val="374151"/>
                </a:solidFill>
                <a:effectLst/>
                <a:latin typeface="Söhne"/>
              </a:rPr>
              <a:t>However, even in these scenarios, once we process the initial thought or feeling, we often resort to language to analyze or communicate it.</a:t>
            </a:r>
          </a:p>
          <a:p>
            <a:pPr marL="0" indent="0">
              <a:buNone/>
            </a:pPr>
            <a:endParaRPr lang="en-IN" dirty="0"/>
          </a:p>
        </p:txBody>
      </p:sp>
    </p:spTree>
    <p:extLst>
      <p:ext uri="{BB962C8B-B14F-4D97-AF65-F5344CB8AC3E}">
        <p14:creationId xmlns:p14="http://schemas.microsoft.com/office/powerpoint/2010/main" val="3742133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A8F6B-D259-FB27-CB66-285390D2A450}"/>
              </a:ext>
            </a:extLst>
          </p:cNvPr>
          <p:cNvSpPr>
            <a:spLocks noGrp="1"/>
          </p:cNvSpPr>
          <p:nvPr>
            <p:ph type="title"/>
          </p:nvPr>
        </p:nvSpPr>
        <p:spPr/>
        <p:txBody>
          <a:bodyPr/>
          <a:lstStyle/>
          <a:p>
            <a:r>
              <a:rPr lang="en-US" b="1" i="0" dirty="0">
                <a:effectLst/>
                <a:latin typeface="Söhne"/>
              </a:rPr>
              <a:t>5. Language Development and Cognitive Growth:</a:t>
            </a:r>
            <a:endParaRPr lang="en-IN" dirty="0"/>
          </a:p>
        </p:txBody>
      </p:sp>
      <p:sp>
        <p:nvSpPr>
          <p:cNvPr id="3" name="Content Placeholder 2">
            <a:extLst>
              <a:ext uri="{FF2B5EF4-FFF2-40B4-BE49-F238E27FC236}">
                <a16:creationId xmlns:a16="http://schemas.microsoft.com/office/drawing/2014/main" id="{38F91EDB-259E-5F22-5F47-AFE49D18542C}"/>
              </a:ext>
            </a:extLst>
          </p:cNvPr>
          <p:cNvSpPr>
            <a:spLocks noGrp="1"/>
          </p:cNvSpPr>
          <p:nvPr>
            <p:ph idx="1"/>
          </p:nvPr>
        </p:nvSpPr>
        <p:spPr/>
        <p:txBody>
          <a:bodyPr/>
          <a:lstStyle/>
          <a:p>
            <a:r>
              <a:rPr lang="en-US" b="0" i="0" dirty="0">
                <a:solidFill>
                  <a:srgbClr val="374151"/>
                </a:solidFill>
                <a:effectLst/>
                <a:latin typeface="Söhne"/>
              </a:rPr>
              <a:t>The evolution of language abilities in children provides insights into the relationship between language and thought. For instance, as children acquire language, there is a corresponding increase in their abilities to perform tasks requiring symbolic representation, classification, and reasoning. This suggests a potential co-development of linguistic and cognitive abilities.</a:t>
            </a:r>
            <a:endParaRPr lang="en-IN" dirty="0"/>
          </a:p>
        </p:txBody>
      </p:sp>
    </p:spTree>
    <p:extLst>
      <p:ext uri="{BB962C8B-B14F-4D97-AF65-F5344CB8AC3E}">
        <p14:creationId xmlns:p14="http://schemas.microsoft.com/office/powerpoint/2010/main" val="4178148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1ADCA-A2C4-291C-EEC1-DBDAB08CF5B8}"/>
              </a:ext>
            </a:extLst>
          </p:cNvPr>
          <p:cNvSpPr>
            <a:spLocks noGrp="1"/>
          </p:cNvSpPr>
          <p:nvPr>
            <p:ph type="title"/>
          </p:nvPr>
        </p:nvSpPr>
        <p:spPr/>
        <p:txBody>
          <a:bodyPr/>
          <a:lstStyle/>
          <a:p>
            <a:r>
              <a:rPr lang="en-US" b="1" i="0" dirty="0">
                <a:effectLst/>
                <a:latin typeface="Söhne"/>
              </a:rPr>
              <a:t>Cultural Influence</a:t>
            </a:r>
            <a:r>
              <a:rPr lang="en-US" b="0" i="0" dirty="0">
                <a:solidFill>
                  <a:srgbClr val="374151"/>
                </a:solidFill>
                <a:effectLst/>
                <a:latin typeface="Söhne"/>
              </a:rPr>
              <a:t>:</a:t>
            </a:r>
            <a:endParaRPr lang="en-IN" dirty="0"/>
          </a:p>
        </p:txBody>
      </p:sp>
      <p:sp>
        <p:nvSpPr>
          <p:cNvPr id="3" name="Content Placeholder 2">
            <a:extLst>
              <a:ext uri="{FF2B5EF4-FFF2-40B4-BE49-F238E27FC236}">
                <a16:creationId xmlns:a16="http://schemas.microsoft.com/office/drawing/2014/main" id="{E26E6375-5459-1980-9383-C08F4F5FC12D}"/>
              </a:ext>
            </a:extLst>
          </p:cNvPr>
          <p:cNvSpPr>
            <a:spLocks noGrp="1"/>
          </p:cNvSpPr>
          <p:nvPr>
            <p:ph idx="1"/>
          </p:nvPr>
        </p:nvSpPr>
        <p:spPr/>
        <p:txBody>
          <a:bodyPr/>
          <a:lstStyle/>
          <a:p>
            <a:r>
              <a:rPr lang="en-US" b="0" i="0" dirty="0">
                <a:solidFill>
                  <a:srgbClr val="374151"/>
                </a:solidFill>
                <a:effectLst/>
                <a:latin typeface="Söhne"/>
              </a:rPr>
              <a:t>Language is deeply rooted in culture, and the way a culture thinks about certain concepts can be reflected in its language. This means that by learning a new language, one can also gain insights into a different way of thinking.</a:t>
            </a:r>
            <a:endParaRPr lang="en-IN" dirty="0"/>
          </a:p>
        </p:txBody>
      </p:sp>
    </p:spTree>
    <p:extLst>
      <p:ext uri="{BB962C8B-B14F-4D97-AF65-F5344CB8AC3E}">
        <p14:creationId xmlns:p14="http://schemas.microsoft.com/office/powerpoint/2010/main" val="213636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1CC03-8C48-2296-3E2B-D432030FFDFF}"/>
              </a:ext>
            </a:extLst>
          </p:cNvPr>
          <p:cNvSpPr>
            <a:spLocks noGrp="1"/>
          </p:cNvSpPr>
          <p:nvPr>
            <p:ph type="title"/>
          </p:nvPr>
        </p:nvSpPr>
        <p:spPr/>
        <p:txBody>
          <a:bodyPr/>
          <a:lstStyle/>
          <a:p>
            <a:r>
              <a:rPr lang="en-US" b="1" i="0" dirty="0">
                <a:effectLst/>
                <a:latin typeface="Söhne"/>
              </a:rPr>
              <a:t>Non-Linguistic Thinking</a:t>
            </a:r>
            <a:r>
              <a:rPr lang="en-US" b="0" i="0" dirty="0">
                <a:solidFill>
                  <a:srgbClr val="374151"/>
                </a:solidFill>
                <a:effectLst/>
                <a:latin typeface="Söhne"/>
              </a:rPr>
              <a:t>:</a:t>
            </a:r>
            <a:endParaRPr lang="en-IN" dirty="0"/>
          </a:p>
        </p:txBody>
      </p:sp>
      <p:sp>
        <p:nvSpPr>
          <p:cNvPr id="3" name="Content Placeholder 2">
            <a:extLst>
              <a:ext uri="{FF2B5EF4-FFF2-40B4-BE49-F238E27FC236}">
                <a16:creationId xmlns:a16="http://schemas.microsoft.com/office/drawing/2014/main" id="{52F7E78B-42F8-7877-9420-CD7A742739A6}"/>
              </a:ext>
            </a:extLst>
          </p:cNvPr>
          <p:cNvSpPr>
            <a:spLocks noGrp="1"/>
          </p:cNvSpPr>
          <p:nvPr>
            <p:ph idx="1"/>
          </p:nvPr>
        </p:nvSpPr>
        <p:spPr/>
        <p:txBody>
          <a:bodyPr/>
          <a:lstStyle/>
          <a:p>
            <a:r>
              <a:rPr lang="en-US" b="0" i="0" dirty="0">
                <a:solidFill>
                  <a:srgbClr val="374151"/>
                </a:solidFill>
                <a:effectLst/>
                <a:latin typeface="Söhne"/>
              </a:rPr>
              <a:t>While language plays a significant role in structuring and shaping our thoughts, it's essential to note that not all thinking is linguistic. Visual thinking, emotional processing, and certain forms of problem-solving can occur without the direct involvement of language.</a:t>
            </a:r>
            <a:endParaRPr lang="en-IN" dirty="0"/>
          </a:p>
        </p:txBody>
      </p:sp>
    </p:spTree>
    <p:extLst>
      <p:ext uri="{BB962C8B-B14F-4D97-AF65-F5344CB8AC3E}">
        <p14:creationId xmlns:p14="http://schemas.microsoft.com/office/powerpoint/2010/main" val="199590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7EA42-5945-56C3-BBC5-B8264A6B0F0F}"/>
              </a:ext>
            </a:extLst>
          </p:cNvPr>
          <p:cNvSpPr>
            <a:spLocks noGrp="1"/>
          </p:cNvSpPr>
          <p:nvPr>
            <p:ph type="title"/>
          </p:nvPr>
        </p:nvSpPr>
        <p:spPr/>
        <p:txBody>
          <a:bodyPr/>
          <a:lstStyle/>
          <a:p>
            <a:r>
              <a:rPr lang="en-US" dirty="0"/>
              <a:t>Conclusion </a:t>
            </a:r>
            <a:endParaRPr lang="en-IN" dirty="0"/>
          </a:p>
        </p:txBody>
      </p:sp>
      <p:sp>
        <p:nvSpPr>
          <p:cNvPr id="3" name="Content Placeholder 2">
            <a:extLst>
              <a:ext uri="{FF2B5EF4-FFF2-40B4-BE49-F238E27FC236}">
                <a16:creationId xmlns:a16="http://schemas.microsoft.com/office/drawing/2014/main" id="{59144408-0DBE-D044-3F29-43A88D279D70}"/>
              </a:ext>
            </a:extLst>
          </p:cNvPr>
          <p:cNvSpPr>
            <a:spLocks noGrp="1"/>
          </p:cNvSpPr>
          <p:nvPr>
            <p:ph idx="1"/>
          </p:nvPr>
        </p:nvSpPr>
        <p:spPr/>
        <p:txBody>
          <a:bodyPr/>
          <a:lstStyle/>
          <a:p>
            <a:r>
              <a:rPr lang="en-US" b="0" i="0" dirty="0">
                <a:solidFill>
                  <a:srgbClr val="374151"/>
                </a:solidFill>
                <a:effectLst/>
                <a:latin typeface="Söhne"/>
              </a:rPr>
              <a:t>In conclusion, the relationship between language and thinking is dynamic and multifaceted. While language provides a framework for many of our thoughts, allowing us to categorize, analyze, and communicate, it can also both limit and expand our thinking in unique ways. As we continue to explore the depths of human cognition, the intricate dance between language and thought remains a central theme of investigation.</a:t>
            </a:r>
            <a:endParaRPr lang="en-IN" dirty="0"/>
          </a:p>
        </p:txBody>
      </p:sp>
    </p:spTree>
    <p:extLst>
      <p:ext uri="{BB962C8B-B14F-4D97-AF65-F5344CB8AC3E}">
        <p14:creationId xmlns:p14="http://schemas.microsoft.com/office/powerpoint/2010/main" val="1217497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553</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Söhne</vt:lpstr>
      <vt:lpstr>Office Theme</vt:lpstr>
      <vt:lpstr>Language and thinking</vt:lpstr>
      <vt:lpstr>Introduction: </vt:lpstr>
      <vt:lpstr>1. The Sapir-Whorf Hypothesis:</vt:lpstr>
      <vt:lpstr>3. Language as a Tool for Thought:</vt:lpstr>
      <vt:lpstr>4. Thought without Language:</vt:lpstr>
      <vt:lpstr>5. Language Development and Cognitive Growth:</vt:lpstr>
      <vt:lpstr>Cultural Influence:</vt:lpstr>
      <vt:lpstr>Non-Linguistic Thinking:</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thinking</dc:title>
  <dc:creator>Uttam Das</dc:creator>
  <cp:lastModifiedBy>Uttam Das</cp:lastModifiedBy>
  <cp:revision>5</cp:revision>
  <dcterms:created xsi:type="dcterms:W3CDTF">2023-10-14T04:32:35Z</dcterms:created>
  <dcterms:modified xsi:type="dcterms:W3CDTF">2023-10-17T05:32:49Z</dcterms:modified>
</cp:coreProperties>
</file>