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3" d="100"/>
          <a:sy n="63" d="100"/>
        </p:scale>
        <p:origin x="1380" y="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5FCDEEFC-4E74-4A4B-B4F8-EC3E8E3C0AA8}" type="datetimeFigureOut">
              <a:rPr lang="en-US" smtClean="0"/>
              <a:pPr/>
              <a:t>10/29/2022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7938BF6-FB75-480F-951E-4E66B00F5DA6}"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5FCDEEFC-4E74-4A4B-B4F8-EC3E8E3C0AA8}" type="datetimeFigureOut">
              <a:rPr lang="en-US" smtClean="0"/>
              <a:pPr/>
              <a:t>10/29/2022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7938BF6-FB75-480F-951E-4E66B00F5DA6}"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5FCDEEFC-4E74-4A4B-B4F8-EC3E8E3C0AA8}" type="datetimeFigureOut">
              <a:rPr lang="en-US" smtClean="0"/>
              <a:pPr/>
              <a:t>10/29/2022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7938BF6-FB75-480F-951E-4E66B00F5DA6}"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5FCDEEFC-4E74-4A4B-B4F8-EC3E8E3C0AA8}" type="datetimeFigureOut">
              <a:rPr lang="en-US" smtClean="0"/>
              <a:pPr/>
              <a:t>10/29/2022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7938BF6-FB75-480F-951E-4E66B00F5DA6}"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FCDEEFC-4E74-4A4B-B4F8-EC3E8E3C0AA8}" type="datetimeFigureOut">
              <a:rPr lang="en-US" smtClean="0"/>
              <a:pPr/>
              <a:t>10/29/2022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7938BF6-FB75-480F-951E-4E66B00F5DA6}" type="slidenum">
              <a:rPr lang="en-IN" smtClean="0"/>
              <a:pPr/>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5FCDEEFC-4E74-4A4B-B4F8-EC3E8E3C0AA8}" type="datetimeFigureOut">
              <a:rPr lang="en-US" smtClean="0"/>
              <a:pPr/>
              <a:t>10/29/2022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7938BF6-FB75-480F-951E-4E66B00F5DA6}"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5FCDEEFC-4E74-4A4B-B4F8-EC3E8E3C0AA8}" type="datetimeFigureOut">
              <a:rPr lang="en-US" smtClean="0"/>
              <a:pPr/>
              <a:t>10/29/2022</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17938BF6-FB75-480F-951E-4E66B00F5DA6}"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5FCDEEFC-4E74-4A4B-B4F8-EC3E8E3C0AA8}" type="datetimeFigureOut">
              <a:rPr lang="en-US" smtClean="0"/>
              <a:pPr/>
              <a:t>10/29/2022</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17938BF6-FB75-480F-951E-4E66B00F5DA6}"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CDEEFC-4E74-4A4B-B4F8-EC3E8E3C0AA8}" type="datetimeFigureOut">
              <a:rPr lang="en-US" smtClean="0"/>
              <a:pPr/>
              <a:t>10/29/2022</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17938BF6-FB75-480F-951E-4E66B00F5DA6}"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FCDEEFC-4E74-4A4B-B4F8-EC3E8E3C0AA8}" type="datetimeFigureOut">
              <a:rPr lang="en-US" smtClean="0"/>
              <a:pPr/>
              <a:t>10/29/2022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7938BF6-FB75-480F-951E-4E66B00F5DA6}"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FCDEEFC-4E74-4A4B-B4F8-EC3E8E3C0AA8}" type="datetimeFigureOut">
              <a:rPr lang="en-US" smtClean="0"/>
              <a:pPr/>
              <a:t>10/29/2022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7938BF6-FB75-480F-951E-4E66B00F5DA6}" type="slidenum">
              <a:rPr lang="en-IN" smtClean="0"/>
              <a:pPr/>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CDEEFC-4E74-4A4B-B4F8-EC3E8E3C0AA8}" type="datetimeFigureOut">
              <a:rPr lang="en-US" smtClean="0"/>
              <a:pPr/>
              <a:t>10/29/2022</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938BF6-FB75-480F-951E-4E66B00F5DA6}"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a:t>Origin, goals and difficulties of LAC</a:t>
            </a:r>
          </a:p>
        </p:txBody>
      </p:sp>
      <p:sp>
        <p:nvSpPr>
          <p:cNvPr id="3" name="Subtitle 2"/>
          <p:cNvSpPr>
            <a:spLocks noGrp="1"/>
          </p:cNvSpPr>
          <p:nvPr>
            <p:ph type="subTitle" idx="1"/>
          </p:nvPr>
        </p:nvSpPr>
        <p:spPr/>
        <p:txBody>
          <a:bodyPr/>
          <a:lstStyle/>
          <a:p>
            <a:r>
              <a:rPr lang="en-IN" dirty="0"/>
              <a:t>Paper-04</a:t>
            </a:r>
          </a:p>
          <a:p>
            <a:r>
              <a:rPr lang="en-IN" dirty="0"/>
              <a:t>Unit-1</a:t>
            </a:r>
          </a:p>
          <a:p>
            <a:endParaRPr lang="en-IN"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Origin of LAC</a:t>
            </a:r>
          </a:p>
        </p:txBody>
      </p:sp>
      <p:sp>
        <p:nvSpPr>
          <p:cNvPr id="3" name="Content Placeholder 2"/>
          <p:cNvSpPr>
            <a:spLocks noGrp="1"/>
          </p:cNvSpPr>
          <p:nvPr>
            <p:ph idx="1"/>
          </p:nvPr>
        </p:nvSpPr>
        <p:spPr/>
        <p:txBody>
          <a:bodyPr>
            <a:normAutofit fontScale="70000" lnSpcReduction="20000"/>
          </a:bodyPr>
          <a:lstStyle/>
          <a:p>
            <a:r>
              <a:rPr lang="en-IN" dirty="0"/>
              <a:t>The LAC movement follows the example set by the Writing Across the Curriculum (WAC) movement of the 1980s, which sought to use writing as a central learning tool in classes outside the English department. Rather than relegating writing instruction to classes in literature or composition, WAC provides advice and assistance to students for the inculcation of the skills needed for writing in each curricular specialty. Similarly, LAC works with faculty to identify the specific vocabulary and genres that students need in order to function effectively in another language in their respective disciplines (</a:t>
            </a:r>
            <a:r>
              <a:rPr lang="en-IN" dirty="0" err="1"/>
              <a:t>Fichera</a:t>
            </a:r>
            <a:r>
              <a:rPr lang="en-IN" dirty="0"/>
              <a:t> &amp; Straight, 1997). </a:t>
            </a:r>
          </a:p>
          <a:p>
            <a:r>
              <a:rPr lang="en-IN" dirty="0"/>
              <a:t>LAC also draws upon the content-based language instruction movement of the 1990s (Brinton, Snow, &amp; </a:t>
            </a:r>
            <a:r>
              <a:rPr lang="en-IN" dirty="0" err="1"/>
              <a:t>Wesche</a:t>
            </a:r>
            <a:r>
              <a:rPr lang="en-IN" dirty="0"/>
              <a:t>, 1989; Krueger &amp; Ryan, 1993; Stryker &amp; Leaver, 1997). Instruction that emphasizes purposeful comprehension and communicative production yields superior receptive and expressive accuracy, complexity, and fluency. In brief, students who learn language for a purpose learn it better. </a:t>
            </a:r>
          </a:p>
          <a:p>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Aims of LAC</a:t>
            </a:r>
          </a:p>
        </p:txBody>
      </p:sp>
      <p:sp>
        <p:nvSpPr>
          <p:cNvPr id="3" name="Content Placeholder 2"/>
          <p:cNvSpPr>
            <a:spLocks noGrp="1"/>
          </p:cNvSpPr>
          <p:nvPr>
            <p:ph idx="1"/>
          </p:nvPr>
        </p:nvSpPr>
        <p:spPr/>
        <p:txBody>
          <a:bodyPr>
            <a:normAutofit fontScale="77500" lnSpcReduction="20000"/>
          </a:bodyPr>
          <a:lstStyle/>
          <a:p>
            <a:r>
              <a:rPr lang="en-IN" dirty="0"/>
              <a:t>LAC aims to facilitate the use of languages in a variety of meaningful contexts and to motivate and reward students for using their multilingual skills in every class they take at each level in the university curriculum, thus preparing them for the cross-cultural and multilingual demands and opportunities of a global society (Consortium for Languages Across the Curriculum, 1996). </a:t>
            </a:r>
          </a:p>
          <a:p>
            <a:r>
              <a:rPr lang="en-IN" dirty="0"/>
              <a:t>The goal of LAC are--- in simple terms- to support language development in each and every child, in all domains of language use, in each learning activity in school, and to give children feedback about their progress( through appropriate assessment and evaluation)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77500" lnSpcReduction="20000"/>
          </a:bodyPr>
          <a:lstStyle/>
          <a:p>
            <a:r>
              <a:rPr lang="en-IN" dirty="0"/>
              <a:t>Language develops mainly purposeful use.</a:t>
            </a:r>
          </a:p>
          <a:p>
            <a:r>
              <a:rPr lang="en-IN" dirty="0"/>
              <a:t>Language is the medium for reflecting on learning and for improving it.</a:t>
            </a:r>
          </a:p>
          <a:p>
            <a:r>
              <a:rPr lang="en-IN" dirty="0"/>
              <a:t>Learning often occurs through speaking or writing as much as through shaping and moving.</a:t>
            </a:r>
          </a:p>
          <a:p>
            <a:r>
              <a:rPr lang="en-IN" dirty="0"/>
              <a:t>To enhance knowledge acquisition through awareness of language use.</a:t>
            </a:r>
          </a:p>
          <a:p>
            <a:r>
              <a:rPr lang="en-IN" dirty="0"/>
              <a:t>To create a link through the learning process.</a:t>
            </a:r>
          </a:p>
          <a:p>
            <a:r>
              <a:rPr lang="en-IN" dirty="0"/>
              <a:t>To develop critical reading, writing and learning.</a:t>
            </a:r>
          </a:p>
          <a:p>
            <a:r>
              <a:rPr lang="en-IN" dirty="0"/>
              <a:t>Learners feedback about their progress.</a:t>
            </a:r>
          </a:p>
          <a:p>
            <a:r>
              <a:rPr lang="en-IN" dirty="0"/>
              <a:t>Foster, maintain and enrich the language abilities of all student( native and non-native speakers)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a:t>difficulties of LAC</a:t>
            </a:r>
            <a:endParaRPr lang="en-IN" dirty="0"/>
          </a:p>
        </p:txBody>
      </p:sp>
      <p:sp>
        <p:nvSpPr>
          <p:cNvPr id="3" name="Content Placeholder 2"/>
          <p:cNvSpPr>
            <a:spLocks noGrp="1"/>
          </p:cNvSpPr>
          <p:nvPr>
            <p:ph idx="1"/>
          </p:nvPr>
        </p:nvSpPr>
        <p:spPr/>
        <p:txBody>
          <a:bodyPr/>
          <a:lstStyle/>
          <a:p>
            <a:r>
              <a:rPr lang="en-IN" dirty="0"/>
              <a:t>Problem of attitude of the teachers.</a:t>
            </a:r>
          </a:p>
          <a:p>
            <a:r>
              <a:rPr lang="en-IN" dirty="0"/>
              <a:t>No one is centrally responsible in the school for LAC.</a:t>
            </a:r>
          </a:p>
          <a:p>
            <a:r>
              <a:rPr lang="en-IN" dirty="0"/>
              <a:t>Introducing LAC requires a radical change in the attitudes and mentality.</a:t>
            </a:r>
          </a:p>
          <a:p>
            <a:r>
              <a:rPr lang="en-IN" dirty="0"/>
              <a:t>No </a:t>
            </a:r>
            <a:r>
              <a:rPr lang="en-IN"/>
              <a:t>strict rules</a:t>
            </a:r>
            <a:r>
              <a:rPr lang="en-IN" dirty="0"/>
              <a:t>.</a:t>
            </a:r>
          </a:p>
          <a:p>
            <a:r>
              <a:rPr lang="en-IN" dirty="0"/>
              <a:t>No readiness.</a:t>
            </a:r>
          </a:p>
          <a:p>
            <a:r>
              <a:rPr lang="en-IN" dirty="0"/>
              <a:t>No attention to the sources of the errors.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a:buNone/>
            </a:pPr>
            <a:endParaRPr lang="en-IN" sz="9600" dirty="0"/>
          </a:p>
          <a:p>
            <a:pPr>
              <a:buNone/>
            </a:pPr>
            <a:r>
              <a:rPr lang="en-IN" sz="8000" dirty="0"/>
              <a:t>      Thank you</a:t>
            </a:r>
          </a:p>
          <a:p>
            <a:pPr>
              <a:buNone/>
            </a:pPr>
            <a:endParaRPr lang="en-IN" sz="96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TotalTime>
  <Words>437</Words>
  <Application>Microsoft Office PowerPoint</Application>
  <PresentationFormat>On-screen Show (4:3)</PresentationFormat>
  <Paragraphs>26</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Office Theme</vt:lpstr>
      <vt:lpstr>Origin, goals and difficulties of LAC</vt:lpstr>
      <vt:lpstr>Origin of LAC</vt:lpstr>
      <vt:lpstr>Aims of LAC</vt:lpstr>
      <vt:lpstr>PowerPoint Presentation</vt:lpstr>
      <vt:lpstr>difficulties of LAC</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Origin, goals and difficulties of LAC</dc:title>
  <dc:creator>Uttam</dc:creator>
  <cp:lastModifiedBy>Uttam Das</cp:lastModifiedBy>
  <cp:revision>18</cp:revision>
  <dcterms:created xsi:type="dcterms:W3CDTF">2018-09-11T19:31:17Z</dcterms:created>
  <dcterms:modified xsi:type="dcterms:W3CDTF">2022-10-29T05:31:47Z</dcterms:modified>
</cp:coreProperties>
</file>