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  <p:sldId id="276" r:id="rId4"/>
    <p:sldId id="284" r:id="rId5"/>
    <p:sldId id="277" r:id="rId6"/>
    <p:sldId id="278" r:id="rId7"/>
    <p:sldId id="279" r:id="rId8"/>
    <p:sldId id="280" r:id="rId9"/>
    <p:sldId id="281" r:id="rId10"/>
    <p:sldId id="282" r:id="rId11"/>
    <p:sldId id="290" r:id="rId12"/>
    <p:sldId id="262" r:id="rId13"/>
    <p:sldId id="264" r:id="rId14"/>
    <p:sldId id="265" r:id="rId15"/>
    <p:sldId id="266" r:id="rId16"/>
    <p:sldId id="267" r:id="rId17"/>
    <p:sldId id="26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ABDF7-48D4-4148-AC47-6531E1E039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56EC6D-0B5E-4D37-B983-1F1DB3AEF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A4F42-539A-49BA-9B4E-552F54613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51D92-1E96-4347-A0DF-B44E90CCF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4FE86-9168-4BBB-B1B6-F00E316B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007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46F35D-EEC5-452A-A519-D0AADCAF1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252BCA-D311-4CF5-A71A-80E9B5CE9E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C4C6FF-E532-462E-9EEA-37109CDD9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4CFC1-697F-4D8A-9072-DA208BBFC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DE8910-252F-49A3-AC84-0291B0CCE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458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82402A-A68A-4C1E-9ABA-6D4B6D9355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2B1FFD-2E75-4611-9C28-CED66FE2C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CC8DAF-3758-4D91-90DD-46635AF94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D6D56-44F5-4E75-8B92-09FDC8151B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93338-CF33-4EA3-8742-400D828B8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299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38760-E133-4BB5-8173-F9A499512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47A3E-F459-4142-9024-96B1E8BA52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76BDDD-630E-4B14-BCE6-BAB2C61C2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372A9-3C8F-4BCC-AFD4-ED074AB59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B25C60-B11F-4920-8C6E-C3F4F709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1117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2D4D45-DB77-418B-B628-37230C393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C8C775-E938-4A71-8A45-6C3682989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DF6E7-65ED-4516-A8B5-8FFC3B27C5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07150-42AD-4C4D-8CD6-326048DE9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D09282-41D2-4B54-832E-F60F4A5E3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966583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D7BD2F-C961-4C7B-B278-4C0DCB4B4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949CBA-F5FC-416E-A7A6-F47A9F4D9F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05D60-AA3D-46CA-BDF2-FCE71405C6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748F66-FB65-44CC-BEEA-A44679A7F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E6C720-3ADF-488C-ACCF-1B5D1899B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6D40EA-A98D-421E-9FCB-D08D289AF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0642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4C5B8-B1C2-4DE9-94F1-6F3FD67C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28FAE-F28A-47D7-A620-6C72821197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1C127D-B2D7-4B0E-937A-BD53004F63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67F946-904C-4FAB-A4E3-182205B5B5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5B9799-B874-4744-8396-3E54E955BE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5C719E-5EE1-4AD5-9833-2A0D576344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C14FA7-C031-4D63-A5CE-49D89EB0B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09D22C-5BC2-4070-891A-C40CC5403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476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12D17-23E9-4365-8547-570FDA769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DBE895-BEB2-4FD9-BB7B-A8E3C578A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599DF8-1384-4036-8BC1-7519CEBC8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B8C4A0-0EFD-4ADE-B73A-A2F14BBD9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7671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3FB25A-6BFA-4C02-A69E-EAAE6A9D8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48EC28-7359-48DC-96D4-5C748EFB9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6C8783-CF79-47DD-AC01-6B57D260E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55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90611-576F-479B-9F81-08D4C5CAA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33779-A547-4B70-BFE6-198472443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69BBE6-66A5-4D35-AED7-E9129D21C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6A2B3A-0BFD-4B90-A383-3A98C3D6E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6910B6-6154-4E2C-B939-B35BAC223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BBE3D9-3F4B-47EA-A845-1D539483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0587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3D7345-46A3-40C1-8886-DBEEDACB2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EB112EB-5EC6-477F-8F2B-2715A1F2B1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B6240D-BC6F-4B16-8842-302F3B105D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B0907C-F01D-496C-B3F4-A11CE34A1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F0C333-3924-4179-848A-9ADF30CA9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95D58D-9C27-47EA-961B-73DF3D1DB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1895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F6625D-F13F-4D41-8D1C-F724691499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59269E-FDE9-4077-A570-0C49ACA0F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9580B-2A32-4234-990E-446D16AC4D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4FCDF-3457-465B-954C-81D3C6A6D69E}" type="datetimeFigureOut">
              <a:rPr lang="en-IN" smtClean="0"/>
              <a:t>10-12-2024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F4B03A-A409-4736-ADEE-FDCD03762E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1804B-031C-4A16-93C7-684ECB283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CAD5F-CA69-42DA-9D94-A7E900A96A8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617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3DD00C7-79D0-3764-A268-9C3C429C7304}"/>
              </a:ext>
            </a:extLst>
          </p:cNvPr>
          <p:cNvSpPr txBox="1"/>
          <p:nvPr/>
        </p:nvSpPr>
        <p:spPr>
          <a:xfrm>
            <a:off x="1285102" y="2001781"/>
            <a:ext cx="9662984" cy="2378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IN" sz="4000" b="1" kern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 of the important government policies issue-wise</a:t>
            </a:r>
            <a:endParaRPr lang="en-IN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6638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7BBE5-7C47-8B4F-4D7F-7AD4965196ED}"/>
              </a:ext>
            </a:extLst>
          </p:cNvPr>
          <p:cNvSpPr txBox="1"/>
          <p:nvPr/>
        </p:nvSpPr>
        <p:spPr>
          <a:xfrm>
            <a:off x="389466" y="152407"/>
            <a:ext cx="11684000" cy="58549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en-IN" sz="32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Substantive Policies</a:t>
            </a:r>
            <a:r>
              <a:rPr lang="en-IN" sz="3200" b="1" kern="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Substantive policies are concerned with society’s overall welfare and development. 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substantive policies are programs such as education and employment opportunities, economic stabilization, law and order enforcement, anti-pollution laws, etc.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policies cover a wide range of issues that affect society’s overall well-being and progress.</a:t>
            </a:r>
            <a:endParaRPr lang="en-IN" sz="2800" kern="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1029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68FB8C4-84AE-E93C-8B9F-7914285106FF}"/>
              </a:ext>
            </a:extLst>
          </p:cNvPr>
          <p:cNvSpPr txBox="1"/>
          <p:nvPr/>
        </p:nvSpPr>
        <p:spPr>
          <a:xfrm>
            <a:off x="1993392" y="2249425"/>
            <a:ext cx="8814816" cy="919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4000" b="1" dirty="0">
                <a:solidFill>
                  <a:srgbClr val="FF0000"/>
                </a:solidFill>
                <a:effectLst/>
                <a:latin typeface="Arial Black" panose="020B0A0402010202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</a:t>
            </a:r>
          </a:p>
        </p:txBody>
      </p:sp>
    </p:spTree>
    <p:extLst>
      <p:ext uri="{BB962C8B-B14F-4D97-AF65-F5344CB8AC3E}">
        <p14:creationId xmlns:p14="http://schemas.microsoft.com/office/powerpoint/2010/main" val="31356008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03E9-5AFD-4609-86B5-A5A1B89DC65B}"/>
              </a:ext>
            </a:extLst>
          </p:cNvPr>
          <p:cNvSpPr txBox="1"/>
          <p:nvPr/>
        </p:nvSpPr>
        <p:spPr>
          <a:xfrm>
            <a:off x="694944" y="365760"/>
            <a:ext cx="11265408" cy="5472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India: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parliament consisting of the Lok Sabha and Rajya Sabha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discusses the policy before approving it on which lots of discussions and debates takes place.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 support of majority members in both the houses makes easy for the government in power to get the approval on any policy initiated by them.</a:t>
            </a:r>
          </a:p>
        </p:txBody>
      </p:sp>
    </p:spTree>
    <p:extLst>
      <p:ext uri="{BB962C8B-B14F-4D97-AF65-F5344CB8AC3E}">
        <p14:creationId xmlns:p14="http://schemas.microsoft.com/office/powerpoint/2010/main" val="419996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03E9-5AFD-4609-86B5-A5A1B89DC65B}"/>
              </a:ext>
            </a:extLst>
          </p:cNvPr>
          <p:cNvSpPr txBox="1"/>
          <p:nvPr/>
        </p:nvSpPr>
        <p:spPr>
          <a:xfrm>
            <a:off x="768096" y="409575"/>
            <a:ext cx="11119104" cy="57534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India: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Once it is cleared by both Houses, it is sent to President whose final assent makes a bill into a law. 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President can assent the bill, withhold it or send it back for reconsideration.</a:t>
            </a:r>
          </a:p>
          <a:p>
            <a:pPr marL="285750" indent="-28575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 President's assent, the first stage of policy making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.e.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 formulation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complete.</a:t>
            </a:r>
          </a:p>
        </p:txBody>
      </p:sp>
    </p:spTree>
    <p:extLst>
      <p:ext uri="{BB962C8B-B14F-4D97-AF65-F5344CB8AC3E}">
        <p14:creationId xmlns:p14="http://schemas.microsoft.com/office/powerpoint/2010/main" val="4032616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03E9-5AFD-4609-86B5-A5A1B89DC65B}"/>
              </a:ext>
            </a:extLst>
          </p:cNvPr>
          <p:cNvSpPr txBox="1"/>
          <p:nvPr/>
        </p:nvSpPr>
        <p:spPr>
          <a:xfrm>
            <a:off x="548640" y="400050"/>
            <a:ext cx="11265409" cy="5634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India: (</a:t>
            </a:r>
            <a:r>
              <a:rPr lang="en-IN" sz="3600" spc="-5" dirty="0">
                <a:solidFill>
                  <a:srgbClr val="0B0B0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Implementation of Policy)</a:t>
            </a:r>
            <a:endParaRPr lang="en-IN" sz="3600" b="1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 implementation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is </a:t>
            </a: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second stage. It involves various institutions in India like legislature, the executive, judiciary, civil services, NGOs and others participate directly or indirectly involved in the process of policy implementation.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It is the most important stage of policy process as it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brings the policy in theory to practice.</a:t>
            </a:r>
          </a:p>
        </p:txBody>
      </p:sp>
    </p:spTree>
    <p:extLst>
      <p:ext uri="{BB962C8B-B14F-4D97-AF65-F5344CB8AC3E}">
        <p14:creationId xmlns:p14="http://schemas.microsoft.com/office/powerpoint/2010/main" val="9803848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03E9-5AFD-4609-86B5-A5A1B89DC65B}"/>
              </a:ext>
            </a:extLst>
          </p:cNvPr>
          <p:cNvSpPr txBox="1"/>
          <p:nvPr/>
        </p:nvSpPr>
        <p:spPr>
          <a:xfrm>
            <a:off x="981074" y="407670"/>
            <a:ext cx="10723245" cy="5472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India: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legislature plays its role by expressing opinion in the Parliament during session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Apart from this, the Member of Parliament by being part of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 parliamentary committees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such as Public Accounts Committee, Estimate Committee etc. scrutinizes and analyzes government's decision.</a:t>
            </a:r>
          </a:p>
        </p:txBody>
      </p:sp>
    </p:spTree>
    <p:extLst>
      <p:ext uri="{BB962C8B-B14F-4D97-AF65-F5344CB8AC3E}">
        <p14:creationId xmlns:p14="http://schemas.microsoft.com/office/powerpoint/2010/main" val="3221744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03E9-5AFD-4609-86B5-A5A1B89DC65B}"/>
              </a:ext>
            </a:extLst>
          </p:cNvPr>
          <p:cNvSpPr txBox="1"/>
          <p:nvPr/>
        </p:nvSpPr>
        <p:spPr>
          <a:xfrm>
            <a:off x="1057275" y="438150"/>
            <a:ext cx="10591800" cy="48154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India:</a:t>
            </a:r>
          </a:p>
          <a:p>
            <a:pPr marL="457200" indent="-457200">
              <a:lnSpc>
                <a:spcPct val="20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judiciary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too plays its role with the help of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judicial review, Public Interest Litigation (PILS)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and questions the government intention or any faulty decision taken by the executive while implementing a policy.</a:t>
            </a:r>
          </a:p>
        </p:txBody>
      </p:sp>
    </p:spTree>
    <p:extLst>
      <p:ext uri="{BB962C8B-B14F-4D97-AF65-F5344CB8AC3E}">
        <p14:creationId xmlns:p14="http://schemas.microsoft.com/office/powerpoint/2010/main" val="42780500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59303E9-5AFD-4609-86B5-A5A1B89DC65B}"/>
              </a:ext>
            </a:extLst>
          </p:cNvPr>
          <p:cNvSpPr txBox="1"/>
          <p:nvPr/>
        </p:nvSpPr>
        <p:spPr>
          <a:xfrm>
            <a:off x="942974" y="238125"/>
            <a:ext cx="10963276" cy="54720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en-IN" sz="3600" b="1" dirty="0">
                <a:solidFill>
                  <a:schemeClr val="accent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Vrinda" panose="020B0502040204020203" pitchFamily="34" charset="0"/>
              </a:rPr>
              <a:t>Public policy process in India: (</a:t>
            </a:r>
            <a:r>
              <a:rPr lang="en-IN" sz="3600" spc="-5" dirty="0">
                <a:solidFill>
                  <a:srgbClr val="0B0B0B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Vrinda" panose="020B0502040204020203" pitchFamily="34" charset="0"/>
              </a:rPr>
              <a:t>Evaluation of Policy)</a:t>
            </a:r>
            <a:endParaRPr lang="en-IN" sz="3600" b="1" dirty="0">
              <a:solidFill>
                <a:schemeClr val="accent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Vrinda" panose="020B0502040204020203" pitchFamily="34" charset="0"/>
            </a:endParaRP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After being implemented,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policy is evaluated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order to assess its effectiveness.</a:t>
            </a:r>
          </a:p>
          <a:p>
            <a:pPr marL="457200" indent="-457200">
              <a:lnSpc>
                <a:spcPct val="150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 India agencies </a:t>
            </a:r>
            <a:r>
              <a:rPr lang="en-US" sz="32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like CAG, parliamentary committees, commissions of inquiry, private institutions, research scholars, NGO, pressure groups, media </a:t>
            </a:r>
            <a:r>
              <a:rPr lang="en-US" sz="32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etc. are involved in the process that provides feedback for future policy formulation task.</a:t>
            </a:r>
          </a:p>
        </p:txBody>
      </p:sp>
    </p:spTree>
    <p:extLst>
      <p:ext uri="{BB962C8B-B14F-4D97-AF65-F5344CB8AC3E}">
        <p14:creationId xmlns:p14="http://schemas.microsoft.com/office/powerpoint/2010/main" val="40036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5FFC02-8611-4F10-EC9C-7FFC84092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3055329"/>
              </p:ext>
            </p:extLst>
          </p:nvPr>
        </p:nvGraphicFramePr>
        <p:xfrm>
          <a:off x="347133" y="321732"/>
          <a:ext cx="11497734" cy="60790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3601">
                  <a:extLst>
                    <a:ext uri="{9D8B030D-6E8A-4147-A177-3AD203B41FA5}">
                      <a16:colId xmlns:a16="http://schemas.microsoft.com/office/drawing/2014/main" val="2198744291"/>
                    </a:ext>
                  </a:extLst>
                </a:gridCol>
                <a:gridCol w="8094133">
                  <a:extLst>
                    <a:ext uri="{9D8B030D-6E8A-4147-A177-3AD203B41FA5}">
                      <a16:colId xmlns:a16="http://schemas.microsoft.com/office/drawing/2014/main" val="2757848275"/>
                    </a:ext>
                  </a:extLst>
                </a:gridCol>
              </a:tblGrid>
              <a:tr h="963944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 Issues/ Sector/ Branch</a:t>
                      </a: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Government Policies/Government Schemes</a:t>
                      </a: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754889"/>
                  </a:ext>
                </a:extLst>
              </a:tr>
              <a:tr h="3140592">
                <a:tc>
                  <a:txBody>
                    <a:bodyPr/>
                    <a:lstStyle/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en-US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 Employment</a:t>
                      </a:r>
                      <a:endParaRPr lang="en-IN" sz="28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MGNREGA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Mudra Yojana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Employment Generation Programme. 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Rojgar Protsahan Yojana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Kaushal Vikas Yojana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Jan Dhan Yojana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285577"/>
                  </a:ext>
                </a:extLst>
              </a:tr>
              <a:tr h="19745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b="1" kern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 </a:t>
                      </a:r>
                      <a:endParaRPr lang="en-IN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N" sz="3200" b="1" kern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Education in India</a:t>
                      </a:r>
                      <a:endParaRPr lang="en-IN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 marL="76200" marR="76200" marT="114300" marB="114300"/>
                </a:tc>
                <a:tc>
                  <a:txBody>
                    <a:bodyPr/>
                    <a:lstStyle/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Sarva Shiksha Abhiyan (SSA)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Samagra</a:t>
                      </a: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Shiksha Scheme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Right to Education (RTE)</a:t>
                      </a:r>
                    </a:p>
                    <a:p>
                      <a:pPr marL="457200" indent="-457200"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Sukanya </a:t>
                      </a:r>
                      <a:r>
                        <a:rPr lang="en-US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Samriddhi</a:t>
                      </a: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Scheme</a:t>
                      </a: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114300" marB="114300"/>
                </a:tc>
                <a:extLst>
                  <a:ext uri="{0D108BD9-81ED-4DB2-BD59-A6C34878D82A}">
                    <a16:rowId xmlns:a16="http://schemas.microsoft.com/office/drawing/2014/main" val="2494190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4900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5FFC02-8611-4F10-EC9C-7FFC84092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958297"/>
              </p:ext>
            </p:extLst>
          </p:nvPr>
        </p:nvGraphicFramePr>
        <p:xfrm>
          <a:off x="423333" y="321731"/>
          <a:ext cx="11480800" cy="6129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5512">
                  <a:extLst>
                    <a:ext uri="{9D8B030D-6E8A-4147-A177-3AD203B41FA5}">
                      <a16:colId xmlns:a16="http://schemas.microsoft.com/office/drawing/2014/main" val="2198744291"/>
                    </a:ext>
                  </a:extLst>
                </a:gridCol>
                <a:gridCol w="7055288">
                  <a:extLst>
                    <a:ext uri="{9D8B030D-6E8A-4147-A177-3AD203B41FA5}">
                      <a16:colId xmlns:a16="http://schemas.microsoft.com/office/drawing/2014/main" val="2757848275"/>
                    </a:ext>
                  </a:extLst>
                </a:gridCol>
              </a:tblGrid>
              <a:tr h="133581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 Issues/ Sector/ Branch</a:t>
                      </a: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Government Policies/Government Schemes</a:t>
                      </a: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754889"/>
                  </a:ext>
                </a:extLst>
              </a:tr>
              <a:tr h="265643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IN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28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Health in India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Ayushman Bharat Programme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Health Mission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Rural Health Mission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Urban Health Mission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285577"/>
                  </a:ext>
                </a:extLst>
              </a:tr>
              <a:tr h="213762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IN" sz="3200" b="1" kern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800"/>
                        </a:spcAft>
                      </a:pPr>
                      <a:r>
                        <a:rPr lang="en-IN" sz="3200" b="1" kern="0" dirty="0">
                          <a:solidFill>
                            <a:srgbClr val="444444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Vrinda" panose="020B0502040204020203" pitchFamily="34" charset="0"/>
                        </a:rPr>
                        <a:t>Women Empowerment</a:t>
                      </a:r>
                      <a:endParaRPr lang="en-IN" sz="28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Vrinda" panose="020B0502040204020203" pitchFamily="34" charset="0"/>
                      </a:endParaRPr>
                    </a:p>
                  </a:txBody>
                  <a:tcPr marL="76200" marR="76200" marT="114300" marB="114300"/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One-Stop Centre Scheme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Ujjawala</a:t>
                      </a: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Scheme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</a:t>
                      </a:r>
                      <a:r>
                        <a:rPr lang="en-IN" sz="2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Matru</a:t>
                      </a:r>
                      <a:r>
                        <a:rPr lang="en-IN"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Vandana yojana</a:t>
                      </a:r>
                    </a:p>
                  </a:txBody>
                  <a:tcPr marL="76200" marR="76200" marT="114300" marB="114300"/>
                </a:tc>
                <a:extLst>
                  <a:ext uri="{0D108BD9-81ED-4DB2-BD59-A6C34878D82A}">
                    <a16:rowId xmlns:a16="http://schemas.microsoft.com/office/drawing/2014/main" val="2494190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505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0AC6B00-53E5-0AB2-5815-1C04E90A092C}"/>
              </a:ext>
            </a:extLst>
          </p:cNvPr>
          <p:cNvSpPr txBox="1"/>
          <p:nvPr/>
        </p:nvSpPr>
        <p:spPr>
          <a:xfrm>
            <a:off x="310242" y="228598"/>
            <a:ext cx="11704974" cy="65556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One Stop </a:t>
            </a:r>
            <a:r>
              <a:rPr lang="en-US" sz="2800" b="1" i="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Centres</a:t>
            </a:r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(OSC) </a:t>
            </a:r>
            <a:r>
              <a:rPr lang="en-US" sz="2800" b="0" i="0" dirty="0">
                <a:solidFill>
                  <a:srgbClr val="565656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are intended to support women affected by violence, in private and public spaces, within the family, community and at the workplace. Women facing physical, sexual, emotional, psychological and economic abuse</a:t>
            </a:r>
            <a:r>
              <a:rPr lang="en-US" sz="2800" dirty="0">
                <a:solidFill>
                  <a:srgbClr val="56565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dirty="0">
                <a:highlight>
                  <a:srgbClr val="FFFFFF"/>
                </a:highlight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was implemented from 1st April 2015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OSCS was launched in 2015 by the Ministry of Women and Child Development (MWCD). It was launched as a part of the National Mission for Empowerment of Women</a:t>
            </a:r>
            <a:endParaRPr lang="en-US" sz="2800" dirty="0">
              <a:solidFill>
                <a:srgbClr val="00B0F0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b="1" dirty="0">
              <a:solidFill>
                <a:srgbClr val="FF0000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Pradhan Mantri Ujjwala Yojana </a:t>
            </a:r>
            <a:r>
              <a:rPr lang="en-US" sz="2800" dirty="0">
                <a:solidFill>
                  <a:srgbClr val="565656"/>
                </a:solidFill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(PMUY) aims to safeguard the health of women &amp; children by providing them with a clean cooking fuel – LPG, so that they don't have to compromise their health in smoky kitchens.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solidFill>
                <a:srgbClr val="565656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Pradhan Mantri </a:t>
            </a:r>
            <a:r>
              <a:rPr lang="en-US" sz="2800" b="1" i="0" dirty="0" err="1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Matru</a:t>
            </a:r>
            <a:r>
              <a:rPr lang="en-US" sz="2800" b="1" i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Vandana Yojana</a:t>
            </a:r>
            <a:r>
              <a:rPr lang="en-US" sz="2800" b="0" i="0" dirty="0">
                <a:solidFill>
                  <a:srgbClr val="1F1F1F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(PMMVY) Scheme is being implemented as per provisions under Section 4 of the National Food Security Act (NFSA), 2013 which </a:t>
            </a:r>
            <a:r>
              <a:rPr lang="en-US" sz="2800" b="0" i="0" dirty="0">
                <a:solidFill>
                  <a:srgbClr val="040C28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provides for financial support for pregnant women to improve the health and nutrition for mother and child</a:t>
            </a:r>
            <a:endParaRPr lang="en-US" sz="2800" dirty="0">
              <a:solidFill>
                <a:srgbClr val="565656"/>
              </a:solidFill>
              <a:highlight>
                <a:srgbClr val="FFFFFF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829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A5FFC02-8611-4F10-EC9C-7FFC84092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2313040"/>
              </p:ext>
            </p:extLst>
          </p:nvPr>
        </p:nvGraphicFramePr>
        <p:xfrm>
          <a:off x="423333" y="406396"/>
          <a:ext cx="11421534" cy="5859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>
                  <a:extLst>
                    <a:ext uri="{9D8B030D-6E8A-4147-A177-3AD203B41FA5}">
                      <a16:colId xmlns:a16="http://schemas.microsoft.com/office/drawing/2014/main" val="2198744291"/>
                    </a:ext>
                  </a:extLst>
                </a:gridCol>
                <a:gridCol w="7611534">
                  <a:extLst>
                    <a:ext uri="{9D8B030D-6E8A-4147-A177-3AD203B41FA5}">
                      <a16:colId xmlns:a16="http://schemas.microsoft.com/office/drawing/2014/main" val="2757848275"/>
                    </a:ext>
                  </a:extLst>
                </a:gridCol>
              </a:tblGrid>
              <a:tr h="96394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Major Issues/ Sector/ Branch</a:t>
                      </a:r>
                      <a:endParaRPr lang="en-IN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32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Government Policies/Government Schemes</a:t>
                      </a:r>
                      <a:endParaRPr lang="en-IN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2754889"/>
                  </a:ext>
                </a:extLst>
              </a:tr>
              <a:tr h="20501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sz="3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32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 Distribution/ Farmers’ Welfare/Agriculture</a:t>
                      </a:r>
                      <a:endParaRPr lang="en-IN" sz="3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Food Security Act (NFSA)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Minimum Support Price (MSP)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Krishi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Sinchayee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Yojana 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National Mission for Sustainable Agriculture</a:t>
                      </a:r>
                    </a:p>
                    <a:p>
                      <a:pPr marL="457200" indent="-457200">
                        <a:lnSpc>
                          <a:spcPct val="150000"/>
                        </a:lnSpc>
                        <a:buFont typeface="Wingdings" panose="05000000000000000000" pitchFamily="2" charset="2"/>
                        <a:buChar char="§"/>
                      </a:pP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Pradhan Mantri </a:t>
                      </a:r>
                      <a:r>
                        <a:rPr lang="en-US" sz="32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Fasal</a:t>
                      </a:r>
                      <a:r>
                        <a:rPr lang="en-US" sz="3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Bima Yojana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9285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4346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7BBE5-7C47-8B4F-4D7F-7AD4965196ED}"/>
              </a:ext>
            </a:extLst>
          </p:cNvPr>
          <p:cNvSpPr txBox="1"/>
          <p:nvPr/>
        </p:nvSpPr>
        <p:spPr>
          <a:xfrm>
            <a:off x="745067" y="609598"/>
            <a:ext cx="10769599" cy="55859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1500"/>
              </a:spcAft>
            </a:pPr>
            <a:r>
              <a:rPr lang="en-IN" sz="4000" b="1" kern="0" dirty="0">
                <a:solidFill>
                  <a:srgbClr val="FF0000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Types of Public Policy</a:t>
            </a:r>
          </a:p>
          <a:p>
            <a:pPr marL="742950" indent="-742950">
              <a:lnSpc>
                <a:spcPct val="150000"/>
              </a:lnSpc>
              <a:spcAft>
                <a:spcPts val="1500"/>
              </a:spcAft>
              <a:buAutoNum type="arabicPeriod"/>
            </a:pPr>
            <a:r>
              <a:rPr lang="en-IN" sz="3600" b="1" kern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Distributive Policies</a:t>
            </a:r>
          </a:p>
          <a:p>
            <a:pPr marL="742950" indent="-742950">
              <a:lnSpc>
                <a:spcPct val="150000"/>
              </a:lnSpc>
              <a:spcAft>
                <a:spcPts val="1500"/>
              </a:spcAft>
              <a:buAutoNum type="arabicPeriod"/>
            </a:pPr>
            <a:r>
              <a:rPr lang="en-IN" sz="3600" b="1" kern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Regulatory Policies</a:t>
            </a:r>
          </a:p>
          <a:p>
            <a:pPr marL="742950" indent="-742950">
              <a:lnSpc>
                <a:spcPct val="150000"/>
              </a:lnSpc>
              <a:spcAft>
                <a:spcPts val="1500"/>
              </a:spcAft>
              <a:buAutoNum type="arabicPeriod"/>
            </a:pPr>
            <a:r>
              <a:rPr lang="en-IN" sz="3600" b="1" kern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Redistributive Policies</a:t>
            </a:r>
          </a:p>
          <a:p>
            <a:pPr marL="742950" indent="-742950">
              <a:lnSpc>
                <a:spcPct val="150000"/>
              </a:lnSpc>
              <a:spcAft>
                <a:spcPts val="1500"/>
              </a:spcAft>
              <a:buAutoNum type="arabicPeriod"/>
            </a:pPr>
            <a:r>
              <a:rPr lang="en-IN" sz="3600" b="1" kern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Substantive Policies</a:t>
            </a:r>
            <a:endParaRPr lang="en-IN" sz="3200" b="1" kern="0" dirty="0">
              <a:solidFill>
                <a:schemeClr val="accent1"/>
              </a:solidFill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1500"/>
              </a:spcAft>
            </a:pPr>
            <a:endParaRPr lang="en-IN" sz="1400" b="1" kern="10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68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7BBE5-7C47-8B4F-4D7F-7AD4965196ED}"/>
              </a:ext>
            </a:extLst>
          </p:cNvPr>
          <p:cNvSpPr txBox="1"/>
          <p:nvPr/>
        </p:nvSpPr>
        <p:spPr>
          <a:xfrm>
            <a:off x="440265" y="118541"/>
            <a:ext cx="11684000" cy="63649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en-IN" sz="3200" b="1" kern="0" dirty="0">
                <a:solidFill>
                  <a:schemeClr val="accent1"/>
                </a:solidFill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Distributive Policies: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30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Policies intended to benefit specific groups of people are known as distributive policies.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30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could be in the form of aid, public assistance, health services, and other welfare steps.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3000" kern="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000" kern="0" dirty="0">
                <a:effectLst/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 public aid and welfare programs are included in this category. </a:t>
            </a:r>
          </a:p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en-US" sz="3000" b="1" kern="0" dirty="0">
                <a:solidFill>
                  <a:srgbClr val="FF0000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Example-</a:t>
            </a:r>
            <a:r>
              <a:rPr lang="en-US" sz="3000" kern="0" dirty="0"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Adult education programs, food distribution, social insurance, and immunization camps etc.</a:t>
            </a:r>
            <a:endParaRPr lang="en-IN" sz="3000" kern="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1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7BBE5-7C47-8B4F-4D7F-7AD4965196ED}"/>
              </a:ext>
            </a:extLst>
          </p:cNvPr>
          <p:cNvSpPr txBox="1"/>
          <p:nvPr/>
        </p:nvSpPr>
        <p:spPr>
          <a:xfrm>
            <a:off x="389466" y="118541"/>
            <a:ext cx="11684000" cy="6191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en-IN" sz="28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Regulatory Policies</a:t>
            </a:r>
            <a:r>
              <a:rPr lang="en-IN" sz="2800" b="1" kern="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Trade, business, safety measures, public utilities, and other regulatory guidelines are examples of regulatory policies.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Independent </a:t>
            </a:r>
            <a:r>
              <a:rPr lang="en-US" sz="26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organisations</a:t>
            </a: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work on behalf of the government are in charge of this form of policy.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Some prominent examples of this type of </a:t>
            </a:r>
            <a:r>
              <a:rPr lang="en-US" sz="26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</a:t>
            </a: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the Life Insurance Corporation of India, the Reserve Bank of India</a:t>
            </a:r>
            <a:r>
              <a:rPr lang="en-US" sz="2600" ker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and </a:t>
            </a: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 public agencies.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Regulatory policies are government policies that apply to those </a:t>
            </a:r>
            <a:r>
              <a:rPr lang="en-US" sz="2600" kern="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organisations</a:t>
            </a:r>
            <a:r>
              <a:rPr lang="en-US" sz="26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that provide goods or services on behalf of the government</a:t>
            </a:r>
            <a:endParaRPr lang="en-IN" sz="2600" kern="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076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0D7BBE5-7C47-8B4F-4D7F-7AD4965196ED}"/>
              </a:ext>
            </a:extLst>
          </p:cNvPr>
          <p:cNvSpPr txBox="1"/>
          <p:nvPr/>
        </p:nvSpPr>
        <p:spPr>
          <a:xfrm>
            <a:off x="389466" y="152407"/>
            <a:ext cx="11684000" cy="5208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500"/>
              </a:spcAft>
            </a:pPr>
            <a:r>
              <a:rPr lang="en-IN" sz="3200" b="1" kern="0" dirty="0">
                <a:solidFill>
                  <a:schemeClr val="accent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Redistributive Policies</a:t>
            </a:r>
            <a:r>
              <a:rPr lang="en-IN" sz="3200" b="1" kern="0" dirty="0">
                <a:solidFill>
                  <a:schemeClr val="accent1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Redistributive policies aim to bring social and economic changes in society. 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prime focus of these kinds of policies is to remove inequality and work for the welfare of society at large.</a:t>
            </a:r>
          </a:p>
          <a:p>
            <a:pPr marL="571500" indent="-571500">
              <a:lnSpc>
                <a:spcPct val="150000"/>
              </a:lnSpc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US" sz="2800" kern="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the help of these policies, the government tries to ensure that resources are not concentrated in the hands of a few people by transferring resources from privileged groups to deprived ones.</a:t>
            </a:r>
            <a:endParaRPr lang="en-IN" sz="2800" kern="0" dirty="0">
              <a:effectLst/>
              <a:highlight>
                <a:srgbClr val="FFFFFF"/>
              </a:highligh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487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701</TotalTime>
  <Words>974</Words>
  <Application>Microsoft Office PowerPoint</Application>
  <PresentationFormat>Widescreen</PresentationFormat>
  <Paragraphs>88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Abu Mahomed Shumsuz Zaman</dc:creator>
  <cp:lastModifiedBy>Abu Mahomed Shumsuz Zaman</cp:lastModifiedBy>
  <cp:revision>43</cp:revision>
  <dcterms:created xsi:type="dcterms:W3CDTF">2022-04-16T05:06:39Z</dcterms:created>
  <dcterms:modified xsi:type="dcterms:W3CDTF">2024-12-10T11:44:22Z</dcterms:modified>
</cp:coreProperties>
</file>