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3" r:id="rId5"/>
    <p:sldId id="269" r:id="rId6"/>
    <p:sldId id="270" r:id="rId7"/>
    <p:sldId id="271" r:id="rId8"/>
    <p:sldId id="272" r:id="rId9"/>
    <p:sldId id="283" r:id="rId10"/>
    <p:sldId id="285" r:id="rId11"/>
    <p:sldId id="286" r:id="rId12"/>
    <p:sldId id="287" r:id="rId13"/>
    <p:sldId id="288" r:id="rId14"/>
    <p:sldId id="28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6" d="100"/>
          <a:sy n="66" d="100"/>
        </p:scale>
        <p:origin x="66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ABDF7-48D4-4148-AC47-6531E1E0391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2656EC6D-0B5E-4D37-B983-1F1DB3AEF5B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378A4F42-539A-49BA-9B4E-552F54613C8C}"/>
              </a:ext>
            </a:extLst>
          </p:cNvPr>
          <p:cNvSpPr>
            <a:spLocks noGrp="1"/>
          </p:cNvSpPr>
          <p:nvPr>
            <p:ph type="dt" sz="half" idx="10"/>
          </p:nvPr>
        </p:nvSpPr>
        <p:spPr/>
        <p:txBody>
          <a:bodyPr/>
          <a:lstStyle/>
          <a:p>
            <a:fld id="{DE64FCDF-3457-465B-954C-81D3C6A6D69E}" type="datetimeFigureOut">
              <a:rPr lang="en-IN" smtClean="0"/>
              <a:t>10-12-2024</a:t>
            </a:fld>
            <a:endParaRPr lang="en-IN"/>
          </a:p>
        </p:txBody>
      </p:sp>
      <p:sp>
        <p:nvSpPr>
          <p:cNvPr id="5" name="Footer Placeholder 4">
            <a:extLst>
              <a:ext uri="{FF2B5EF4-FFF2-40B4-BE49-F238E27FC236}">
                <a16:creationId xmlns:a16="http://schemas.microsoft.com/office/drawing/2014/main" id="{ECD51D92-1E96-4347-A0DF-B44E90CCFB1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004FE86-9168-4BBB-B1B6-F00E316B9772}"/>
              </a:ext>
            </a:extLst>
          </p:cNvPr>
          <p:cNvSpPr>
            <a:spLocks noGrp="1"/>
          </p:cNvSpPr>
          <p:nvPr>
            <p:ph type="sldNum" sz="quarter" idx="12"/>
          </p:nvPr>
        </p:nvSpPr>
        <p:spPr/>
        <p:txBody>
          <a:bodyPr/>
          <a:lstStyle/>
          <a:p>
            <a:fld id="{A7CCAD5F-CA69-42DA-9D94-A7E900A96A8E}" type="slidenum">
              <a:rPr lang="en-IN" smtClean="0"/>
              <a:t>‹#›</a:t>
            </a:fld>
            <a:endParaRPr lang="en-IN"/>
          </a:p>
        </p:txBody>
      </p:sp>
    </p:spTree>
    <p:extLst>
      <p:ext uri="{BB962C8B-B14F-4D97-AF65-F5344CB8AC3E}">
        <p14:creationId xmlns:p14="http://schemas.microsoft.com/office/powerpoint/2010/main" val="24220078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46F35D-EEC5-452A-A519-D0AADCAF1B34}"/>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6F252BCA-D311-4CF5-A71A-80E9B5CE9E9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9C4C6FF-E532-462E-9EEA-37109CDD9458}"/>
              </a:ext>
            </a:extLst>
          </p:cNvPr>
          <p:cNvSpPr>
            <a:spLocks noGrp="1"/>
          </p:cNvSpPr>
          <p:nvPr>
            <p:ph type="dt" sz="half" idx="10"/>
          </p:nvPr>
        </p:nvSpPr>
        <p:spPr/>
        <p:txBody>
          <a:bodyPr/>
          <a:lstStyle/>
          <a:p>
            <a:fld id="{DE64FCDF-3457-465B-954C-81D3C6A6D69E}" type="datetimeFigureOut">
              <a:rPr lang="en-IN" smtClean="0"/>
              <a:t>10-12-2024</a:t>
            </a:fld>
            <a:endParaRPr lang="en-IN"/>
          </a:p>
        </p:txBody>
      </p:sp>
      <p:sp>
        <p:nvSpPr>
          <p:cNvPr id="5" name="Footer Placeholder 4">
            <a:extLst>
              <a:ext uri="{FF2B5EF4-FFF2-40B4-BE49-F238E27FC236}">
                <a16:creationId xmlns:a16="http://schemas.microsoft.com/office/drawing/2014/main" id="{6954CFC1-697F-4D8A-9072-DA208BBFC53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6DE8910-252F-49A3-AC84-0291B0CCE6B7}"/>
              </a:ext>
            </a:extLst>
          </p:cNvPr>
          <p:cNvSpPr>
            <a:spLocks noGrp="1"/>
          </p:cNvSpPr>
          <p:nvPr>
            <p:ph type="sldNum" sz="quarter" idx="12"/>
          </p:nvPr>
        </p:nvSpPr>
        <p:spPr/>
        <p:txBody>
          <a:bodyPr/>
          <a:lstStyle/>
          <a:p>
            <a:fld id="{A7CCAD5F-CA69-42DA-9D94-A7E900A96A8E}" type="slidenum">
              <a:rPr lang="en-IN" smtClean="0"/>
              <a:t>‹#›</a:t>
            </a:fld>
            <a:endParaRPr lang="en-IN"/>
          </a:p>
        </p:txBody>
      </p:sp>
    </p:spTree>
    <p:extLst>
      <p:ext uri="{BB962C8B-B14F-4D97-AF65-F5344CB8AC3E}">
        <p14:creationId xmlns:p14="http://schemas.microsoft.com/office/powerpoint/2010/main" val="2104580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182402A-A68A-4C1E-9ABA-6D4B6D93553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E62B1FFD-2E75-4611-9C28-CED66FE2CDE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7CC8DAF-3758-4D91-90DD-46635AF94660}"/>
              </a:ext>
            </a:extLst>
          </p:cNvPr>
          <p:cNvSpPr>
            <a:spLocks noGrp="1"/>
          </p:cNvSpPr>
          <p:nvPr>
            <p:ph type="dt" sz="half" idx="10"/>
          </p:nvPr>
        </p:nvSpPr>
        <p:spPr/>
        <p:txBody>
          <a:bodyPr/>
          <a:lstStyle/>
          <a:p>
            <a:fld id="{DE64FCDF-3457-465B-954C-81D3C6A6D69E}" type="datetimeFigureOut">
              <a:rPr lang="en-IN" smtClean="0"/>
              <a:t>10-12-2024</a:t>
            </a:fld>
            <a:endParaRPr lang="en-IN"/>
          </a:p>
        </p:txBody>
      </p:sp>
      <p:sp>
        <p:nvSpPr>
          <p:cNvPr id="5" name="Footer Placeholder 4">
            <a:extLst>
              <a:ext uri="{FF2B5EF4-FFF2-40B4-BE49-F238E27FC236}">
                <a16:creationId xmlns:a16="http://schemas.microsoft.com/office/drawing/2014/main" id="{397D6D56-44F5-4E75-8B92-09FDC8151B6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B593338-CF33-4EA3-8742-400D828B8B83}"/>
              </a:ext>
            </a:extLst>
          </p:cNvPr>
          <p:cNvSpPr>
            <a:spLocks noGrp="1"/>
          </p:cNvSpPr>
          <p:nvPr>
            <p:ph type="sldNum" sz="quarter" idx="12"/>
          </p:nvPr>
        </p:nvSpPr>
        <p:spPr/>
        <p:txBody>
          <a:bodyPr/>
          <a:lstStyle/>
          <a:p>
            <a:fld id="{A7CCAD5F-CA69-42DA-9D94-A7E900A96A8E}" type="slidenum">
              <a:rPr lang="en-IN" smtClean="0"/>
              <a:t>‹#›</a:t>
            </a:fld>
            <a:endParaRPr lang="en-IN"/>
          </a:p>
        </p:txBody>
      </p:sp>
    </p:spTree>
    <p:extLst>
      <p:ext uri="{BB962C8B-B14F-4D97-AF65-F5344CB8AC3E}">
        <p14:creationId xmlns:p14="http://schemas.microsoft.com/office/powerpoint/2010/main" val="3492992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38760-E133-4BB5-8173-F9A49951294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E2747A3E-F459-4142-9024-96B1E8BA526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676BDDD-630E-4B14-BCE6-BAB2C61C2881}"/>
              </a:ext>
            </a:extLst>
          </p:cNvPr>
          <p:cNvSpPr>
            <a:spLocks noGrp="1"/>
          </p:cNvSpPr>
          <p:nvPr>
            <p:ph type="dt" sz="half" idx="10"/>
          </p:nvPr>
        </p:nvSpPr>
        <p:spPr/>
        <p:txBody>
          <a:bodyPr/>
          <a:lstStyle/>
          <a:p>
            <a:fld id="{DE64FCDF-3457-465B-954C-81D3C6A6D69E}" type="datetimeFigureOut">
              <a:rPr lang="en-IN" smtClean="0"/>
              <a:t>10-12-2024</a:t>
            </a:fld>
            <a:endParaRPr lang="en-IN"/>
          </a:p>
        </p:txBody>
      </p:sp>
      <p:sp>
        <p:nvSpPr>
          <p:cNvPr id="5" name="Footer Placeholder 4">
            <a:extLst>
              <a:ext uri="{FF2B5EF4-FFF2-40B4-BE49-F238E27FC236}">
                <a16:creationId xmlns:a16="http://schemas.microsoft.com/office/drawing/2014/main" id="{4FE372A9-3C8F-4BCC-AFD4-ED074AB593E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CB25C60-B11F-4920-8C6E-C3F4F709C74F}"/>
              </a:ext>
            </a:extLst>
          </p:cNvPr>
          <p:cNvSpPr>
            <a:spLocks noGrp="1"/>
          </p:cNvSpPr>
          <p:nvPr>
            <p:ph type="sldNum" sz="quarter" idx="12"/>
          </p:nvPr>
        </p:nvSpPr>
        <p:spPr/>
        <p:txBody>
          <a:bodyPr/>
          <a:lstStyle/>
          <a:p>
            <a:fld id="{A7CCAD5F-CA69-42DA-9D94-A7E900A96A8E}" type="slidenum">
              <a:rPr lang="en-IN" smtClean="0"/>
              <a:t>‹#›</a:t>
            </a:fld>
            <a:endParaRPr lang="en-IN"/>
          </a:p>
        </p:txBody>
      </p:sp>
    </p:spTree>
    <p:extLst>
      <p:ext uri="{BB962C8B-B14F-4D97-AF65-F5344CB8AC3E}">
        <p14:creationId xmlns:p14="http://schemas.microsoft.com/office/powerpoint/2010/main" val="41511176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2D4D45-DB77-418B-B628-37230C39317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8FC8C775-E938-4A71-8A45-6C3682989E5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92DF6E7-65ED-4516-A8B5-8FFC3B27C570}"/>
              </a:ext>
            </a:extLst>
          </p:cNvPr>
          <p:cNvSpPr>
            <a:spLocks noGrp="1"/>
          </p:cNvSpPr>
          <p:nvPr>
            <p:ph type="dt" sz="half" idx="10"/>
          </p:nvPr>
        </p:nvSpPr>
        <p:spPr/>
        <p:txBody>
          <a:bodyPr/>
          <a:lstStyle/>
          <a:p>
            <a:fld id="{DE64FCDF-3457-465B-954C-81D3C6A6D69E}" type="datetimeFigureOut">
              <a:rPr lang="en-IN" smtClean="0"/>
              <a:t>10-12-2024</a:t>
            </a:fld>
            <a:endParaRPr lang="en-IN"/>
          </a:p>
        </p:txBody>
      </p:sp>
      <p:sp>
        <p:nvSpPr>
          <p:cNvPr id="5" name="Footer Placeholder 4">
            <a:extLst>
              <a:ext uri="{FF2B5EF4-FFF2-40B4-BE49-F238E27FC236}">
                <a16:creationId xmlns:a16="http://schemas.microsoft.com/office/drawing/2014/main" id="{EAB07150-42AD-4C4D-8CD6-326048DE992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BD09282-41D2-4B54-832E-F60F4A5E3B23}"/>
              </a:ext>
            </a:extLst>
          </p:cNvPr>
          <p:cNvSpPr>
            <a:spLocks noGrp="1"/>
          </p:cNvSpPr>
          <p:nvPr>
            <p:ph type="sldNum" sz="quarter" idx="12"/>
          </p:nvPr>
        </p:nvSpPr>
        <p:spPr/>
        <p:txBody>
          <a:bodyPr/>
          <a:lstStyle/>
          <a:p>
            <a:fld id="{A7CCAD5F-CA69-42DA-9D94-A7E900A96A8E}" type="slidenum">
              <a:rPr lang="en-IN" smtClean="0"/>
              <a:t>‹#›</a:t>
            </a:fld>
            <a:endParaRPr lang="en-IN"/>
          </a:p>
        </p:txBody>
      </p:sp>
    </p:spTree>
    <p:extLst>
      <p:ext uri="{BB962C8B-B14F-4D97-AF65-F5344CB8AC3E}">
        <p14:creationId xmlns:p14="http://schemas.microsoft.com/office/powerpoint/2010/main" val="1496658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7BD2F-C961-4C7B-B278-4C0DCB4B4268}"/>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C1949CBA-F5FC-416E-A7A6-F47A9F4D9F9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76905D60-AA3D-46CA-BDF2-FCE71405C6E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42748F66-FB65-44CC-BEEA-A44679A7F723}"/>
              </a:ext>
            </a:extLst>
          </p:cNvPr>
          <p:cNvSpPr>
            <a:spLocks noGrp="1"/>
          </p:cNvSpPr>
          <p:nvPr>
            <p:ph type="dt" sz="half" idx="10"/>
          </p:nvPr>
        </p:nvSpPr>
        <p:spPr/>
        <p:txBody>
          <a:bodyPr/>
          <a:lstStyle/>
          <a:p>
            <a:fld id="{DE64FCDF-3457-465B-954C-81D3C6A6D69E}" type="datetimeFigureOut">
              <a:rPr lang="en-IN" smtClean="0"/>
              <a:t>10-12-2024</a:t>
            </a:fld>
            <a:endParaRPr lang="en-IN"/>
          </a:p>
        </p:txBody>
      </p:sp>
      <p:sp>
        <p:nvSpPr>
          <p:cNvPr id="6" name="Footer Placeholder 5">
            <a:extLst>
              <a:ext uri="{FF2B5EF4-FFF2-40B4-BE49-F238E27FC236}">
                <a16:creationId xmlns:a16="http://schemas.microsoft.com/office/drawing/2014/main" id="{CAE6C720-3ADF-488C-ACCF-1B5D1899BB3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FE6D40EA-A98D-421E-9FCB-D08D289AF863}"/>
              </a:ext>
            </a:extLst>
          </p:cNvPr>
          <p:cNvSpPr>
            <a:spLocks noGrp="1"/>
          </p:cNvSpPr>
          <p:nvPr>
            <p:ph type="sldNum" sz="quarter" idx="12"/>
          </p:nvPr>
        </p:nvSpPr>
        <p:spPr/>
        <p:txBody>
          <a:bodyPr/>
          <a:lstStyle/>
          <a:p>
            <a:fld id="{A7CCAD5F-CA69-42DA-9D94-A7E900A96A8E}" type="slidenum">
              <a:rPr lang="en-IN" smtClean="0"/>
              <a:t>‹#›</a:t>
            </a:fld>
            <a:endParaRPr lang="en-IN"/>
          </a:p>
        </p:txBody>
      </p:sp>
    </p:spTree>
    <p:extLst>
      <p:ext uri="{BB962C8B-B14F-4D97-AF65-F5344CB8AC3E}">
        <p14:creationId xmlns:p14="http://schemas.microsoft.com/office/powerpoint/2010/main" val="40306429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4C5B8-B1C2-4DE9-94F1-6F3FD67C37DA}"/>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5A28FAE-F28A-47D7-A620-6C728211975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D1C127D-B2D7-4B0E-937A-BD53004F634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1D67F946-904C-4FAB-A4E3-182205B5B5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F5B9799-B874-4744-8396-3E54E955BE7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865C719E-5EE1-4AD5-9833-2A0D5763447A}"/>
              </a:ext>
            </a:extLst>
          </p:cNvPr>
          <p:cNvSpPr>
            <a:spLocks noGrp="1"/>
          </p:cNvSpPr>
          <p:nvPr>
            <p:ph type="dt" sz="half" idx="10"/>
          </p:nvPr>
        </p:nvSpPr>
        <p:spPr/>
        <p:txBody>
          <a:bodyPr/>
          <a:lstStyle/>
          <a:p>
            <a:fld id="{DE64FCDF-3457-465B-954C-81D3C6A6D69E}" type="datetimeFigureOut">
              <a:rPr lang="en-IN" smtClean="0"/>
              <a:t>10-12-2024</a:t>
            </a:fld>
            <a:endParaRPr lang="en-IN"/>
          </a:p>
        </p:txBody>
      </p:sp>
      <p:sp>
        <p:nvSpPr>
          <p:cNvPr id="8" name="Footer Placeholder 7">
            <a:extLst>
              <a:ext uri="{FF2B5EF4-FFF2-40B4-BE49-F238E27FC236}">
                <a16:creationId xmlns:a16="http://schemas.microsoft.com/office/drawing/2014/main" id="{30C14FA7-C031-4D63-A5CE-49D89EB0BBA8}"/>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3B09D22C-5BC2-4070-891A-C40CC54039F3}"/>
              </a:ext>
            </a:extLst>
          </p:cNvPr>
          <p:cNvSpPr>
            <a:spLocks noGrp="1"/>
          </p:cNvSpPr>
          <p:nvPr>
            <p:ph type="sldNum" sz="quarter" idx="12"/>
          </p:nvPr>
        </p:nvSpPr>
        <p:spPr/>
        <p:txBody>
          <a:bodyPr/>
          <a:lstStyle/>
          <a:p>
            <a:fld id="{A7CCAD5F-CA69-42DA-9D94-A7E900A96A8E}" type="slidenum">
              <a:rPr lang="en-IN" smtClean="0"/>
              <a:t>‹#›</a:t>
            </a:fld>
            <a:endParaRPr lang="en-IN"/>
          </a:p>
        </p:txBody>
      </p:sp>
    </p:spTree>
    <p:extLst>
      <p:ext uri="{BB962C8B-B14F-4D97-AF65-F5344CB8AC3E}">
        <p14:creationId xmlns:p14="http://schemas.microsoft.com/office/powerpoint/2010/main" val="1574769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412D17-23E9-4365-8547-570FDA769D08}"/>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11DBE895-BEB2-4FD9-BB7B-A8E3C578A091}"/>
              </a:ext>
            </a:extLst>
          </p:cNvPr>
          <p:cNvSpPr>
            <a:spLocks noGrp="1"/>
          </p:cNvSpPr>
          <p:nvPr>
            <p:ph type="dt" sz="half" idx="10"/>
          </p:nvPr>
        </p:nvSpPr>
        <p:spPr/>
        <p:txBody>
          <a:bodyPr/>
          <a:lstStyle/>
          <a:p>
            <a:fld id="{DE64FCDF-3457-465B-954C-81D3C6A6D69E}" type="datetimeFigureOut">
              <a:rPr lang="en-IN" smtClean="0"/>
              <a:t>10-12-2024</a:t>
            </a:fld>
            <a:endParaRPr lang="en-IN"/>
          </a:p>
        </p:txBody>
      </p:sp>
      <p:sp>
        <p:nvSpPr>
          <p:cNvPr id="4" name="Footer Placeholder 3">
            <a:extLst>
              <a:ext uri="{FF2B5EF4-FFF2-40B4-BE49-F238E27FC236}">
                <a16:creationId xmlns:a16="http://schemas.microsoft.com/office/drawing/2014/main" id="{D7599DF8-1384-4036-8BC1-7519CEBC84C1}"/>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A7B8C4A0-0EFD-4ADE-B73A-A2F14BBD9719}"/>
              </a:ext>
            </a:extLst>
          </p:cNvPr>
          <p:cNvSpPr>
            <a:spLocks noGrp="1"/>
          </p:cNvSpPr>
          <p:nvPr>
            <p:ph type="sldNum" sz="quarter" idx="12"/>
          </p:nvPr>
        </p:nvSpPr>
        <p:spPr/>
        <p:txBody>
          <a:bodyPr/>
          <a:lstStyle/>
          <a:p>
            <a:fld id="{A7CCAD5F-CA69-42DA-9D94-A7E900A96A8E}" type="slidenum">
              <a:rPr lang="en-IN" smtClean="0"/>
              <a:t>‹#›</a:t>
            </a:fld>
            <a:endParaRPr lang="en-IN"/>
          </a:p>
        </p:txBody>
      </p:sp>
    </p:spTree>
    <p:extLst>
      <p:ext uri="{BB962C8B-B14F-4D97-AF65-F5344CB8AC3E}">
        <p14:creationId xmlns:p14="http://schemas.microsoft.com/office/powerpoint/2010/main" val="3357671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13FB25A-6BFA-4C02-A69E-EAAE6A9D8817}"/>
              </a:ext>
            </a:extLst>
          </p:cNvPr>
          <p:cNvSpPr>
            <a:spLocks noGrp="1"/>
          </p:cNvSpPr>
          <p:nvPr>
            <p:ph type="dt" sz="half" idx="10"/>
          </p:nvPr>
        </p:nvSpPr>
        <p:spPr/>
        <p:txBody>
          <a:bodyPr/>
          <a:lstStyle/>
          <a:p>
            <a:fld id="{DE64FCDF-3457-465B-954C-81D3C6A6D69E}" type="datetimeFigureOut">
              <a:rPr lang="en-IN" smtClean="0"/>
              <a:t>10-12-2024</a:t>
            </a:fld>
            <a:endParaRPr lang="en-IN"/>
          </a:p>
        </p:txBody>
      </p:sp>
      <p:sp>
        <p:nvSpPr>
          <p:cNvPr id="3" name="Footer Placeholder 2">
            <a:extLst>
              <a:ext uri="{FF2B5EF4-FFF2-40B4-BE49-F238E27FC236}">
                <a16:creationId xmlns:a16="http://schemas.microsoft.com/office/drawing/2014/main" id="{5A48EC28-7359-48DC-96D4-5C748EFB9090}"/>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6B6C8783-CF79-47DD-AC01-6B57D260E16D}"/>
              </a:ext>
            </a:extLst>
          </p:cNvPr>
          <p:cNvSpPr>
            <a:spLocks noGrp="1"/>
          </p:cNvSpPr>
          <p:nvPr>
            <p:ph type="sldNum" sz="quarter" idx="12"/>
          </p:nvPr>
        </p:nvSpPr>
        <p:spPr/>
        <p:txBody>
          <a:bodyPr/>
          <a:lstStyle/>
          <a:p>
            <a:fld id="{A7CCAD5F-CA69-42DA-9D94-A7E900A96A8E}" type="slidenum">
              <a:rPr lang="en-IN" smtClean="0"/>
              <a:t>‹#›</a:t>
            </a:fld>
            <a:endParaRPr lang="en-IN"/>
          </a:p>
        </p:txBody>
      </p:sp>
    </p:spTree>
    <p:extLst>
      <p:ext uri="{BB962C8B-B14F-4D97-AF65-F5344CB8AC3E}">
        <p14:creationId xmlns:p14="http://schemas.microsoft.com/office/powerpoint/2010/main" val="27755664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E90611-576F-479B-9F81-08D4C5CAAC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D2C33779-A547-4B70-BFE6-198472443B8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7169BBE6-66A5-4D35-AED7-E9129D21C4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46A2B3A-0BFD-4B90-A383-3A98C3D6ED64}"/>
              </a:ext>
            </a:extLst>
          </p:cNvPr>
          <p:cNvSpPr>
            <a:spLocks noGrp="1"/>
          </p:cNvSpPr>
          <p:nvPr>
            <p:ph type="dt" sz="half" idx="10"/>
          </p:nvPr>
        </p:nvSpPr>
        <p:spPr/>
        <p:txBody>
          <a:bodyPr/>
          <a:lstStyle/>
          <a:p>
            <a:fld id="{DE64FCDF-3457-465B-954C-81D3C6A6D69E}" type="datetimeFigureOut">
              <a:rPr lang="en-IN" smtClean="0"/>
              <a:t>10-12-2024</a:t>
            </a:fld>
            <a:endParaRPr lang="en-IN"/>
          </a:p>
        </p:txBody>
      </p:sp>
      <p:sp>
        <p:nvSpPr>
          <p:cNvPr id="6" name="Footer Placeholder 5">
            <a:extLst>
              <a:ext uri="{FF2B5EF4-FFF2-40B4-BE49-F238E27FC236}">
                <a16:creationId xmlns:a16="http://schemas.microsoft.com/office/drawing/2014/main" id="{176910B6-6154-4E2C-B939-B35BAC22340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3BBE3D9-3F4B-47EA-A845-1D539483D3E1}"/>
              </a:ext>
            </a:extLst>
          </p:cNvPr>
          <p:cNvSpPr>
            <a:spLocks noGrp="1"/>
          </p:cNvSpPr>
          <p:nvPr>
            <p:ph type="sldNum" sz="quarter" idx="12"/>
          </p:nvPr>
        </p:nvSpPr>
        <p:spPr/>
        <p:txBody>
          <a:bodyPr/>
          <a:lstStyle/>
          <a:p>
            <a:fld id="{A7CCAD5F-CA69-42DA-9D94-A7E900A96A8E}" type="slidenum">
              <a:rPr lang="en-IN" smtClean="0"/>
              <a:t>‹#›</a:t>
            </a:fld>
            <a:endParaRPr lang="en-IN"/>
          </a:p>
        </p:txBody>
      </p:sp>
    </p:spTree>
    <p:extLst>
      <p:ext uri="{BB962C8B-B14F-4D97-AF65-F5344CB8AC3E}">
        <p14:creationId xmlns:p14="http://schemas.microsoft.com/office/powerpoint/2010/main" val="2320587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3D7345-46A3-40C1-8886-DBEEDACB225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BEB112EB-5EC6-477F-8F2B-2715A1F2B15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6BB6240D-BC6F-4B16-8842-302F3B105D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6B0907C-F01D-496C-B3F4-A11CE34A186A}"/>
              </a:ext>
            </a:extLst>
          </p:cNvPr>
          <p:cNvSpPr>
            <a:spLocks noGrp="1"/>
          </p:cNvSpPr>
          <p:nvPr>
            <p:ph type="dt" sz="half" idx="10"/>
          </p:nvPr>
        </p:nvSpPr>
        <p:spPr/>
        <p:txBody>
          <a:bodyPr/>
          <a:lstStyle/>
          <a:p>
            <a:fld id="{DE64FCDF-3457-465B-954C-81D3C6A6D69E}" type="datetimeFigureOut">
              <a:rPr lang="en-IN" smtClean="0"/>
              <a:t>10-12-2024</a:t>
            </a:fld>
            <a:endParaRPr lang="en-IN"/>
          </a:p>
        </p:txBody>
      </p:sp>
      <p:sp>
        <p:nvSpPr>
          <p:cNvPr id="6" name="Footer Placeholder 5">
            <a:extLst>
              <a:ext uri="{FF2B5EF4-FFF2-40B4-BE49-F238E27FC236}">
                <a16:creationId xmlns:a16="http://schemas.microsoft.com/office/drawing/2014/main" id="{04F0C333-3924-4179-848A-9ADF30CA924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695D58D-9C27-47EA-961B-73DF3D1DBE50}"/>
              </a:ext>
            </a:extLst>
          </p:cNvPr>
          <p:cNvSpPr>
            <a:spLocks noGrp="1"/>
          </p:cNvSpPr>
          <p:nvPr>
            <p:ph type="sldNum" sz="quarter" idx="12"/>
          </p:nvPr>
        </p:nvSpPr>
        <p:spPr/>
        <p:txBody>
          <a:bodyPr/>
          <a:lstStyle/>
          <a:p>
            <a:fld id="{A7CCAD5F-CA69-42DA-9D94-A7E900A96A8E}" type="slidenum">
              <a:rPr lang="en-IN" smtClean="0"/>
              <a:t>‹#›</a:t>
            </a:fld>
            <a:endParaRPr lang="en-IN"/>
          </a:p>
        </p:txBody>
      </p:sp>
    </p:spTree>
    <p:extLst>
      <p:ext uri="{BB962C8B-B14F-4D97-AF65-F5344CB8AC3E}">
        <p14:creationId xmlns:p14="http://schemas.microsoft.com/office/powerpoint/2010/main" val="32918959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9F6625D-F13F-4D41-8D1C-F724691499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F459269E-FDE9-4077-A570-0C49ACA0F31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2F9580B-2A32-4234-990E-446D16AC4D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64FCDF-3457-465B-954C-81D3C6A6D69E}" type="datetimeFigureOut">
              <a:rPr lang="en-IN" smtClean="0"/>
              <a:t>10-12-2024</a:t>
            </a:fld>
            <a:endParaRPr lang="en-IN"/>
          </a:p>
        </p:txBody>
      </p:sp>
      <p:sp>
        <p:nvSpPr>
          <p:cNvPr id="5" name="Footer Placeholder 4">
            <a:extLst>
              <a:ext uri="{FF2B5EF4-FFF2-40B4-BE49-F238E27FC236}">
                <a16:creationId xmlns:a16="http://schemas.microsoft.com/office/drawing/2014/main" id="{CFF4B03A-A409-4736-ADEE-FDCD03762E8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A2C1804B-031C-4A16-93C7-684ECB2838D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CCAD5F-CA69-42DA-9D94-A7E900A96A8E}" type="slidenum">
              <a:rPr lang="en-IN" smtClean="0"/>
              <a:t>‹#›</a:t>
            </a:fld>
            <a:endParaRPr lang="en-IN"/>
          </a:p>
        </p:txBody>
      </p:sp>
    </p:spTree>
    <p:extLst>
      <p:ext uri="{BB962C8B-B14F-4D97-AF65-F5344CB8AC3E}">
        <p14:creationId xmlns:p14="http://schemas.microsoft.com/office/powerpoint/2010/main" val="29561705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74B8D81-BB41-43F8-885D-40F39D7CD3B7}"/>
              </a:ext>
            </a:extLst>
          </p:cNvPr>
          <p:cNvSpPr txBox="1"/>
          <p:nvPr/>
        </p:nvSpPr>
        <p:spPr>
          <a:xfrm>
            <a:off x="1799913" y="1318663"/>
            <a:ext cx="7449953" cy="3689472"/>
          </a:xfrm>
          <a:prstGeom prst="rect">
            <a:avLst/>
          </a:prstGeom>
          <a:noFill/>
        </p:spPr>
        <p:txBody>
          <a:bodyPr wrap="square">
            <a:spAutoFit/>
          </a:bodyPr>
          <a:lstStyle/>
          <a:p>
            <a:pPr lvl="1" algn="ctr">
              <a:lnSpc>
                <a:spcPct val="150000"/>
              </a:lnSpc>
              <a:spcBef>
                <a:spcPts val="685"/>
              </a:spcBef>
              <a:spcAft>
                <a:spcPts val="0"/>
              </a:spcAft>
              <a:buSzPts val="1200"/>
              <a:tabLst>
                <a:tab pos="317500" algn="l"/>
              </a:tabLst>
            </a:pPr>
            <a:r>
              <a:rPr lang="en-US" sz="4000" b="1" spc="-5" dirty="0">
                <a:solidFill>
                  <a:schemeClr val="accent1"/>
                </a:solidFill>
                <a:effectLst/>
                <a:latin typeface="Times New Roman" panose="02020603050405020304" pitchFamily="18" charset="0"/>
                <a:ea typeface="Times New Roman" panose="02020603050405020304" pitchFamily="18" charset="0"/>
              </a:rPr>
              <a:t>Unit-I</a:t>
            </a:r>
          </a:p>
          <a:p>
            <a:pPr lvl="1" algn="ctr">
              <a:lnSpc>
                <a:spcPct val="150000"/>
              </a:lnSpc>
              <a:spcBef>
                <a:spcPts val="685"/>
              </a:spcBef>
              <a:spcAft>
                <a:spcPts val="0"/>
              </a:spcAft>
              <a:buSzPts val="1200"/>
              <a:tabLst>
                <a:tab pos="317500" algn="l"/>
              </a:tabLst>
            </a:pPr>
            <a:r>
              <a:rPr lang="en-US" sz="4000" b="1" spc="-5" dirty="0">
                <a:solidFill>
                  <a:schemeClr val="accent1"/>
                </a:solidFill>
                <a:effectLst/>
                <a:latin typeface="Times New Roman" panose="02020603050405020304" pitchFamily="18" charset="0"/>
                <a:ea typeface="Times New Roman" panose="02020603050405020304" pitchFamily="18" charset="0"/>
              </a:rPr>
              <a:t>Public</a:t>
            </a:r>
            <a:r>
              <a:rPr lang="en-US" sz="4000" b="1" spc="-15" dirty="0">
                <a:solidFill>
                  <a:schemeClr val="accent1"/>
                </a:solidFill>
                <a:effectLst/>
                <a:latin typeface="Times New Roman" panose="02020603050405020304" pitchFamily="18" charset="0"/>
                <a:ea typeface="Times New Roman" panose="02020603050405020304" pitchFamily="18" charset="0"/>
              </a:rPr>
              <a:t> </a:t>
            </a:r>
            <a:r>
              <a:rPr lang="en-US" sz="4000" b="1" spc="-5" dirty="0">
                <a:solidFill>
                  <a:schemeClr val="accent1"/>
                </a:solidFill>
                <a:effectLst/>
                <a:latin typeface="Times New Roman" panose="02020603050405020304" pitchFamily="18" charset="0"/>
                <a:ea typeface="Times New Roman" panose="02020603050405020304" pitchFamily="18" charset="0"/>
              </a:rPr>
              <a:t>Policy and Analysis:</a:t>
            </a:r>
          </a:p>
          <a:p>
            <a:pPr lvl="1">
              <a:lnSpc>
                <a:spcPct val="150000"/>
              </a:lnSpc>
              <a:spcBef>
                <a:spcPts val="685"/>
              </a:spcBef>
              <a:spcAft>
                <a:spcPts val="0"/>
              </a:spcAft>
              <a:buSzPts val="1200"/>
              <a:tabLst>
                <a:tab pos="317500" algn="l"/>
              </a:tabLst>
            </a:pPr>
            <a:r>
              <a:rPr lang="en-US" sz="3600" b="1" spc="-5" dirty="0">
                <a:latin typeface="Times New Roman" panose="02020603050405020304" pitchFamily="18" charset="0"/>
                <a:ea typeface="Times New Roman" panose="02020603050405020304" pitchFamily="18" charset="0"/>
              </a:rPr>
              <a:t>a. Meaning and Concept</a:t>
            </a:r>
          </a:p>
          <a:p>
            <a:pPr lvl="1">
              <a:lnSpc>
                <a:spcPct val="150000"/>
              </a:lnSpc>
              <a:spcBef>
                <a:spcPts val="685"/>
              </a:spcBef>
              <a:spcAft>
                <a:spcPts val="0"/>
              </a:spcAft>
              <a:buSzPts val="1200"/>
              <a:tabLst>
                <a:tab pos="317500" algn="l"/>
              </a:tabLst>
            </a:pPr>
            <a:r>
              <a:rPr lang="en-IN" sz="3200" b="1" spc="-5" dirty="0">
                <a:effectLst/>
                <a:latin typeface="Times New Roman" panose="02020603050405020304" pitchFamily="18" charset="0"/>
                <a:ea typeface="Times New Roman" panose="02020603050405020304" pitchFamily="18" charset="0"/>
              </a:rPr>
              <a:t>b. Model and Approaches</a:t>
            </a:r>
          </a:p>
        </p:txBody>
      </p:sp>
    </p:spTree>
    <p:extLst>
      <p:ext uri="{BB962C8B-B14F-4D97-AF65-F5344CB8AC3E}">
        <p14:creationId xmlns:p14="http://schemas.microsoft.com/office/powerpoint/2010/main" val="10861432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A8A0B52-4E41-4133-5889-C4C167591F1C}"/>
              </a:ext>
            </a:extLst>
          </p:cNvPr>
          <p:cNvSpPr txBox="1"/>
          <p:nvPr/>
        </p:nvSpPr>
        <p:spPr>
          <a:xfrm>
            <a:off x="541866" y="321744"/>
            <a:ext cx="11418485" cy="5647187"/>
          </a:xfrm>
          <a:prstGeom prst="rect">
            <a:avLst/>
          </a:prstGeom>
          <a:noFill/>
        </p:spPr>
        <p:txBody>
          <a:bodyPr wrap="square">
            <a:spAutoFit/>
          </a:bodyPr>
          <a:lstStyle/>
          <a:p>
            <a:pPr>
              <a:lnSpc>
                <a:spcPct val="150000"/>
              </a:lnSpc>
            </a:pPr>
            <a:r>
              <a:rPr lang="en-IN" sz="3200" b="1" dirty="0">
                <a:effectLst/>
                <a:latin typeface="Times New Roman" panose="02020603050405020304" pitchFamily="18" charset="0"/>
                <a:ea typeface="Calibri" panose="020F0502020204030204" pitchFamily="34" charset="0"/>
              </a:rPr>
              <a:t>Characteristics of Public Policy Making</a:t>
            </a:r>
            <a:r>
              <a:rPr lang="en-IN" sz="3600" b="1" dirty="0">
                <a:effectLst/>
                <a:latin typeface="Times New Roman" panose="02020603050405020304" pitchFamily="18" charset="0"/>
                <a:ea typeface="Calibri" panose="020F0502020204030204" pitchFamily="34" charset="0"/>
              </a:rPr>
              <a:t>:</a:t>
            </a:r>
          </a:p>
          <a:p>
            <a:pPr marL="457200" indent="-457200">
              <a:lnSpc>
                <a:spcPct val="150000"/>
              </a:lnSpc>
              <a:buFont typeface="Arial" panose="020B0604020202020204" pitchFamily="34" charset="0"/>
              <a:buChar char="•"/>
            </a:pPr>
            <a:r>
              <a:rPr lang="en-IN" sz="2400" b="1" dirty="0">
                <a:solidFill>
                  <a:srgbClr val="FF0000"/>
                </a:solidFill>
                <a:effectLst/>
                <a:latin typeface="Times New Roman" panose="02020603050405020304" pitchFamily="18" charset="0"/>
                <a:ea typeface="Calibri" panose="020F0502020204030204" pitchFamily="34" charset="0"/>
              </a:rPr>
              <a:t>Public Policy Making is a Very Complex Process -</a:t>
            </a:r>
          </a:p>
          <a:p>
            <a:pPr>
              <a:lnSpc>
                <a:spcPct val="150000"/>
              </a:lnSpc>
            </a:pPr>
            <a:r>
              <a:rPr lang="en-US" sz="2400" dirty="0">
                <a:effectLst/>
                <a:latin typeface="Times New Roman" panose="02020603050405020304" pitchFamily="18" charset="0"/>
                <a:ea typeface="Calibri" panose="020F0502020204030204" pitchFamily="34" charset="0"/>
              </a:rPr>
              <a:t>Public policy making is complex because it involves many interconnected parts and feedback loops. Some aspects are visible, while others are hidden, making them hard to notice even by officials.</a:t>
            </a:r>
            <a:endParaRPr lang="en-IN" sz="3600" dirty="0">
              <a:effectLst/>
              <a:latin typeface="Times New Roman" panose="02020603050405020304" pitchFamily="18" charset="0"/>
              <a:ea typeface="Calibri" panose="020F0502020204030204" pitchFamily="34" charset="0"/>
            </a:endParaRPr>
          </a:p>
          <a:p>
            <a:pPr marL="457200" indent="-457200">
              <a:lnSpc>
                <a:spcPct val="150000"/>
              </a:lnSpc>
              <a:buFont typeface="Arial" panose="020B0604020202020204" pitchFamily="34" charset="0"/>
              <a:buChar char="•"/>
            </a:pPr>
            <a:r>
              <a:rPr lang="en-IN" sz="2800" b="1" dirty="0">
                <a:solidFill>
                  <a:srgbClr val="FF0000"/>
                </a:solidFill>
                <a:effectLst/>
                <a:latin typeface="Times New Roman" panose="02020603050405020304" pitchFamily="18" charset="0"/>
                <a:ea typeface="Calibri" panose="020F0502020204030204" pitchFamily="34" charset="0"/>
              </a:rPr>
              <a:t>It is a Dynamic Process-</a:t>
            </a:r>
          </a:p>
          <a:p>
            <a:pPr>
              <a:lnSpc>
                <a:spcPct val="150000"/>
              </a:lnSpc>
            </a:pPr>
            <a:r>
              <a:rPr lang="en-US" sz="2800" dirty="0">
                <a:latin typeface="Times New Roman" panose="02020603050405020304" pitchFamily="18" charset="0"/>
                <a:ea typeface="Calibri" panose="020F0502020204030204" pitchFamily="34" charset="0"/>
              </a:rPr>
              <a:t>Policy making is an ongoing activity within a structure that requires continuous resources and motivation. It is dynamic, changing over time, with its sub-processes and phases varying internally and in relation to each other</a:t>
            </a:r>
          </a:p>
        </p:txBody>
      </p:sp>
    </p:spTree>
    <p:extLst>
      <p:ext uri="{BB962C8B-B14F-4D97-AF65-F5344CB8AC3E}">
        <p14:creationId xmlns:p14="http://schemas.microsoft.com/office/powerpoint/2010/main" val="3697354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A8A0B52-4E41-4133-5889-C4C167591F1C}"/>
              </a:ext>
            </a:extLst>
          </p:cNvPr>
          <p:cNvSpPr txBox="1"/>
          <p:nvPr/>
        </p:nvSpPr>
        <p:spPr>
          <a:xfrm>
            <a:off x="541866" y="266880"/>
            <a:ext cx="11418485" cy="5842946"/>
          </a:xfrm>
          <a:prstGeom prst="rect">
            <a:avLst/>
          </a:prstGeom>
          <a:noFill/>
        </p:spPr>
        <p:txBody>
          <a:bodyPr wrap="square">
            <a:spAutoFit/>
          </a:bodyPr>
          <a:lstStyle/>
          <a:p>
            <a:pPr>
              <a:lnSpc>
                <a:spcPct val="150000"/>
              </a:lnSpc>
            </a:pPr>
            <a:r>
              <a:rPr lang="en-IN" sz="2800" b="1" dirty="0">
                <a:effectLst/>
                <a:latin typeface="Times New Roman" panose="02020603050405020304" pitchFamily="18" charset="0"/>
                <a:ea typeface="Calibri" panose="020F0502020204030204" pitchFamily="34" charset="0"/>
              </a:rPr>
              <a:t>Characteristics of Public Policy Making</a:t>
            </a:r>
            <a:r>
              <a:rPr lang="en-IN" sz="3200" b="1" dirty="0">
                <a:effectLst/>
                <a:latin typeface="Times New Roman" panose="02020603050405020304" pitchFamily="18" charset="0"/>
                <a:ea typeface="Calibri" panose="020F0502020204030204" pitchFamily="34" charset="0"/>
              </a:rPr>
              <a:t>:</a:t>
            </a:r>
          </a:p>
          <a:p>
            <a:pPr marL="457200" indent="-457200">
              <a:lnSpc>
                <a:spcPct val="150000"/>
              </a:lnSpc>
              <a:buFont typeface="Arial" panose="020B0604020202020204" pitchFamily="34" charset="0"/>
              <a:buChar char="•"/>
            </a:pPr>
            <a:r>
              <a:rPr lang="en-IN" sz="2400" b="1" dirty="0">
                <a:solidFill>
                  <a:srgbClr val="FF0000"/>
                </a:solidFill>
                <a:effectLst/>
                <a:latin typeface="Times New Roman" panose="02020603050405020304" pitchFamily="18" charset="0"/>
                <a:ea typeface="Calibri" panose="020F0502020204030204" pitchFamily="34" charset="0"/>
              </a:rPr>
              <a:t>Policy Making Comprises Various Components</a:t>
            </a:r>
          </a:p>
          <a:p>
            <a:pPr>
              <a:lnSpc>
                <a:spcPct val="150000"/>
              </a:lnSpc>
            </a:pPr>
            <a:r>
              <a:rPr lang="en-US" sz="2400" dirty="0">
                <a:effectLst/>
                <a:latin typeface="Times New Roman" panose="02020603050405020304" pitchFamily="18" charset="0"/>
                <a:ea typeface="Calibri" panose="020F0502020204030204" pitchFamily="34" charset="0"/>
              </a:rPr>
              <a:t>The complexity of public policy making is a key characteristic. Public policy formulation often involves many substructures. These substructures and their involvement vary due to different issues, circumstances, and societal values.</a:t>
            </a:r>
            <a:endParaRPr lang="en-IN" sz="2400" dirty="0">
              <a:effectLst/>
              <a:latin typeface="Times New Roman" panose="02020603050405020304" pitchFamily="18" charset="0"/>
              <a:ea typeface="Calibri" panose="020F0502020204030204" pitchFamily="34" charset="0"/>
            </a:endParaRPr>
          </a:p>
          <a:p>
            <a:pPr marL="457200" indent="-457200">
              <a:lnSpc>
                <a:spcPct val="150000"/>
              </a:lnSpc>
              <a:buFont typeface="Arial" panose="020B0604020202020204" pitchFamily="34" charset="0"/>
              <a:buChar char="•"/>
            </a:pPr>
            <a:r>
              <a:rPr lang="en-IN" sz="2400" b="1" dirty="0">
                <a:solidFill>
                  <a:srgbClr val="FF0000"/>
                </a:solidFill>
                <a:effectLst/>
                <a:latin typeface="Times New Roman" panose="02020603050405020304" pitchFamily="18" charset="0"/>
                <a:ea typeface="Calibri" panose="020F0502020204030204" pitchFamily="34" charset="0"/>
              </a:rPr>
              <a:t>Policy Structure makes Different Contributions</a:t>
            </a:r>
          </a:p>
          <a:p>
            <a:pPr>
              <a:lnSpc>
                <a:spcPct val="150000"/>
              </a:lnSpc>
            </a:pPr>
            <a:r>
              <a:rPr lang="en-US" sz="2400" dirty="0">
                <a:latin typeface="Times New Roman" panose="02020603050405020304" pitchFamily="18" charset="0"/>
                <a:ea typeface="Calibri" panose="020F0502020204030204" pitchFamily="34" charset="0"/>
              </a:rPr>
              <a:t>Every substructure makes a unique contribution to public policy, influenced by their formal and informal characteristics, which vary by society</a:t>
            </a:r>
            <a:endParaRPr lang="en-IN" sz="2400" dirty="0">
              <a:latin typeface="Times New Roman" panose="02020603050405020304" pitchFamily="18" charset="0"/>
              <a:ea typeface="Calibri" panose="020F0502020204030204" pitchFamily="34" charset="0"/>
            </a:endParaRPr>
          </a:p>
          <a:p>
            <a:pPr marL="457200" indent="-457200">
              <a:lnSpc>
                <a:spcPct val="150000"/>
              </a:lnSpc>
              <a:buFont typeface="Arial" panose="020B0604020202020204" pitchFamily="34" charset="0"/>
              <a:buChar char="•"/>
            </a:pPr>
            <a:r>
              <a:rPr lang="en-IN" sz="2400" b="1" dirty="0">
                <a:solidFill>
                  <a:srgbClr val="FF0000"/>
                </a:solidFill>
                <a:effectLst/>
                <a:latin typeface="Times New Roman" panose="02020603050405020304" pitchFamily="18" charset="0"/>
                <a:ea typeface="Calibri" panose="020F0502020204030204" pitchFamily="34" charset="0"/>
              </a:rPr>
              <a:t>Decision-Making</a:t>
            </a:r>
          </a:p>
          <a:p>
            <a:pPr>
              <a:lnSpc>
                <a:spcPct val="150000"/>
              </a:lnSpc>
            </a:pPr>
            <a:r>
              <a:rPr lang="en-US" sz="2400" dirty="0">
                <a:effectLst/>
                <a:latin typeface="Times New Roman" panose="02020603050405020304" pitchFamily="18" charset="0"/>
                <a:ea typeface="Calibri" panose="020F0502020204030204" pitchFamily="34" charset="0"/>
              </a:rPr>
              <a:t>Policy making is a type of decision-making that utilizes decision-making models</a:t>
            </a:r>
            <a:endParaRPr lang="en-IN" sz="24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627613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 calcmode="lin" valueType="num">
                                      <p:cBhvr additive="base">
                                        <p:cTn id="1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 calcmode="lin" valueType="num">
                                      <p:cBhvr additive="base">
                                        <p:cTn id="2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A8A0B52-4E41-4133-5889-C4C167591F1C}"/>
              </a:ext>
            </a:extLst>
          </p:cNvPr>
          <p:cNvSpPr txBox="1"/>
          <p:nvPr/>
        </p:nvSpPr>
        <p:spPr>
          <a:xfrm>
            <a:off x="541866" y="10848"/>
            <a:ext cx="11418485" cy="6755183"/>
          </a:xfrm>
          <a:prstGeom prst="rect">
            <a:avLst/>
          </a:prstGeom>
          <a:noFill/>
        </p:spPr>
        <p:txBody>
          <a:bodyPr wrap="square">
            <a:spAutoFit/>
          </a:bodyPr>
          <a:lstStyle/>
          <a:p>
            <a:pPr>
              <a:lnSpc>
                <a:spcPct val="150000"/>
              </a:lnSpc>
            </a:pPr>
            <a:r>
              <a:rPr lang="en-IN" sz="3200" b="1" dirty="0">
                <a:effectLst/>
                <a:latin typeface="Times New Roman" panose="02020603050405020304" pitchFamily="18" charset="0"/>
                <a:ea typeface="Calibri" panose="020F0502020204030204" pitchFamily="34" charset="0"/>
              </a:rPr>
              <a:t>Characteristics of Public Policy Making</a:t>
            </a:r>
            <a:r>
              <a:rPr lang="en-IN" sz="3600" b="1" dirty="0">
                <a:effectLst/>
                <a:latin typeface="Times New Roman" panose="02020603050405020304" pitchFamily="18" charset="0"/>
                <a:ea typeface="Calibri" panose="020F0502020204030204" pitchFamily="34" charset="0"/>
              </a:rPr>
              <a:t>:</a:t>
            </a:r>
          </a:p>
          <a:p>
            <a:pPr marL="457200" indent="-457200">
              <a:lnSpc>
                <a:spcPct val="150000"/>
              </a:lnSpc>
              <a:buFont typeface="Arial" panose="020B0604020202020204" pitchFamily="34" charset="0"/>
              <a:buChar char="•"/>
            </a:pPr>
            <a:r>
              <a:rPr lang="en-IN" sz="2800" b="1" dirty="0">
                <a:solidFill>
                  <a:srgbClr val="FF0000"/>
                </a:solidFill>
                <a:effectLst/>
                <a:latin typeface="Times New Roman" panose="02020603050405020304" pitchFamily="18" charset="0"/>
                <a:ea typeface="Calibri" panose="020F0502020204030204" pitchFamily="34" charset="0"/>
              </a:rPr>
              <a:t>Lays down Major Guidelines</a:t>
            </a:r>
          </a:p>
          <a:p>
            <a:pPr>
              <a:lnSpc>
                <a:spcPct val="150000"/>
              </a:lnSpc>
            </a:pPr>
            <a:r>
              <a:rPr lang="en-US" sz="2800" dirty="0">
                <a:latin typeface="Times New Roman" panose="02020603050405020304" pitchFamily="18" charset="0"/>
                <a:ea typeface="Calibri" panose="020F0502020204030204" pitchFamily="34" charset="0"/>
              </a:rPr>
              <a:t>Public policy generally provides broad guidelines rather than detailed instructions for the main courses of action. Subsequent detailed sub-policies are often necessary to translate these guidelines into concrete terms for execution.</a:t>
            </a:r>
            <a:endParaRPr lang="en-IN" sz="2800" dirty="0">
              <a:effectLst/>
              <a:latin typeface="Times New Roman" panose="02020603050405020304" pitchFamily="18" charset="0"/>
              <a:ea typeface="Calibri" panose="020F0502020204030204" pitchFamily="34" charset="0"/>
            </a:endParaRPr>
          </a:p>
          <a:p>
            <a:pPr marL="457200" indent="-457200">
              <a:lnSpc>
                <a:spcPct val="150000"/>
              </a:lnSpc>
              <a:buFont typeface="Arial" panose="020B0604020202020204" pitchFamily="34" charset="0"/>
              <a:buChar char="•"/>
            </a:pPr>
            <a:r>
              <a:rPr lang="en-IN" sz="2800" b="1" dirty="0">
                <a:solidFill>
                  <a:srgbClr val="FF0000"/>
                </a:solidFill>
                <a:effectLst/>
                <a:latin typeface="Times New Roman" panose="02020603050405020304" pitchFamily="18" charset="0"/>
                <a:ea typeface="Calibri" panose="020F0502020204030204" pitchFamily="34" charset="0"/>
              </a:rPr>
              <a:t>Mainly Formulated by Governmental Organs</a:t>
            </a:r>
          </a:p>
          <a:p>
            <a:pPr>
              <a:lnSpc>
                <a:spcPct val="150000"/>
              </a:lnSpc>
            </a:pPr>
            <a:r>
              <a:rPr lang="en-US" sz="2800" dirty="0">
                <a:latin typeface="Times New Roman" panose="02020603050405020304" pitchFamily="18" charset="0"/>
                <a:ea typeface="Calibri" panose="020F0502020204030204" pitchFamily="34" charset="0"/>
              </a:rPr>
              <a:t>Public policy primarily targets governmental organs but also involves private individuals and non-governmental entities, such as through laws or calls for citizen action like saving.</a:t>
            </a:r>
            <a:endParaRPr lang="en-IN" sz="28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48587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A8A0B52-4E41-4133-5889-C4C167591F1C}"/>
              </a:ext>
            </a:extLst>
          </p:cNvPr>
          <p:cNvSpPr txBox="1"/>
          <p:nvPr/>
        </p:nvSpPr>
        <p:spPr>
          <a:xfrm>
            <a:off x="541866" y="266880"/>
            <a:ext cx="11418485" cy="5842946"/>
          </a:xfrm>
          <a:prstGeom prst="rect">
            <a:avLst/>
          </a:prstGeom>
          <a:noFill/>
        </p:spPr>
        <p:txBody>
          <a:bodyPr wrap="square">
            <a:spAutoFit/>
          </a:bodyPr>
          <a:lstStyle/>
          <a:p>
            <a:pPr>
              <a:lnSpc>
                <a:spcPct val="150000"/>
              </a:lnSpc>
            </a:pPr>
            <a:r>
              <a:rPr lang="en-IN" sz="3200" b="1" dirty="0">
                <a:effectLst/>
                <a:latin typeface="Times New Roman" panose="02020603050405020304" pitchFamily="18" charset="0"/>
                <a:ea typeface="Calibri" panose="020F0502020204030204" pitchFamily="34" charset="0"/>
              </a:rPr>
              <a:t>Characteristics of Public Policy Making</a:t>
            </a:r>
            <a:r>
              <a:rPr lang="en-IN" sz="3600" b="1" dirty="0">
                <a:effectLst/>
                <a:latin typeface="Times New Roman" panose="02020603050405020304" pitchFamily="18" charset="0"/>
                <a:ea typeface="Calibri" panose="020F0502020204030204" pitchFamily="34" charset="0"/>
              </a:rPr>
              <a:t>:</a:t>
            </a:r>
          </a:p>
          <a:p>
            <a:pPr marL="342900" indent="-342900">
              <a:lnSpc>
                <a:spcPct val="150000"/>
              </a:lnSpc>
              <a:buFont typeface="Arial" panose="020B0604020202020204" pitchFamily="34" charset="0"/>
              <a:buChar char="•"/>
            </a:pPr>
            <a:r>
              <a:rPr lang="en-IN" sz="2400" b="1" dirty="0">
                <a:solidFill>
                  <a:srgbClr val="FF0000"/>
                </a:solidFill>
                <a:effectLst/>
                <a:latin typeface="Times New Roman" panose="02020603050405020304" pitchFamily="18" charset="0"/>
                <a:ea typeface="Calibri" panose="020F0502020204030204" pitchFamily="34" charset="0"/>
              </a:rPr>
              <a:t>Aims at Achieving what is in the Public Interest</a:t>
            </a:r>
          </a:p>
          <a:p>
            <a:pPr>
              <a:lnSpc>
                <a:spcPct val="150000"/>
              </a:lnSpc>
            </a:pPr>
            <a:r>
              <a:rPr lang="en-US" sz="2400" dirty="0">
                <a:latin typeface="Times New Roman" panose="02020603050405020304" pitchFamily="18" charset="0"/>
                <a:cs typeface="Times New Roman" panose="02020603050405020304" pitchFamily="18" charset="0"/>
              </a:rPr>
              <a:t>The concept of "public interest" is challenging to define precisely, yet it broadly signifies a general societal focus, which holds significant influence on policy-making processes as a genuine operational tool.</a:t>
            </a:r>
            <a:endParaRPr lang="en-IN" sz="2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0" indent="-457200">
              <a:lnSpc>
                <a:spcPct val="150000"/>
              </a:lnSpc>
              <a:buFont typeface="Arial" panose="020B0604020202020204" pitchFamily="34" charset="0"/>
              <a:buChar char="•"/>
            </a:pPr>
            <a:r>
              <a:rPr lang="en-IN" sz="2400" b="1" dirty="0">
                <a:solidFill>
                  <a:srgbClr val="FF0000"/>
                </a:solidFill>
                <a:effectLst/>
                <a:latin typeface="Times New Roman" panose="02020603050405020304" pitchFamily="18" charset="0"/>
                <a:ea typeface="Calibri" panose="020F0502020204030204" pitchFamily="34" charset="0"/>
              </a:rPr>
              <a:t>Use of Best Possible Means</a:t>
            </a:r>
          </a:p>
          <a:p>
            <a:pPr>
              <a:lnSpc>
                <a:spcPct val="150000"/>
              </a:lnSpc>
            </a:pPr>
            <a:r>
              <a:rPr lang="en-US" sz="2400" dirty="0">
                <a:latin typeface="Times New Roman" panose="02020603050405020304" pitchFamily="18" charset="0"/>
                <a:ea typeface="Calibri" panose="020F0502020204030204" pitchFamily="34" charset="0"/>
              </a:rPr>
              <a:t> public policy aims to maximize net benefits, where benefits and costs represent realized and impaired values, not always quantifiable. Quantitative techniques may be limited, but the qualitative importance of aiming for maximum net benefits and considering various policy alternatives remains crucial.</a:t>
            </a:r>
            <a:endParaRPr lang="en-IN" sz="24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340388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A8A0B52-4E41-4133-5889-C4C167591F1C}"/>
              </a:ext>
            </a:extLst>
          </p:cNvPr>
          <p:cNvSpPr txBox="1"/>
          <p:nvPr/>
        </p:nvSpPr>
        <p:spPr>
          <a:xfrm>
            <a:off x="541866" y="84000"/>
            <a:ext cx="11418485" cy="4435830"/>
          </a:xfrm>
          <a:prstGeom prst="rect">
            <a:avLst/>
          </a:prstGeom>
          <a:noFill/>
        </p:spPr>
        <p:txBody>
          <a:bodyPr wrap="square">
            <a:spAutoFit/>
          </a:bodyPr>
          <a:lstStyle/>
          <a:p>
            <a:pPr>
              <a:lnSpc>
                <a:spcPct val="150000"/>
              </a:lnSpc>
            </a:pPr>
            <a:r>
              <a:rPr lang="en-IN" sz="3200" b="1" dirty="0">
                <a:effectLst/>
                <a:latin typeface="Times New Roman" panose="02020603050405020304" pitchFamily="18" charset="0"/>
                <a:ea typeface="Calibri" panose="020F0502020204030204" pitchFamily="34" charset="0"/>
              </a:rPr>
              <a:t>Characteristics of Public Policy Making</a:t>
            </a:r>
            <a:r>
              <a:rPr lang="en-IN" sz="3600" b="1" dirty="0">
                <a:effectLst/>
                <a:latin typeface="Times New Roman" panose="02020603050405020304" pitchFamily="18" charset="0"/>
                <a:ea typeface="Calibri" panose="020F0502020204030204" pitchFamily="34" charset="0"/>
              </a:rPr>
              <a:t>:</a:t>
            </a:r>
          </a:p>
          <a:p>
            <a:pPr marL="457200" indent="-457200">
              <a:lnSpc>
                <a:spcPct val="150000"/>
              </a:lnSpc>
              <a:buFont typeface="Arial" panose="020B0604020202020204" pitchFamily="34" charset="0"/>
              <a:buChar char="•"/>
            </a:pPr>
            <a:r>
              <a:rPr lang="en-IN" sz="2800" b="1" dirty="0">
                <a:solidFill>
                  <a:srgbClr val="FF0000"/>
                </a:solidFill>
                <a:effectLst/>
                <a:latin typeface="Times New Roman" panose="02020603050405020304" pitchFamily="18" charset="0"/>
                <a:ea typeface="Calibri" panose="020F0502020204030204" pitchFamily="34" charset="0"/>
              </a:rPr>
              <a:t>Involvement of Various Bodies/Agencies</a:t>
            </a:r>
          </a:p>
          <a:p>
            <a:pPr>
              <a:lnSpc>
                <a:spcPct val="150000"/>
              </a:lnSpc>
            </a:pPr>
            <a:r>
              <a:rPr lang="en-US" sz="3200" dirty="0">
                <a:latin typeface="Times New Roman" panose="02020603050405020304" pitchFamily="18" charset="0"/>
                <a:cs typeface="Times New Roman" panose="02020603050405020304" pitchFamily="18" charset="0"/>
              </a:rPr>
              <a:t>Various groups such as industrial workers, voters, intellectuals, legislators, bureaucrats, political parties, executives, and the judiciary participate in public policy making, influencing the process significantly.</a:t>
            </a:r>
            <a:endParaRPr lang="en-I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45013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3264906-C13F-4A2A-AB9D-19B6206F2F98}"/>
              </a:ext>
            </a:extLst>
          </p:cNvPr>
          <p:cNvSpPr txBox="1"/>
          <p:nvPr/>
        </p:nvSpPr>
        <p:spPr>
          <a:xfrm>
            <a:off x="483079" y="142873"/>
            <a:ext cx="11542144" cy="6300443"/>
          </a:xfrm>
          <a:prstGeom prst="rect">
            <a:avLst/>
          </a:prstGeom>
          <a:noFill/>
        </p:spPr>
        <p:txBody>
          <a:bodyPr wrap="square">
            <a:spAutoFit/>
          </a:bodyPr>
          <a:lstStyle/>
          <a:p>
            <a:pPr>
              <a:lnSpc>
                <a:spcPct val="150000"/>
              </a:lnSpc>
              <a:spcBef>
                <a:spcPts val="750"/>
              </a:spcBef>
              <a:spcAft>
                <a:spcPts val="2250"/>
              </a:spcAft>
            </a:pPr>
            <a:r>
              <a:rPr lang="en-IN" sz="3600" b="1" spc="-15" dirty="0">
                <a:solidFill>
                  <a:srgbClr val="C00000"/>
                </a:solidFill>
                <a:effectLst/>
                <a:latin typeface="Times New Roman" panose="02020603050405020304" pitchFamily="18" charset="0"/>
                <a:ea typeface="Times New Roman" panose="02020603050405020304" pitchFamily="18" charset="0"/>
                <a:cs typeface="Vrinda" panose="020B0502040204020203" pitchFamily="34" charset="0"/>
              </a:rPr>
              <a:t>Objectives:</a:t>
            </a:r>
          </a:p>
          <a:p>
            <a:pPr>
              <a:lnSpc>
                <a:spcPct val="150000"/>
              </a:lnSpc>
            </a:pPr>
            <a:r>
              <a:rPr lang="en-IN" sz="3200" b="1" dirty="0">
                <a:latin typeface="Times New Roman" panose="02020603050405020304" pitchFamily="18" charset="0"/>
                <a:cs typeface="Times New Roman" panose="02020603050405020304" pitchFamily="18" charset="0"/>
              </a:rPr>
              <a:t>After studying this Unit, you should be able to: </a:t>
            </a:r>
            <a:endParaRPr lang="en-IN" sz="3200" dirty="0">
              <a:latin typeface="Times New Roman" panose="02020603050405020304" pitchFamily="18" charset="0"/>
              <a:cs typeface="Times New Roman" panose="02020603050405020304" pitchFamily="18" charset="0"/>
            </a:endParaRPr>
          </a:p>
          <a:p>
            <a:pPr marL="457200" lvl="0" indent="-457200">
              <a:lnSpc>
                <a:spcPct val="150000"/>
              </a:lnSpc>
              <a:buFont typeface="Wingdings" panose="05000000000000000000" pitchFamily="2" charset="2"/>
              <a:buChar char="§"/>
            </a:pPr>
            <a:r>
              <a:rPr lang="en-IN" sz="3200" dirty="0">
                <a:latin typeface="Times New Roman" panose="02020603050405020304" pitchFamily="18" charset="0"/>
                <a:cs typeface="Times New Roman" panose="02020603050405020304" pitchFamily="18" charset="0"/>
              </a:rPr>
              <a:t>To understand the meaning and concept of public policy</a:t>
            </a:r>
          </a:p>
          <a:p>
            <a:pPr marL="457200" lvl="0" indent="-457200">
              <a:lnSpc>
                <a:spcPct val="150000"/>
              </a:lnSpc>
              <a:buFont typeface="Wingdings" panose="05000000000000000000" pitchFamily="2" charset="2"/>
              <a:buChar char="§"/>
            </a:pPr>
            <a:r>
              <a:rPr lang="en-IN" sz="3200" dirty="0">
                <a:latin typeface="Times New Roman" panose="02020603050405020304" pitchFamily="18" charset="0"/>
                <a:cs typeface="Times New Roman" panose="02020603050405020304" pitchFamily="18" charset="0"/>
              </a:rPr>
              <a:t>To know the relationship between politics and policy</a:t>
            </a:r>
          </a:p>
          <a:p>
            <a:pPr marL="457200" lvl="0" indent="-457200">
              <a:lnSpc>
                <a:spcPct val="150000"/>
              </a:lnSpc>
              <a:buFont typeface="Wingdings" panose="05000000000000000000" pitchFamily="2" charset="2"/>
              <a:buChar char="§"/>
            </a:pPr>
            <a:r>
              <a:rPr lang="en-IN" sz="3200" dirty="0">
                <a:latin typeface="Times New Roman" panose="02020603050405020304" pitchFamily="18" charset="0"/>
                <a:cs typeface="Times New Roman" panose="02020603050405020304" pitchFamily="18" charset="0"/>
              </a:rPr>
              <a:t>To identify the distinguish between policy, decision and goal.</a:t>
            </a:r>
          </a:p>
          <a:p>
            <a:pPr marL="457200" lvl="0" indent="-457200">
              <a:lnSpc>
                <a:spcPct val="150000"/>
              </a:lnSpc>
              <a:buFont typeface="Wingdings" panose="05000000000000000000" pitchFamily="2" charset="2"/>
              <a:buChar char="§"/>
            </a:pPr>
            <a:r>
              <a:rPr lang="en-IN" sz="3200" dirty="0">
                <a:latin typeface="Times New Roman" panose="02020603050405020304" pitchFamily="18" charset="0"/>
                <a:cs typeface="Times New Roman" panose="02020603050405020304" pitchFamily="18" charset="0"/>
              </a:rPr>
              <a:t>To know the characteristics of public policy making</a:t>
            </a:r>
          </a:p>
          <a:p>
            <a:pPr marL="457200" lvl="0" indent="-457200">
              <a:lnSpc>
                <a:spcPct val="150000"/>
              </a:lnSpc>
              <a:buFont typeface="Wingdings" panose="05000000000000000000" pitchFamily="2" charset="2"/>
              <a:buChar char="§"/>
            </a:pPr>
            <a:r>
              <a:rPr lang="en-IN" sz="3200" dirty="0">
                <a:latin typeface="Times New Roman" panose="02020603050405020304" pitchFamily="18" charset="0"/>
                <a:cs typeface="Times New Roman" panose="02020603050405020304" pitchFamily="18" charset="0"/>
              </a:rPr>
              <a:t>To discuss the different types of public policy.</a:t>
            </a:r>
          </a:p>
          <a:p>
            <a:pPr marL="457200" lvl="0" indent="-457200">
              <a:lnSpc>
                <a:spcPct val="150000"/>
              </a:lnSpc>
              <a:buFont typeface="Wingdings" panose="05000000000000000000" pitchFamily="2" charset="2"/>
              <a:buChar char="§"/>
            </a:pPr>
            <a:r>
              <a:rPr lang="en-IN" sz="3200" dirty="0">
                <a:latin typeface="Times New Roman" panose="02020603050405020304" pitchFamily="18" charset="0"/>
                <a:cs typeface="Times New Roman" panose="02020603050405020304" pitchFamily="18" charset="0"/>
              </a:rPr>
              <a:t>To know the importance of public policy.</a:t>
            </a:r>
          </a:p>
        </p:txBody>
      </p:sp>
    </p:spTree>
    <p:extLst>
      <p:ext uri="{BB962C8B-B14F-4D97-AF65-F5344CB8AC3E}">
        <p14:creationId xmlns:p14="http://schemas.microsoft.com/office/powerpoint/2010/main" val="861406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59303E9-5AFD-4609-86B5-A5A1B89DC65B}"/>
              </a:ext>
            </a:extLst>
          </p:cNvPr>
          <p:cNvSpPr txBox="1"/>
          <p:nvPr/>
        </p:nvSpPr>
        <p:spPr>
          <a:xfrm>
            <a:off x="655608" y="534841"/>
            <a:ext cx="11059064" cy="4479496"/>
          </a:xfrm>
          <a:prstGeom prst="rect">
            <a:avLst/>
          </a:prstGeom>
          <a:noFill/>
        </p:spPr>
        <p:txBody>
          <a:bodyPr wrap="square">
            <a:spAutoFit/>
          </a:bodyPr>
          <a:lstStyle/>
          <a:p>
            <a:pPr>
              <a:lnSpc>
                <a:spcPct val="150000"/>
              </a:lnSpc>
              <a:spcAft>
                <a:spcPts val="800"/>
              </a:spcAft>
            </a:pPr>
            <a:r>
              <a:rPr lang="en-IN" sz="3600" b="1" dirty="0">
                <a:solidFill>
                  <a:schemeClr val="accent1"/>
                </a:solidFill>
                <a:effectLst/>
                <a:latin typeface="Calibri" panose="020F0502020204030204" pitchFamily="34" charset="0"/>
                <a:ea typeface="Calibri" panose="020F0502020204030204" pitchFamily="34" charset="0"/>
                <a:cs typeface="Vrinda" panose="020B0502040204020203" pitchFamily="34" charset="0"/>
              </a:rPr>
              <a:t>What is Public policy </a:t>
            </a:r>
            <a:r>
              <a:rPr lang="en-IN" sz="3600" b="1" dirty="0">
                <a:solidFill>
                  <a:schemeClr val="accent1"/>
                </a:solidFill>
                <a:latin typeface="Calibri" panose="020F0502020204030204" pitchFamily="34" charset="0"/>
                <a:ea typeface="Calibri" panose="020F0502020204030204" pitchFamily="34" charset="0"/>
                <a:cs typeface="Vrinda" panose="020B0502040204020203" pitchFamily="34" charset="0"/>
              </a:rPr>
              <a:t>?</a:t>
            </a:r>
          </a:p>
          <a:p>
            <a:pPr>
              <a:lnSpc>
                <a:spcPct val="150000"/>
              </a:lnSpc>
              <a:spcAft>
                <a:spcPts val="800"/>
              </a:spcAft>
            </a:pPr>
            <a:r>
              <a:rPr lang="en-IN" sz="3600" b="1" dirty="0">
                <a:solidFill>
                  <a:schemeClr val="accent1"/>
                </a:solidFill>
                <a:effectLst/>
                <a:latin typeface="Calibri" panose="020F0502020204030204" pitchFamily="34" charset="0"/>
                <a:ea typeface="Calibri" panose="020F0502020204030204" pitchFamily="34" charset="0"/>
                <a:cs typeface="Vrinda" panose="020B0502040204020203" pitchFamily="34" charset="0"/>
              </a:rPr>
              <a:t> </a:t>
            </a:r>
            <a:r>
              <a:rPr lang="en-IN" sz="3600" dirty="0">
                <a:effectLst/>
                <a:latin typeface="Calibri" panose="020F0502020204030204" pitchFamily="34" charset="0"/>
                <a:ea typeface="Calibri" panose="020F0502020204030204" pitchFamily="34" charset="0"/>
                <a:cs typeface="Vrinda" panose="020B0502040204020203" pitchFamily="34" charset="0"/>
              </a:rPr>
              <a:t>Share your view………</a:t>
            </a:r>
          </a:p>
          <a:p>
            <a:pPr>
              <a:lnSpc>
                <a:spcPct val="150000"/>
              </a:lnSpc>
              <a:spcAft>
                <a:spcPts val="800"/>
              </a:spcAft>
            </a:pPr>
            <a:r>
              <a:rPr lang="en-US" sz="3600" b="1" dirty="0">
                <a:effectLst/>
                <a:latin typeface="Calibri" panose="020F0502020204030204" pitchFamily="34" charset="0"/>
                <a:ea typeface="Calibri" panose="020F0502020204030204" pitchFamily="34" charset="0"/>
                <a:cs typeface="Vrinda" panose="020B0502040204020203" pitchFamily="34" charset="0"/>
              </a:rPr>
              <a:t>Relationship between politics and policy:</a:t>
            </a:r>
            <a:endParaRPr lang="en-IN" sz="3600" b="1" dirty="0">
              <a:effectLst/>
              <a:latin typeface="Calibri" panose="020F0502020204030204" pitchFamily="34" charset="0"/>
              <a:ea typeface="Calibri" panose="020F0502020204030204" pitchFamily="34" charset="0"/>
              <a:cs typeface="Vrinda" panose="020B0502040204020203" pitchFamily="34" charset="0"/>
            </a:endParaRPr>
          </a:p>
          <a:p>
            <a:pPr marL="285750" indent="-285750">
              <a:lnSpc>
                <a:spcPct val="150000"/>
              </a:lnSpc>
              <a:spcAft>
                <a:spcPts val="800"/>
              </a:spcAft>
              <a:buFont typeface="Arial" panose="020B0604020202020204" pitchFamily="34" charset="0"/>
              <a:buChar char="•"/>
            </a:pPr>
            <a:r>
              <a:rPr lang="en-IN" sz="1800" kern="100" dirty="0">
                <a:effectLst/>
                <a:latin typeface="Times New Roman" panose="02020603050405020304" pitchFamily="18" charset="0"/>
                <a:ea typeface="Calibri" panose="020F0502020204030204" pitchFamily="34" charset="0"/>
                <a:cs typeface="Vrinda" panose="020B0502040204020203" pitchFamily="34" charset="0"/>
              </a:rPr>
              <a:t> </a:t>
            </a:r>
            <a:r>
              <a:rPr lang="en-IN" sz="3200" kern="100" dirty="0">
                <a:effectLst/>
                <a:latin typeface="Times New Roman" panose="02020603050405020304" pitchFamily="18" charset="0"/>
                <a:ea typeface="Calibri" panose="020F0502020204030204" pitchFamily="34" charset="0"/>
                <a:cs typeface="Vrinda" panose="020B0502040204020203" pitchFamily="34" charset="0"/>
              </a:rPr>
              <a:t>Policy making process is a part of politics and political action.</a:t>
            </a:r>
            <a:endParaRPr lang="en-IN" sz="3200" kern="100" dirty="0">
              <a:effectLst/>
              <a:latin typeface="Calibri" panose="020F0502020204030204" pitchFamily="34" charset="0"/>
              <a:ea typeface="Calibri" panose="020F0502020204030204" pitchFamily="34" charset="0"/>
              <a:cs typeface="Vrinda" panose="020B0502040204020203" pitchFamily="34" charset="0"/>
            </a:endParaRPr>
          </a:p>
          <a:p>
            <a:pPr>
              <a:lnSpc>
                <a:spcPct val="150000"/>
              </a:lnSpc>
              <a:spcAft>
                <a:spcPts val="800"/>
              </a:spcAft>
            </a:pPr>
            <a:endParaRPr lang="en-IN" sz="3600" dirty="0">
              <a:effectLst/>
              <a:latin typeface="Calibri" panose="020F0502020204030204" pitchFamily="34" charset="0"/>
              <a:ea typeface="Calibri" panose="020F0502020204030204" pitchFamily="34" charset="0"/>
              <a:cs typeface="Vrinda" panose="020B0502040204020203" pitchFamily="34" charset="0"/>
            </a:endParaRPr>
          </a:p>
        </p:txBody>
      </p:sp>
    </p:spTree>
    <p:extLst>
      <p:ext uri="{BB962C8B-B14F-4D97-AF65-F5344CB8AC3E}">
        <p14:creationId xmlns:p14="http://schemas.microsoft.com/office/powerpoint/2010/main" val="1835403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59303E9-5AFD-4609-86B5-A5A1B89DC65B}"/>
              </a:ext>
            </a:extLst>
          </p:cNvPr>
          <p:cNvSpPr txBox="1"/>
          <p:nvPr/>
        </p:nvSpPr>
        <p:spPr>
          <a:xfrm>
            <a:off x="448575" y="138023"/>
            <a:ext cx="11611154" cy="6014916"/>
          </a:xfrm>
          <a:prstGeom prst="rect">
            <a:avLst/>
          </a:prstGeom>
          <a:noFill/>
        </p:spPr>
        <p:txBody>
          <a:bodyPr wrap="square">
            <a:spAutoFit/>
          </a:bodyPr>
          <a:lstStyle/>
          <a:p>
            <a:pPr>
              <a:lnSpc>
                <a:spcPct val="150000"/>
              </a:lnSpc>
              <a:spcAft>
                <a:spcPts val="800"/>
              </a:spcAft>
            </a:pPr>
            <a:r>
              <a:rPr lang="en-IN" sz="3600" b="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What is Public Policy?</a:t>
            </a:r>
          </a:p>
          <a:p>
            <a:pPr marL="571500" indent="-571500">
              <a:lnSpc>
                <a:spcPct val="150000"/>
              </a:lnSpc>
              <a:spcAft>
                <a:spcPts val="800"/>
              </a:spcAft>
              <a:buFont typeface="Wingdings" panose="05000000000000000000" pitchFamily="2" charset="2"/>
              <a:buChar char="§"/>
            </a:pP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Public policy is the framework of laws, regulations, guidelines, and actions governments implement to achieve social and economic goals to fulfil public interest.</a:t>
            </a:r>
          </a:p>
          <a:p>
            <a:pPr marL="571500" indent="-571500">
              <a:lnSpc>
                <a:spcPct val="150000"/>
              </a:lnSpc>
              <a:spcAft>
                <a:spcPts val="800"/>
              </a:spcAft>
              <a:buFont typeface="Wingdings" panose="05000000000000000000" pitchFamily="2" charset="2"/>
              <a:buChar char="§"/>
            </a:pP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Public policy is the fundamental guide to action taken by different government bodies regarding several issues in the country. </a:t>
            </a:r>
            <a:endParaRPr lang="en-IN" sz="36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29804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59303E9-5AFD-4609-86B5-A5A1B89DC65B}"/>
              </a:ext>
            </a:extLst>
          </p:cNvPr>
          <p:cNvSpPr txBox="1"/>
          <p:nvPr/>
        </p:nvSpPr>
        <p:spPr>
          <a:xfrm>
            <a:off x="724620" y="586597"/>
            <a:ext cx="11317855" cy="5286512"/>
          </a:xfrm>
          <a:prstGeom prst="rect">
            <a:avLst/>
          </a:prstGeom>
          <a:noFill/>
        </p:spPr>
        <p:txBody>
          <a:bodyPr wrap="square">
            <a:spAutoFit/>
          </a:bodyPr>
          <a:lstStyle/>
          <a:p>
            <a:pPr>
              <a:lnSpc>
                <a:spcPct val="150000"/>
              </a:lnSpc>
              <a:spcAft>
                <a:spcPts val="800"/>
              </a:spcAft>
            </a:pPr>
            <a:r>
              <a:rPr lang="en-IN" sz="3600" b="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What is Public Policy?</a:t>
            </a:r>
          </a:p>
          <a:p>
            <a:pPr>
              <a:lnSpc>
                <a:spcPct val="150000"/>
              </a:lnSpc>
              <a:spcAft>
                <a:spcPts val="800"/>
              </a:spcAft>
            </a:pPr>
            <a:r>
              <a:rPr lang="en-IN" sz="3600" dirty="0">
                <a:latin typeface="Times New Roman" panose="02020603050405020304" pitchFamily="18" charset="0"/>
                <a:ea typeface="Calibri" panose="020F0502020204030204" pitchFamily="34" charset="0"/>
                <a:cs typeface="Times New Roman" panose="02020603050405020304" pitchFamily="18" charset="0"/>
              </a:rPr>
              <a:t>By Emeritus Professor, Political Scientist</a:t>
            </a:r>
            <a:endParaRPr lang="en-IN" sz="3600" dirty="0">
              <a:effectLst/>
              <a:latin typeface="Times New Roman" panose="02020603050405020304" pitchFamily="18" charset="0"/>
              <a:ea typeface="Calibri" panose="020F0502020204030204" pitchFamily="34" charset="0"/>
              <a:cs typeface="Times New Roman" panose="02020603050405020304" pitchFamily="18" charset="0"/>
            </a:endParaRPr>
          </a:p>
          <a:p>
            <a:pPr marL="571500" indent="-571500">
              <a:lnSpc>
                <a:spcPct val="150000"/>
              </a:lnSpc>
              <a:spcAft>
                <a:spcPts val="800"/>
              </a:spcAft>
              <a:buFont typeface="Wingdings" panose="05000000000000000000" pitchFamily="2" charset="2"/>
              <a:buChar char="§"/>
            </a:pP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Thomas Dye famously said – “Public policy is whatever a government chooses to do or even not to do”. </a:t>
            </a:r>
          </a:p>
          <a:p>
            <a:pPr marL="571500" indent="-571500">
              <a:lnSpc>
                <a:spcPct val="150000"/>
              </a:lnSpc>
              <a:spcAft>
                <a:spcPts val="800"/>
              </a:spcAft>
              <a:buFont typeface="Wingdings" panose="05000000000000000000" pitchFamily="2" charset="2"/>
              <a:buChar char="§"/>
            </a:pP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Richard Rose says that "public policy is not a decision, it is a course or pattern of activity.”</a:t>
            </a:r>
          </a:p>
        </p:txBody>
      </p:sp>
    </p:spTree>
    <p:extLst>
      <p:ext uri="{BB962C8B-B14F-4D97-AF65-F5344CB8AC3E}">
        <p14:creationId xmlns:p14="http://schemas.microsoft.com/office/powerpoint/2010/main" val="1183879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59303E9-5AFD-4609-86B5-A5A1B89DC65B}"/>
              </a:ext>
            </a:extLst>
          </p:cNvPr>
          <p:cNvSpPr txBox="1"/>
          <p:nvPr/>
        </p:nvSpPr>
        <p:spPr>
          <a:xfrm>
            <a:off x="402957" y="280724"/>
            <a:ext cx="11594780" cy="6118342"/>
          </a:xfrm>
          <a:prstGeom prst="rect">
            <a:avLst/>
          </a:prstGeom>
          <a:noFill/>
        </p:spPr>
        <p:txBody>
          <a:bodyPr wrap="square">
            <a:spAutoFit/>
          </a:bodyPr>
          <a:lstStyle/>
          <a:p>
            <a:pPr>
              <a:lnSpc>
                <a:spcPct val="150000"/>
              </a:lnSpc>
              <a:spcAft>
                <a:spcPts val="800"/>
              </a:spcAft>
            </a:pPr>
            <a:r>
              <a:rPr lang="en-IN" sz="3200" b="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What is Public Policy?</a:t>
            </a:r>
          </a:p>
          <a:p>
            <a:pPr marL="571500" indent="-571500">
              <a:lnSpc>
                <a:spcPct val="150000"/>
              </a:lnSpc>
              <a:spcAft>
                <a:spcPts val="800"/>
              </a:spcAft>
              <a:buFont typeface="Wingdings" panose="05000000000000000000" pitchFamily="2" charset="2"/>
              <a:buChar char="§"/>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Public policies are basically the strategies and actions that governments adopt to manage and resolve problems faced by their citizens. They cover a wide range of areas, from education and healthcare to economic development and national security.</a:t>
            </a:r>
          </a:p>
          <a:p>
            <a:pPr marL="571500" indent="-571500">
              <a:lnSpc>
                <a:spcPct val="150000"/>
              </a:lnSpc>
              <a:spcAft>
                <a:spcPts val="800"/>
              </a:spcAft>
              <a:buFont typeface="Wingdings" panose="05000000000000000000" pitchFamily="2" charset="2"/>
              <a:buChar char="§"/>
            </a:pPr>
            <a:r>
              <a:rPr lang="en-US" sz="3200" dirty="0">
                <a:latin typeface="Times New Roman" panose="02020603050405020304" pitchFamily="18" charset="0"/>
                <a:ea typeface="Calibri" panose="020F0502020204030204" pitchFamily="34" charset="0"/>
                <a:cs typeface="Times New Roman" panose="02020603050405020304" pitchFamily="18" charset="0"/>
              </a:rPr>
              <a:t>Public policies are of great importance due to their potential impact on the well-being of citizens and the overall development of a country.</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90590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59303E9-5AFD-4609-86B5-A5A1B89DC65B}"/>
              </a:ext>
            </a:extLst>
          </p:cNvPr>
          <p:cNvSpPr txBox="1"/>
          <p:nvPr/>
        </p:nvSpPr>
        <p:spPr>
          <a:xfrm>
            <a:off x="867906" y="683671"/>
            <a:ext cx="10879810" cy="5081698"/>
          </a:xfrm>
          <a:prstGeom prst="rect">
            <a:avLst/>
          </a:prstGeom>
          <a:noFill/>
        </p:spPr>
        <p:txBody>
          <a:bodyPr wrap="square">
            <a:spAutoFit/>
          </a:bodyPr>
          <a:lstStyle/>
          <a:p>
            <a:pPr>
              <a:lnSpc>
                <a:spcPct val="150000"/>
              </a:lnSpc>
              <a:spcAft>
                <a:spcPts val="800"/>
              </a:spcAft>
            </a:pPr>
            <a:r>
              <a:rPr lang="en-IN" sz="3200" b="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What is Public Policy?</a:t>
            </a:r>
          </a:p>
          <a:p>
            <a:pPr marL="571500" indent="-571500">
              <a:lnSpc>
                <a:spcPct val="150000"/>
              </a:lnSpc>
              <a:spcAft>
                <a:spcPts val="800"/>
              </a:spcAft>
              <a:buFont typeface="Wingdings" panose="05000000000000000000" pitchFamily="2" charset="2"/>
              <a:buChar char="§"/>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A public policy consists of several components …..</a:t>
            </a:r>
          </a:p>
          <a:p>
            <a:pPr marL="457200" indent="-457200">
              <a:lnSpc>
                <a:spcPct val="150000"/>
              </a:lnSpc>
              <a:spcAft>
                <a:spcPts val="800"/>
              </a:spcAft>
              <a:buFont typeface="Wingdings" panose="05000000000000000000" pitchFamily="2" charset="2"/>
              <a:buChar char="ü"/>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 clear definition of the problem,</a:t>
            </a:r>
          </a:p>
          <a:p>
            <a:pPr marL="457200" indent="-457200">
              <a:lnSpc>
                <a:spcPct val="150000"/>
              </a:lnSpc>
              <a:spcAft>
                <a:spcPts val="800"/>
              </a:spcAft>
              <a:buFont typeface="Wingdings" panose="05000000000000000000" pitchFamily="2" charset="2"/>
              <a:buChar char="ü"/>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 set of objectives or goals to be achieved,</a:t>
            </a:r>
          </a:p>
          <a:p>
            <a:pPr marL="457200" indent="-457200">
              <a:lnSpc>
                <a:spcPct val="150000"/>
              </a:lnSpc>
              <a:spcAft>
                <a:spcPts val="800"/>
              </a:spcAft>
              <a:buFont typeface="Wingdings" panose="05000000000000000000" pitchFamily="2" charset="2"/>
              <a:buChar char="ü"/>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 plan of action, </a:t>
            </a:r>
          </a:p>
          <a:p>
            <a:pPr marL="457200" indent="-457200">
              <a:lnSpc>
                <a:spcPct val="150000"/>
              </a:lnSpc>
              <a:spcAft>
                <a:spcPts val="800"/>
              </a:spcAft>
              <a:buFont typeface="Wingdings" panose="05000000000000000000" pitchFamily="2" charset="2"/>
              <a:buChar char="ü"/>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a mechanism for evaluation and revision. </a:t>
            </a:r>
            <a:endParaRPr lang="en-IN" sz="3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29131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59303E9-5AFD-4609-86B5-A5A1B89DC65B}"/>
              </a:ext>
            </a:extLst>
          </p:cNvPr>
          <p:cNvSpPr txBox="1"/>
          <p:nvPr/>
        </p:nvSpPr>
        <p:spPr>
          <a:xfrm>
            <a:off x="294468" y="389209"/>
            <a:ext cx="11778711" cy="5071901"/>
          </a:xfrm>
          <a:prstGeom prst="rect">
            <a:avLst/>
          </a:prstGeom>
          <a:noFill/>
        </p:spPr>
        <p:txBody>
          <a:bodyPr wrap="square">
            <a:spAutoFit/>
          </a:bodyPr>
          <a:lstStyle/>
          <a:p>
            <a:pPr>
              <a:lnSpc>
                <a:spcPct val="200000"/>
              </a:lnSpc>
              <a:spcAft>
                <a:spcPts val="800"/>
              </a:spcAft>
            </a:pPr>
            <a:r>
              <a:rPr lang="en-IN" sz="3200" b="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What is Public Policy?</a:t>
            </a:r>
          </a:p>
          <a:p>
            <a:pPr marL="571500" indent="-571500">
              <a:lnSpc>
                <a:spcPct val="200000"/>
              </a:lnSpc>
              <a:spcAft>
                <a:spcPts val="800"/>
              </a:spcAft>
              <a:buFont typeface="Wingdings" panose="05000000000000000000" pitchFamily="2" charset="2"/>
              <a:buChar char="§"/>
            </a:pPr>
            <a:r>
              <a:rPr lang="en-US" sz="3200" dirty="0">
                <a:latin typeface="Times New Roman" panose="02020603050405020304" pitchFamily="18" charset="0"/>
                <a:ea typeface="Calibri" panose="020F0502020204030204" pitchFamily="34" charset="0"/>
                <a:cs typeface="Times New Roman" panose="02020603050405020304" pitchFamily="18" charset="0"/>
              </a:rPr>
              <a:t>Generally Public Policies are - Economic Policy, Social Policy, Environmental Policy, Education Policy and Healthcare Policy etc.</a:t>
            </a:r>
          </a:p>
          <a:p>
            <a:pPr marL="571500" indent="-571500">
              <a:lnSpc>
                <a:spcPct val="200000"/>
              </a:lnSpc>
              <a:spcAft>
                <a:spcPts val="800"/>
              </a:spcAft>
              <a:buFont typeface="Wingdings" panose="05000000000000000000" pitchFamily="2" charset="2"/>
              <a:buChar char="§"/>
            </a:pPr>
            <a:r>
              <a:rPr lang="en-US" sz="3200" dirty="0">
                <a:latin typeface="Times New Roman" panose="02020603050405020304" pitchFamily="18" charset="0"/>
                <a:ea typeface="Calibri" panose="020F0502020204030204" pitchFamily="34" charset="0"/>
                <a:cs typeface="Times New Roman" panose="02020603050405020304" pitchFamily="18" charset="0"/>
              </a:rPr>
              <a:t>Public policies play a vital role in addressing the diverse challenges and demands faced by governments and their citizens.</a:t>
            </a:r>
          </a:p>
        </p:txBody>
      </p:sp>
    </p:spTree>
    <p:extLst>
      <p:ext uri="{BB962C8B-B14F-4D97-AF65-F5344CB8AC3E}">
        <p14:creationId xmlns:p14="http://schemas.microsoft.com/office/powerpoint/2010/main" val="2054614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A8A0B52-4E41-4133-5889-C4C167591F1C}"/>
              </a:ext>
            </a:extLst>
          </p:cNvPr>
          <p:cNvSpPr txBox="1"/>
          <p:nvPr/>
        </p:nvSpPr>
        <p:spPr>
          <a:xfrm>
            <a:off x="541866" y="-135456"/>
            <a:ext cx="11418485" cy="6958123"/>
          </a:xfrm>
          <a:prstGeom prst="rect">
            <a:avLst/>
          </a:prstGeom>
          <a:noFill/>
        </p:spPr>
        <p:txBody>
          <a:bodyPr wrap="square">
            <a:spAutoFit/>
          </a:bodyPr>
          <a:lstStyle/>
          <a:p>
            <a:pPr>
              <a:lnSpc>
                <a:spcPct val="150000"/>
              </a:lnSpc>
            </a:pPr>
            <a:r>
              <a:rPr lang="en-IN" sz="2800" b="1" dirty="0">
                <a:effectLst/>
                <a:latin typeface="Times New Roman" panose="02020603050405020304" pitchFamily="18" charset="0"/>
                <a:ea typeface="Calibri" panose="020F0502020204030204" pitchFamily="34" charset="0"/>
              </a:rPr>
              <a:t>Characteristics of Public Policy Making</a:t>
            </a:r>
            <a:r>
              <a:rPr lang="en-IN" sz="3600" b="1" dirty="0">
                <a:effectLst/>
                <a:latin typeface="Times New Roman" panose="02020603050405020304" pitchFamily="18" charset="0"/>
                <a:ea typeface="Calibri" panose="020F0502020204030204" pitchFamily="34" charset="0"/>
              </a:rPr>
              <a:t>:</a:t>
            </a:r>
          </a:p>
          <a:p>
            <a:pPr marL="457200" indent="-457200">
              <a:lnSpc>
                <a:spcPct val="150000"/>
              </a:lnSpc>
              <a:buFont typeface="Arial" panose="020B0604020202020204" pitchFamily="34" charset="0"/>
              <a:buChar char="•"/>
            </a:pPr>
            <a:r>
              <a:rPr lang="en-IN" sz="2400" dirty="0">
                <a:effectLst/>
                <a:latin typeface="Times New Roman" panose="02020603050405020304" pitchFamily="18" charset="0"/>
                <a:ea typeface="Calibri" panose="020F0502020204030204" pitchFamily="34" charset="0"/>
              </a:rPr>
              <a:t>Public Policy Making is a Very Complex Process-</a:t>
            </a:r>
          </a:p>
          <a:p>
            <a:pPr marL="457200" indent="-457200">
              <a:lnSpc>
                <a:spcPct val="150000"/>
              </a:lnSpc>
              <a:buFont typeface="Arial" panose="020B0604020202020204" pitchFamily="34" charset="0"/>
              <a:buChar char="•"/>
            </a:pPr>
            <a:r>
              <a:rPr lang="en-IN" sz="2400" dirty="0">
                <a:effectLst/>
                <a:latin typeface="Times New Roman" panose="02020603050405020304" pitchFamily="18" charset="0"/>
                <a:ea typeface="Calibri" panose="020F0502020204030204" pitchFamily="34" charset="0"/>
              </a:rPr>
              <a:t>It is a Dynamic Process</a:t>
            </a:r>
          </a:p>
          <a:p>
            <a:pPr marL="457200" indent="-457200">
              <a:lnSpc>
                <a:spcPct val="150000"/>
              </a:lnSpc>
              <a:buFont typeface="Arial" panose="020B0604020202020204" pitchFamily="34" charset="0"/>
              <a:buChar char="•"/>
            </a:pPr>
            <a:r>
              <a:rPr lang="en-IN" sz="2400" dirty="0">
                <a:effectLst/>
                <a:latin typeface="Times New Roman" panose="02020603050405020304" pitchFamily="18" charset="0"/>
                <a:ea typeface="Calibri" panose="020F0502020204030204" pitchFamily="34" charset="0"/>
              </a:rPr>
              <a:t>Policy Making Comprises Various Components</a:t>
            </a:r>
          </a:p>
          <a:p>
            <a:pPr marL="457200" indent="-457200">
              <a:lnSpc>
                <a:spcPct val="150000"/>
              </a:lnSpc>
              <a:buFont typeface="Arial" panose="020B0604020202020204" pitchFamily="34" charset="0"/>
              <a:buChar char="•"/>
            </a:pPr>
            <a:r>
              <a:rPr lang="en-IN" sz="2400" dirty="0">
                <a:effectLst/>
                <a:latin typeface="Times New Roman" panose="02020603050405020304" pitchFamily="18" charset="0"/>
                <a:ea typeface="Calibri" panose="020F0502020204030204" pitchFamily="34" charset="0"/>
              </a:rPr>
              <a:t>Policy Structure makes Different Contributions</a:t>
            </a:r>
            <a:endParaRPr lang="en-IN" sz="2400" dirty="0">
              <a:latin typeface="Times New Roman" panose="02020603050405020304" pitchFamily="18" charset="0"/>
              <a:ea typeface="Calibri" panose="020F0502020204030204" pitchFamily="34" charset="0"/>
            </a:endParaRPr>
          </a:p>
          <a:p>
            <a:pPr marL="457200" indent="-457200">
              <a:lnSpc>
                <a:spcPct val="150000"/>
              </a:lnSpc>
              <a:buFont typeface="Arial" panose="020B0604020202020204" pitchFamily="34" charset="0"/>
              <a:buChar char="•"/>
            </a:pPr>
            <a:r>
              <a:rPr lang="en-IN" sz="2400" dirty="0">
                <a:effectLst/>
                <a:latin typeface="Times New Roman" panose="02020603050405020304" pitchFamily="18" charset="0"/>
                <a:ea typeface="Calibri" panose="020F0502020204030204" pitchFamily="34" charset="0"/>
              </a:rPr>
              <a:t>Decision-Making</a:t>
            </a:r>
          </a:p>
          <a:p>
            <a:pPr marL="457200" indent="-457200">
              <a:lnSpc>
                <a:spcPct val="150000"/>
              </a:lnSpc>
              <a:buFont typeface="Arial" panose="020B0604020202020204" pitchFamily="34" charset="0"/>
              <a:buChar char="•"/>
            </a:pPr>
            <a:r>
              <a:rPr lang="en-IN" sz="2400" dirty="0">
                <a:effectLst/>
                <a:latin typeface="Times New Roman" panose="02020603050405020304" pitchFamily="18" charset="0"/>
                <a:ea typeface="Calibri" panose="020F0502020204030204" pitchFamily="34" charset="0"/>
              </a:rPr>
              <a:t>Lays down Major Guidelines</a:t>
            </a:r>
            <a:endParaRPr lang="en-IN" sz="2400" dirty="0">
              <a:latin typeface="Times New Roman" panose="02020603050405020304" pitchFamily="18" charset="0"/>
              <a:ea typeface="Calibri" panose="020F0502020204030204" pitchFamily="34" charset="0"/>
            </a:endParaRPr>
          </a:p>
          <a:p>
            <a:pPr marL="457200" indent="-457200">
              <a:lnSpc>
                <a:spcPct val="150000"/>
              </a:lnSpc>
              <a:buFont typeface="Arial" panose="020B0604020202020204" pitchFamily="34" charset="0"/>
              <a:buChar char="•"/>
            </a:pPr>
            <a:r>
              <a:rPr lang="en-IN" sz="2400" dirty="0">
                <a:effectLst/>
                <a:latin typeface="Times New Roman" panose="02020603050405020304" pitchFamily="18" charset="0"/>
                <a:ea typeface="Calibri" panose="020F0502020204030204" pitchFamily="34" charset="0"/>
              </a:rPr>
              <a:t>Directed at the Future</a:t>
            </a:r>
          </a:p>
          <a:p>
            <a:pPr marL="457200" indent="-457200">
              <a:lnSpc>
                <a:spcPct val="150000"/>
              </a:lnSpc>
              <a:buFont typeface="Arial" panose="020B0604020202020204" pitchFamily="34" charset="0"/>
              <a:buChar char="•"/>
            </a:pPr>
            <a:r>
              <a:rPr lang="en-IN" sz="2400" dirty="0">
                <a:effectLst/>
                <a:latin typeface="Times New Roman" panose="02020603050405020304" pitchFamily="18" charset="0"/>
                <a:ea typeface="Calibri" panose="020F0502020204030204" pitchFamily="34" charset="0"/>
              </a:rPr>
              <a:t>Mainly Formulated by Governmental Organs</a:t>
            </a:r>
            <a:endParaRPr lang="en-IN" sz="2400" dirty="0">
              <a:latin typeface="Times New Roman" panose="02020603050405020304" pitchFamily="18" charset="0"/>
              <a:ea typeface="Calibri" panose="020F0502020204030204" pitchFamily="34" charset="0"/>
            </a:endParaRPr>
          </a:p>
          <a:p>
            <a:pPr marL="457200" indent="-457200">
              <a:lnSpc>
                <a:spcPct val="150000"/>
              </a:lnSpc>
              <a:buFont typeface="Arial" panose="020B0604020202020204" pitchFamily="34" charset="0"/>
              <a:buChar char="•"/>
            </a:pPr>
            <a:r>
              <a:rPr lang="en-IN" sz="2400" dirty="0">
                <a:effectLst/>
                <a:latin typeface="Times New Roman" panose="02020603050405020304" pitchFamily="18" charset="0"/>
                <a:ea typeface="Calibri" panose="020F0502020204030204" pitchFamily="34" charset="0"/>
              </a:rPr>
              <a:t>Aims at Achieving what is in the Public Interest</a:t>
            </a:r>
          </a:p>
          <a:p>
            <a:pPr marL="457200" indent="-457200">
              <a:lnSpc>
                <a:spcPct val="150000"/>
              </a:lnSpc>
              <a:buFont typeface="Arial" panose="020B0604020202020204" pitchFamily="34" charset="0"/>
              <a:buChar char="•"/>
            </a:pPr>
            <a:r>
              <a:rPr lang="en-IN" sz="2400" dirty="0">
                <a:effectLst/>
                <a:latin typeface="Times New Roman" panose="02020603050405020304" pitchFamily="18" charset="0"/>
                <a:ea typeface="Calibri" panose="020F0502020204030204" pitchFamily="34" charset="0"/>
              </a:rPr>
              <a:t>Use of Best Possible Means</a:t>
            </a:r>
            <a:endParaRPr lang="en-IN" sz="2400" dirty="0">
              <a:latin typeface="Times New Roman" panose="02020603050405020304" pitchFamily="18" charset="0"/>
              <a:ea typeface="Calibri" panose="020F0502020204030204" pitchFamily="34" charset="0"/>
            </a:endParaRPr>
          </a:p>
          <a:p>
            <a:pPr marL="457200" indent="-457200">
              <a:lnSpc>
                <a:spcPct val="150000"/>
              </a:lnSpc>
              <a:buFont typeface="Arial" panose="020B0604020202020204" pitchFamily="34" charset="0"/>
              <a:buChar char="•"/>
            </a:pPr>
            <a:r>
              <a:rPr lang="en-IN" sz="2400" dirty="0">
                <a:effectLst/>
                <a:latin typeface="Times New Roman" panose="02020603050405020304" pitchFamily="18" charset="0"/>
                <a:ea typeface="Calibri" panose="020F0502020204030204" pitchFamily="34" charset="0"/>
              </a:rPr>
              <a:t>Involvement of Various Bodies/Agencies</a:t>
            </a:r>
            <a:endParaRPr lang="en-IN" sz="3600" dirty="0"/>
          </a:p>
        </p:txBody>
      </p:sp>
    </p:spTree>
    <p:extLst>
      <p:ext uri="{BB962C8B-B14F-4D97-AF65-F5344CB8AC3E}">
        <p14:creationId xmlns:p14="http://schemas.microsoft.com/office/powerpoint/2010/main" val="25534981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704</TotalTime>
  <Words>839</Words>
  <Application>Microsoft Office PowerPoint</Application>
  <PresentationFormat>Widescreen</PresentationFormat>
  <Paragraphs>72</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Abu Mahomed Shumsuz Zaman</dc:creator>
  <cp:lastModifiedBy>Abu Mahomed Shumsuz Zaman</cp:lastModifiedBy>
  <cp:revision>43</cp:revision>
  <dcterms:created xsi:type="dcterms:W3CDTF">2022-04-16T05:06:39Z</dcterms:created>
  <dcterms:modified xsi:type="dcterms:W3CDTF">2024-12-10T11:39:31Z</dcterms:modified>
</cp:coreProperties>
</file>