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71D7-8233-4915-8353-B04E33A0701E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269-3BD4-4FB1-B698-ACCE7E6E9B09}" type="slidenum">
              <a:rPr lang="en-IN" smtClean="0"/>
              <a:t>‹#›</a:t>
            </a:fld>
            <a:endParaRPr lang="en-IN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71D7-8233-4915-8353-B04E33A0701E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269-3BD4-4FB1-B698-ACCE7E6E9B0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71D7-8233-4915-8353-B04E33A0701E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269-3BD4-4FB1-B698-ACCE7E6E9B0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71D7-8233-4915-8353-B04E33A0701E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269-3BD4-4FB1-B698-ACCE7E6E9B0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71D7-8233-4915-8353-B04E33A0701E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3531269-3BD4-4FB1-B698-ACCE7E6E9B09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71D7-8233-4915-8353-B04E33A0701E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269-3BD4-4FB1-B698-ACCE7E6E9B0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71D7-8233-4915-8353-B04E33A0701E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269-3BD4-4FB1-B698-ACCE7E6E9B0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71D7-8233-4915-8353-B04E33A0701E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269-3BD4-4FB1-B698-ACCE7E6E9B0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71D7-8233-4915-8353-B04E33A0701E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269-3BD4-4FB1-B698-ACCE7E6E9B0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71D7-8233-4915-8353-B04E33A0701E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269-3BD4-4FB1-B698-ACCE7E6E9B0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471D7-8233-4915-8353-B04E33A0701E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31269-3BD4-4FB1-B698-ACCE7E6E9B09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E471D7-8233-4915-8353-B04E33A0701E}" type="datetimeFigureOut">
              <a:rPr lang="en-IN" smtClean="0"/>
              <a:t>02-12-2024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3531269-3BD4-4FB1-B698-ACCE7E6E9B09}" type="slidenum">
              <a:rPr lang="en-IN" smtClean="0"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Skinner’s Operant Conditioning Theory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6089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Definition of Operant Conditioning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Operant conditioning refers to a kind of learning process whereby a response is </a:t>
            </a:r>
            <a:r>
              <a:rPr lang="en-US" dirty="0" smtClean="0"/>
              <a:t>made </a:t>
            </a:r>
            <a:r>
              <a:rPr lang="en-US" dirty="0"/>
              <a:t>more probable on more frequent by reinforcement. It helps in the learning of operant </a:t>
            </a:r>
            <a:r>
              <a:rPr lang="en-US" dirty="0" err="1" smtClean="0"/>
              <a:t>behaviour</a:t>
            </a:r>
            <a:r>
              <a:rPr lang="en-US" dirty="0" smtClean="0"/>
              <a:t>, the </a:t>
            </a:r>
            <a:r>
              <a:rPr lang="en-US" dirty="0" err="1" smtClean="0"/>
              <a:t>behaviour</a:t>
            </a:r>
            <a:r>
              <a:rPr lang="en-US" dirty="0" smtClean="0"/>
              <a:t> that is not necessarily associated with a known stimuli.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85516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B. F. Skinner Experiment 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sz="2000" dirty="0"/>
              <a:t>Skinner box or Operant </a:t>
            </a:r>
            <a:r>
              <a:rPr lang="en-US" sz="2000" dirty="0" smtClean="0"/>
              <a:t>chamber :</a:t>
            </a:r>
          </a:p>
          <a:p>
            <a:r>
              <a:rPr lang="en-US" sz="2000" dirty="0" smtClean="0"/>
              <a:t>A </a:t>
            </a:r>
            <a:r>
              <a:rPr lang="en-US" sz="2000" dirty="0"/>
              <a:t>simple box with device at one end that can be worked by animal in the box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Rats</a:t>
            </a:r>
            <a:r>
              <a:rPr lang="en-US" sz="2000" dirty="0"/>
              <a:t>, cats, monkeys (lever</a:t>
            </a:r>
            <a:r>
              <a:rPr lang="en-US" sz="2000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err="1" smtClean="0"/>
              <a:t>Pegion</a:t>
            </a:r>
            <a:r>
              <a:rPr lang="en-US" sz="2000" dirty="0" smtClean="0"/>
              <a:t> </a:t>
            </a:r>
            <a:r>
              <a:rPr lang="en-US" sz="2000" dirty="0"/>
              <a:t>(key for pecking</a:t>
            </a:r>
            <a:r>
              <a:rPr lang="en-US" dirty="0"/>
              <a:t>)</a:t>
            </a:r>
            <a:endParaRPr lang="en-IN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050" y="0"/>
            <a:ext cx="5568950" cy="6857999"/>
          </a:xfrm>
        </p:spPr>
      </p:pic>
    </p:spTree>
    <p:extLst>
      <p:ext uri="{BB962C8B-B14F-4D97-AF65-F5344CB8AC3E}">
        <p14:creationId xmlns:p14="http://schemas.microsoft.com/office/powerpoint/2010/main" val="3382575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Operant Conditioning </a:t>
            </a:r>
            <a:endParaRPr lang="en-IN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        Reinforcement </a:t>
            </a:r>
            <a:endParaRPr lang="en-IN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IN" dirty="0" smtClean="0"/>
              <a:t>             Punishment </a:t>
            </a:r>
            <a:endParaRPr lang="en-IN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lang="en-IN" dirty="0" smtClean="0"/>
              <a:t>Positive Reinforcement</a:t>
            </a:r>
          </a:p>
          <a:p>
            <a:pPr marL="137160" indent="0">
              <a:buNone/>
            </a:pPr>
            <a:r>
              <a:rPr lang="en-IN" dirty="0" smtClean="0"/>
              <a:t>          </a:t>
            </a:r>
            <a:r>
              <a:rPr lang="en-IN" dirty="0"/>
              <a:t>(Adding Good) </a:t>
            </a:r>
          </a:p>
          <a:p>
            <a:pPr marL="137160" indent="0">
              <a:buNone/>
            </a:pPr>
            <a:endParaRPr lang="en-IN" dirty="0"/>
          </a:p>
          <a:p>
            <a:r>
              <a:rPr lang="en-IN" dirty="0" smtClean="0"/>
              <a:t>Negative Reinforcement </a:t>
            </a:r>
          </a:p>
          <a:p>
            <a:pPr marL="137160" indent="0">
              <a:buNone/>
            </a:pPr>
            <a:r>
              <a:rPr lang="en-IN" dirty="0" smtClean="0"/>
              <a:t>          ( Removing Bad)</a:t>
            </a:r>
            <a:endParaRPr lang="en-IN" dirty="0"/>
          </a:p>
          <a:p>
            <a:pPr marL="137160" indent="0">
              <a:buNone/>
            </a:pPr>
            <a:endParaRPr lang="en-IN" dirty="0"/>
          </a:p>
          <a:p>
            <a:pPr marL="137160" indent="0">
              <a:buNone/>
            </a:pPr>
            <a:endParaRPr lang="en-IN" dirty="0" smtClean="0"/>
          </a:p>
          <a:p>
            <a:pPr marL="137160" indent="0">
              <a:buNone/>
            </a:pPr>
            <a:r>
              <a:rPr lang="en-IN" dirty="0" smtClean="0"/>
              <a:t>Strengthening of Behaviour </a:t>
            </a:r>
          </a:p>
          <a:p>
            <a:pPr marL="137160" indent="0">
              <a:buNone/>
            </a:pPr>
            <a:r>
              <a:rPr lang="en-IN" dirty="0" smtClean="0"/>
              <a:t>        </a:t>
            </a:r>
            <a:endParaRPr lang="en-IN" dirty="0"/>
          </a:p>
          <a:p>
            <a:pPr marL="137160" indent="0">
              <a:buNone/>
            </a:pPr>
            <a:endParaRPr lang="en-IN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427984" y="2348880"/>
            <a:ext cx="4392488" cy="3763963"/>
          </a:xfrm>
        </p:spPr>
        <p:txBody>
          <a:bodyPr/>
          <a:lstStyle/>
          <a:p>
            <a:r>
              <a:rPr lang="en-IN" dirty="0" smtClean="0"/>
              <a:t>Presentation Punishment</a:t>
            </a:r>
          </a:p>
          <a:p>
            <a:pPr marL="137160" indent="0">
              <a:buNone/>
            </a:pPr>
            <a:r>
              <a:rPr lang="en-IN" dirty="0" smtClean="0"/>
              <a:t>             (Adding Bad) </a:t>
            </a:r>
          </a:p>
          <a:p>
            <a:pPr marL="137160" indent="0">
              <a:buNone/>
            </a:pPr>
            <a:endParaRPr lang="en-IN" dirty="0"/>
          </a:p>
          <a:p>
            <a:r>
              <a:rPr lang="en-IN" dirty="0" smtClean="0"/>
              <a:t>Removal Punishment </a:t>
            </a:r>
          </a:p>
          <a:p>
            <a:pPr marL="137160" indent="0">
              <a:buNone/>
            </a:pPr>
            <a:r>
              <a:rPr lang="en-IN" dirty="0"/>
              <a:t> </a:t>
            </a:r>
            <a:r>
              <a:rPr lang="en-IN" dirty="0" smtClean="0"/>
              <a:t>        (Removing Good)</a:t>
            </a:r>
          </a:p>
          <a:p>
            <a:pPr marL="137160" indent="0">
              <a:buNone/>
            </a:pPr>
            <a:endParaRPr lang="en-IN" dirty="0"/>
          </a:p>
          <a:p>
            <a:pPr marL="137160" indent="0">
              <a:buNone/>
            </a:pPr>
            <a:r>
              <a:rPr lang="en-IN" dirty="0" smtClean="0"/>
              <a:t>Decreasing or Suppressing of Behaviour.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84595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Schedules of Reinforcement </a:t>
            </a:r>
            <a:endParaRPr lang="en-IN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Continuous Reinforcement </a:t>
            </a:r>
            <a:endParaRPr lang="en-IN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3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Partial Reinforcement </a:t>
            </a:r>
            <a:endParaRPr lang="en-IN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IN" dirty="0" smtClean="0"/>
              <a:t>Reinforcement after every response </a:t>
            </a:r>
            <a:endParaRPr lang="en-IN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594360" indent="-457200">
              <a:buAutoNum type="arabicPeriod"/>
            </a:pPr>
            <a:r>
              <a:rPr lang="en-IN" dirty="0" smtClean="0"/>
              <a:t>Interval </a:t>
            </a:r>
          </a:p>
          <a:p>
            <a:pPr marL="137160" indent="0">
              <a:buNone/>
            </a:pPr>
            <a:r>
              <a:rPr lang="en-IN" dirty="0"/>
              <a:t> </a:t>
            </a:r>
            <a:r>
              <a:rPr lang="en-IN" dirty="0" smtClean="0"/>
              <a:t>   a) Fixed </a:t>
            </a:r>
          </a:p>
          <a:p>
            <a:pPr marL="137160" indent="0">
              <a:buNone/>
            </a:pPr>
            <a:r>
              <a:rPr lang="en-IN" dirty="0"/>
              <a:t> </a:t>
            </a:r>
            <a:r>
              <a:rPr lang="en-IN" dirty="0" smtClean="0"/>
              <a:t>   b) Variable </a:t>
            </a:r>
          </a:p>
          <a:p>
            <a:pPr marL="137160" indent="0">
              <a:buNone/>
            </a:pPr>
            <a:endParaRPr lang="en-IN" dirty="0"/>
          </a:p>
          <a:p>
            <a:pPr marL="137160" indent="0">
              <a:buNone/>
            </a:pPr>
            <a:r>
              <a:rPr lang="en-IN" dirty="0" smtClean="0"/>
              <a:t>2. Ratio </a:t>
            </a:r>
          </a:p>
          <a:p>
            <a:pPr marL="594360" indent="-457200">
              <a:buAutoNum type="alphaLcParenR"/>
            </a:pPr>
            <a:r>
              <a:rPr lang="en-IN" dirty="0" smtClean="0"/>
              <a:t>Fixed </a:t>
            </a:r>
          </a:p>
          <a:p>
            <a:pPr marL="594360" indent="-457200">
              <a:buAutoNum type="alphaLcParenR"/>
            </a:pPr>
            <a:r>
              <a:rPr lang="en-IN" dirty="0" smtClean="0"/>
              <a:t>Variable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29271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/>
              <a:t>             Reward </a:t>
            </a:r>
            <a:endParaRPr lang="en-IN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IN" dirty="0" smtClean="0"/>
              <a:t>      Reinforcement </a:t>
            </a:r>
            <a:endParaRPr lang="en-IN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IN" dirty="0" smtClean="0"/>
              <a:t>Reward is a subjective interpretation of behaviour associated with pleasure events. </a:t>
            </a:r>
            <a:endParaRPr lang="en-IN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IN" dirty="0" smtClean="0"/>
              <a:t>Reinforcement is simply defined as an effect that increase the probability of a response.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2698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Educational Implication</a:t>
            </a:r>
            <a:endParaRPr lang="en-IN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principle of operant conditioning may be successfully applied in </a:t>
            </a:r>
            <a:r>
              <a:rPr lang="en-US" dirty="0" err="1"/>
              <a:t>behaviour</a:t>
            </a:r>
            <a:r>
              <a:rPr lang="en-US" dirty="0"/>
              <a:t> </a:t>
            </a:r>
            <a:r>
              <a:rPr lang="en-US" dirty="0" smtClean="0"/>
              <a:t>modification.</a:t>
            </a:r>
          </a:p>
          <a:p>
            <a:pPr marL="137160" indent="0">
              <a:buNone/>
            </a:pPr>
            <a:r>
              <a:rPr lang="en-US" dirty="0" smtClean="0"/>
              <a:t> </a:t>
            </a:r>
          </a:p>
          <a:p>
            <a:r>
              <a:rPr lang="en-US" dirty="0"/>
              <a:t>Operant conditioning emphasizes the importance of schedules in the process of reinforcement of </a:t>
            </a:r>
            <a:r>
              <a:rPr lang="en-US" dirty="0" err="1"/>
              <a:t>behaviour</a:t>
            </a:r>
            <a:r>
              <a:rPr lang="en-US" dirty="0"/>
              <a:t>. In trying to impart or teach a particular </a:t>
            </a:r>
            <a:r>
              <a:rPr lang="en-US" dirty="0" err="1"/>
              <a:t>behaviour</a:t>
            </a:r>
            <a:r>
              <a:rPr lang="en-US" dirty="0"/>
              <a:t> therefore great care should be taken for the proper planning of schedules of reinforcement.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64530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its most effective application, the theory of operant conditioning has contributed a lot to the development of teaching, machines and programmed learning. The theory of operant conditioning has shown that learning proceeds most </a:t>
            </a:r>
            <a:r>
              <a:rPr lang="en-US" dirty="0" smtClean="0"/>
              <a:t>effectively if </a:t>
            </a:r>
          </a:p>
          <a:p>
            <a:r>
              <a:rPr lang="en-US" dirty="0"/>
              <a:t>The learning material is so designed it produces fewer chances for failure and more opportunities for success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learner is given rapid feedback concerning the accuracy of his learning. </a:t>
            </a:r>
            <a:endParaRPr lang="en-US" dirty="0" smtClean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94851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Thank You .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26047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</TotalTime>
  <Words>323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Skinner’s Operant Conditioning Theory </vt:lpstr>
      <vt:lpstr>Definition of Operant Conditioning </vt:lpstr>
      <vt:lpstr>B. F. Skinner Experiment </vt:lpstr>
      <vt:lpstr>Operant Conditioning </vt:lpstr>
      <vt:lpstr>Schedules of Reinforcement </vt:lpstr>
      <vt:lpstr>PowerPoint Presentation</vt:lpstr>
      <vt:lpstr>Educational Implication</vt:lpstr>
      <vt:lpstr>PowerPoint Presentation</vt:lpstr>
      <vt:lpstr>Thank You .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Skinner’s Operant Conditioning Theory </dc:title>
  <dc:creator>ky.mazumder@gmail.com</dc:creator>
  <cp:lastModifiedBy>ky.mazumder@gmail.com</cp:lastModifiedBy>
  <cp:revision>16</cp:revision>
  <dcterms:created xsi:type="dcterms:W3CDTF">2024-12-03T03:28:16Z</dcterms:created>
  <dcterms:modified xsi:type="dcterms:W3CDTF">2024-12-03T04:08:42Z</dcterms:modified>
</cp:coreProperties>
</file>