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312" r:id="rId3"/>
    <p:sldId id="313" r:id="rId4"/>
    <p:sldId id="261" r:id="rId5"/>
    <p:sldId id="307" r:id="rId6"/>
    <p:sldId id="306" r:id="rId7"/>
    <p:sldId id="303" r:id="rId8"/>
    <p:sldId id="263" r:id="rId9"/>
    <p:sldId id="264" r:id="rId10"/>
    <p:sldId id="314" r:id="rId11"/>
    <p:sldId id="27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07" autoAdjust="0"/>
  </p:normalViewPr>
  <p:slideViewPr>
    <p:cSldViewPr>
      <p:cViewPr varScale="1">
        <p:scale>
          <a:sx n="62" d="100"/>
          <a:sy n="62" d="100"/>
        </p:scale>
        <p:origin x="1400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9.5</c:v>
                </c:pt>
              </c:strCache>
            </c:strRef>
          </c:tx>
          <c:invertIfNegative val="0"/>
          <c:cat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C3-48A3-8479-F2655F79596F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14.5</c:v>
                </c:pt>
              </c:strCache>
            </c:strRef>
          </c:tx>
          <c:invertIfNegative val="0"/>
          <c:cat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cat>
          <c:val>
            <c:numRef>
              <c:f>Sheet1!$B$3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0C3-48A3-8479-F2655F79596F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19.5</c:v>
                </c:pt>
              </c:strCache>
            </c:strRef>
          </c:tx>
          <c:invertIfNegative val="0"/>
          <c:cat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cat>
          <c:val>
            <c:numRef>
              <c:f>Sheet1!$B$4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0C3-48A3-8479-F2655F79596F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24.5</c:v>
                </c:pt>
              </c:strCache>
            </c:strRef>
          </c:tx>
          <c:invertIfNegative val="0"/>
          <c:cat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cat>
          <c:val>
            <c:numRef>
              <c:f>Sheet1!$B$5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0C3-48A3-8479-F2655F79596F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29.5</c:v>
                </c:pt>
              </c:strCache>
            </c:strRef>
          </c:tx>
          <c:invertIfNegative val="0"/>
          <c:cat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cat>
          <c:val>
            <c:numRef>
              <c:f>Sheet1!$B$6</c:f>
              <c:numCache>
                <c:formatCode>General</c:formatCode>
                <c:ptCount val="1"/>
                <c:pt idx="0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0C3-48A3-8479-F2655F79596F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34.5</c:v>
                </c:pt>
              </c:strCache>
            </c:strRef>
          </c:tx>
          <c:invertIfNegative val="0"/>
          <c:cat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cat>
          <c:val>
            <c:numRef>
              <c:f>Sheet1!$B$7</c:f>
              <c:numCache>
                <c:formatCode>General</c:formatCode>
                <c:ptCount val="1"/>
                <c:pt idx="0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0C3-48A3-8479-F2655F79596F}"/>
            </c:ext>
          </c:extLst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39.5</c:v>
                </c:pt>
              </c:strCache>
            </c:strRef>
          </c:tx>
          <c:invertIfNegative val="0"/>
          <c:cat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cat>
          <c:val>
            <c:numRef>
              <c:f>Sheet1!$B$8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0C3-48A3-8479-F2655F79596F}"/>
            </c:ext>
          </c:extLst>
        </c:ser>
        <c:ser>
          <c:idx val="7"/>
          <c:order val="7"/>
          <c:tx>
            <c:strRef>
              <c:f>Sheet1!$A$9</c:f>
              <c:strCache>
                <c:ptCount val="1"/>
                <c:pt idx="0">
                  <c:v>44.5</c:v>
                </c:pt>
              </c:strCache>
            </c:strRef>
          </c:tx>
          <c:invertIfNegative val="0"/>
          <c:cat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cat>
          <c:val>
            <c:numRef>
              <c:f>Sheet1!$B$9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00C3-48A3-8479-F2655F79596F}"/>
            </c:ext>
          </c:extLst>
        </c:ser>
        <c:ser>
          <c:idx val="8"/>
          <c:order val="8"/>
          <c:tx>
            <c:strRef>
              <c:f>Sheet1!$A$10</c:f>
              <c:strCache>
                <c:ptCount val="1"/>
                <c:pt idx="0">
                  <c:v>49.5</c:v>
                </c:pt>
              </c:strCache>
            </c:strRef>
          </c:tx>
          <c:invertIfNegative val="0"/>
          <c:cat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cat>
          <c:val>
            <c:numRef>
              <c:f>Sheet1!$B$10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0C3-48A3-8479-F2655F7959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6571392"/>
        <c:axId val="97009664"/>
      </c:barChart>
      <c:catAx>
        <c:axId val="965713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7009664"/>
        <c:crosses val="autoZero"/>
        <c:auto val="1"/>
        <c:lblAlgn val="ctr"/>
        <c:lblOffset val="100"/>
        <c:noMultiLvlLbl val="0"/>
      </c:catAx>
      <c:valAx>
        <c:axId val="9700966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9657139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0.05365</cdr:x>
      <cdr:y>0.02406</cdr:y>
    </cdr:from>
    <cdr:to>
      <cdr:x>0.05388</cdr:x>
      <cdr:y>0.97644</cdr:y>
    </cdr:to>
    <cdr:sp macro="" textlink="">
      <cdr:nvSpPr>
        <cdr:cNvPr id="5" name="Straight Connector 4"/>
        <cdr:cNvSpPr/>
      </cdr:nvSpPr>
      <cdr:spPr>
        <a:xfrm xmlns:a="http://schemas.openxmlformats.org/drawingml/2006/main" rot="5400000">
          <a:off x="-1142999" y="1600199"/>
          <a:ext cx="3048000" cy="1589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FDE783-BC89-48FF-A630-8B5F56E9CD16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60F59A-AE57-41CB-9258-10FF9F2736B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Solve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60F59A-AE57-41CB-9258-10FF9F2736B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60F59A-AE57-41CB-9258-10FF9F2736B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315200" cy="45719"/>
          </a:xfrm>
        </p:spPr>
        <p:txBody>
          <a:bodyPr>
            <a:noAutofit/>
          </a:bodyPr>
          <a:lstStyle/>
          <a:p>
            <a:br>
              <a:rPr lang="en-US" b="1" dirty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990600"/>
            <a:ext cx="7848600" cy="5090167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Unit-IV</a:t>
            </a:r>
          </a:p>
          <a:p>
            <a:pPr algn="l"/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Graphical Representation of data </a:t>
            </a:r>
          </a:p>
          <a:p>
            <a:pPr>
              <a:lnSpc>
                <a:spcPct val="150000"/>
              </a:lnSpc>
            </a:pPr>
            <a:r>
              <a:rPr lang="en-US" sz="4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Histogram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1AEEBB7-8BBB-A852-8D5E-6BDFFEFB9C4C}"/>
              </a:ext>
            </a:extLst>
          </p:cNvPr>
          <p:cNvSpPr txBox="1"/>
          <p:nvPr/>
        </p:nvSpPr>
        <p:spPr>
          <a:xfrm>
            <a:off x="-1219200" y="914400"/>
            <a:ext cx="10363200" cy="4269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76705" marR="180975" algn="ctr">
              <a:lnSpc>
                <a:spcPct val="200000"/>
              </a:lnSpc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HOMEWORK</a:t>
            </a:r>
          </a:p>
          <a:p>
            <a:pPr marL="1576705" marR="180975">
              <a:lnSpc>
                <a:spcPct val="200000"/>
              </a:lnSpc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Question: 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What is mean by histogram? What are the steps should be kept in mind</a:t>
            </a:r>
            <a:r>
              <a:rPr lang="en-US" sz="2800" spc="-2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while</a:t>
            </a:r>
            <a:r>
              <a:rPr lang="en-US" sz="2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drawing</a:t>
            </a:r>
            <a:r>
              <a:rPr lang="en-US" sz="2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en-US" sz="2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histogram?</a:t>
            </a:r>
            <a:r>
              <a:rPr lang="en-US" sz="28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Draw</a:t>
            </a:r>
            <a:r>
              <a:rPr lang="en-US" sz="2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en-US" sz="2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histogram</a:t>
            </a:r>
            <a:r>
              <a:rPr lang="en-US" sz="2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from</a:t>
            </a:r>
            <a:r>
              <a:rPr lang="en-US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data on your choice.               2+3+10=15</a:t>
            </a:r>
          </a:p>
          <a:p>
            <a:pPr marL="1576705" marR="180975">
              <a:lnSpc>
                <a:spcPct val="200000"/>
              </a:lnSpc>
              <a:spcAft>
                <a:spcPts val="0"/>
              </a:spcAft>
            </a:pPr>
            <a:endParaRPr lang="en-IN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37705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2362200"/>
            <a:ext cx="7620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  <a:latin typeface="Algerian" pitchFamily="82" charset="0"/>
              </a:rPr>
              <a:t> Thank you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85800" y="228123"/>
            <a:ext cx="8305800" cy="6401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Histogram</a:t>
            </a:r>
            <a:r>
              <a:rPr kumimoji="0" lang="en-US" sz="40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: - </a:t>
            </a:r>
          </a:p>
          <a:p>
            <a:pPr marL="457200" marR="0" lvl="0" indent="-45720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A histogram or column diagram is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basically a bar graph of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 a 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frequency distribution.</a:t>
            </a:r>
          </a:p>
          <a:p>
            <a:pPr marL="457200" marR="0" lvl="0" indent="-45720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It is one of the most popular and widely used methods of presenting a frequency distribution. </a:t>
            </a:r>
          </a:p>
          <a:p>
            <a:pPr marL="0" marR="0" lvl="0" indent="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dirty="0"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558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09600" y="152400"/>
            <a:ext cx="8229600" cy="6385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Histogram</a:t>
            </a:r>
            <a:r>
              <a:rPr kumimoji="0" lang="en-US" sz="40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: - 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dirty="0"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600" dirty="0"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Some 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steps</a:t>
            </a:r>
            <a:r>
              <a:rPr kumimoji="0" lang="en-US" sz="36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 are to be kept in mind while constructing the histogram</a:t>
            </a:r>
            <a:r>
              <a:rPr kumimoji="0" lang="en-US" sz="3600" b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 - </a:t>
            </a:r>
            <a:endParaRPr kumimoji="0" lang="en-US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en-US" sz="1050" dirty="0">
              <a:solidFill>
                <a:srgbClr val="FF0000"/>
              </a:solidFill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Step -1: 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It is necessary to take two extra intervals one below and one above from the given grouped class intervals i.e. CB (</a:t>
            </a:r>
            <a:r>
              <a:rPr lang="en-US" sz="3600" dirty="0"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class boundary)</a:t>
            </a:r>
            <a:r>
              <a:rPr lang="en-US" sz="3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330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381000"/>
            <a:ext cx="8458200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Step – 2: </a:t>
            </a:r>
            <a:r>
              <a:rPr lang="en-US" sz="3600" dirty="0"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We have to take the actual lower limits of all the class boundary and try to plot (draw) them on the x-axis.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900" dirty="0"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Step – 3: </a:t>
            </a:r>
            <a:r>
              <a:rPr lang="en-US" sz="3600" dirty="0"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Frequencies of the distribution are plotted on y-axis.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000" dirty="0"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Step – 4: </a:t>
            </a:r>
            <a:r>
              <a:rPr lang="en-US" sz="3600" dirty="0"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Both the x-axis and y-axis should not be too short or too long.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dirty="0"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To select x and y units which will make the height of the figure approximately 75% of its width. (Suggested by Garrett, 1971)</a:t>
            </a:r>
            <a:endParaRPr lang="en-US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5403035"/>
              </p:ext>
            </p:extLst>
          </p:nvPr>
        </p:nvGraphicFramePr>
        <p:xfrm>
          <a:off x="1752600" y="1524000"/>
          <a:ext cx="5486400" cy="4953000"/>
        </p:xfrm>
        <a:graphic>
          <a:graphicData uri="http://schemas.openxmlformats.org/drawingml/2006/table">
            <a:tbl>
              <a:tblPr/>
              <a:tblGrid>
                <a:gridCol w="29391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472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0923">
                <a:tc>
                  <a:txBody>
                    <a:bodyPr/>
                    <a:lstStyle/>
                    <a:p>
                      <a:pPr marL="0" marR="41910" algn="ctr">
                        <a:lnSpc>
                          <a:spcPct val="115000"/>
                        </a:lnSpc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Vrinda"/>
                        </a:rPr>
                        <a:t>Class Interval</a:t>
                      </a:r>
                      <a:endParaRPr lang="en-US" sz="32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41910" algn="ctr">
                        <a:lnSpc>
                          <a:spcPct val="115000"/>
                        </a:lnSpc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Vrinda"/>
                        </a:rPr>
                        <a:t>f (frequency)</a:t>
                      </a:r>
                      <a:endParaRPr lang="en-US" sz="28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2453">
                <a:tc>
                  <a:txBody>
                    <a:bodyPr/>
                    <a:lstStyle/>
                    <a:p>
                      <a:pPr marL="57150" marR="57150" algn="ctr">
                        <a:spcBef>
                          <a:spcPts val="465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imes New Roman"/>
                          <a:ea typeface="Times New Roman"/>
                          <a:cs typeface="Vrinda"/>
                        </a:rPr>
                        <a:t>10   –   14</a:t>
                      </a:r>
                      <a:endParaRPr lang="en-US" sz="2800" dirty="0">
                        <a:latin typeface="Times New Roman"/>
                        <a:ea typeface="Times New Roman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41910" algn="ctr">
                        <a:lnSpc>
                          <a:spcPct val="115000"/>
                        </a:lnSpc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Times New Roman"/>
                          <a:ea typeface="Times New Roman"/>
                          <a:cs typeface="Vrinda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2453">
                <a:tc>
                  <a:txBody>
                    <a:bodyPr/>
                    <a:lstStyle/>
                    <a:p>
                      <a:pPr marL="57150" marR="57150" algn="ctr">
                        <a:spcBef>
                          <a:spcPts val="465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imes New Roman"/>
                          <a:ea typeface="Times New Roman"/>
                          <a:cs typeface="Vrinda"/>
                        </a:rPr>
                        <a:t>15   –   19</a:t>
                      </a:r>
                      <a:endParaRPr lang="en-US" sz="2800" dirty="0">
                        <a:latin typeface="Times New Roman"/>
                        <a:ea typeface="Times New Roman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41910" algn="ctr">
                        <a:lnSpc>
                          <a:spcPct val="115000"/>
                        </a:lnSpc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Times New Roman"/>
                          <a:ea typeface="Times New Roman"/>
                          <a:cs typeface="Vrinda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2453">
                <a:tc>
                  <a:txBody>
                    <a:bodyPr/>
                    <a:lstStyle/>
                    <a:p>
                      <a:pPr marL="57150" marR="57150" algn="ctr">
                        <a:spcBef>
                          <a:spcPts val="465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latin typeface="Times New Roman"/>
                          <a:ea typeface="Times New Roman"/>
                          <a:cs typeface="Vrinda"/>
                        </a:rPr>
                        <a:t>20   –   24</a:t>
                      </a:r>
                      <a:endParaRPr lang="en-US" sz="2800">
                        <a:latin typeface="Times New Roman"/>
                        <a:ea typeface="Times New Roman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41910" algn="ctr">
                        <a:lnSpc>
                          <a:spcPct val="115000"/>
                        </a:lnSpc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Times New Roman"/>
                          <a:ea typeface="Times New Roman"/>
                          <a:cs typeface="Vrinda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2453">
                <a:tc>
                  <a:txBody>
                    <a:bodyPr/>
                    <a:lstStyle/>
                    <a:p>
                      <a:pPr marL="57150" marR="57150" algn="ctr">
                        <a:spcBef>
                          <a:spcPts val="465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latin typeface="Times New Roman"/>
                          <a:ea typeface="Times New Roman"/>
                          <a:cs typeface="Vrinda"/>
                        </a:rPr>
                        <a:t>25   –   29</a:t>
                      </a:r>
                      <a:endParaRPr lang="en-US" sz="2800">
                        <a:latin typeface="Times New Roman"/>
                        <a:ea typeface="Times New Roman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41910" algn="ctr">
                        <a:lnSpc>
                          <a:spcPct val="115000"/>
                        </a:lnSpc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Times New Roman"/>
                          <a:ea typeface="Times New Roman"/>
                          <a:cs typeface="Vrinda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2453">
                <a:tc>
                  <a:txBody>
                    <a:bodyPr/>
                    <a:lstStyle/>
                    <a:p>
                      <a:pPr marL="57150" marR="57150" algn="ctr">
                        <a:spcBef>
                          <a:spcPts val="465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latin typeface="Times New Roman"/>
                          <a:ea typeface="Times New Roman"/>
                          <a:cs typeface="Vrinda"/>
                        </a:rPr>
                        <a:t>30   –   34</a:t>
                      </a:r>
                      <a:endParaRPr lang="en-US" sz="2800">
                        <a:latin typeface="Times New Roman"/>
                        <a:ea typeface="Times New Roman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41910" algn="ctr">
                        <a:lnSpc>
                          <a:spcPct val="115000"/>
                        </a:lnSpc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Times New Roman"/>
                          <a:ea typeface="Times New Roman"/>
                          <a:cs typeface="Vrinda"/>
                        </a:rPr>
                        <a:t>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2453">
                <a:tc>
                  <a:txBody>
                    <a:bodyPr/>
                    <a:lstStyle/>
                    <a:p>
                      <a:pPr marL="57150" marR="57150" algn="ctr">
                        <a:spcBef>
                          <a:spcPts val="465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latin typeface="Times New Roman"/>
                          <a:ea typeface="Times New Roman"/>
                          <a:cs typeface="Vrinda"/>
                        </a:rPr>
                        <a:t>35   –   39</a:t>
                      </a:r>
                      <a:endParaRPr lang="en-US" sz="2800">
                        <a:latin typeface="Times New Roman"/>
                        <a:ea typeface="Times New Roman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41910" algn="ctr">
                        <a:lnSpc>
                          <a:spcPct val="115000"/>
                        </a:lnSpc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Times New Roman"/>
                          <a:ea typeface="Times New Roman"/>
                          <a:cs typeface="Vrinda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2453">
                <a:tc>
                  <a:txBody>
                    <a:bodyPr/>
                    <a:lstStyle/>
                    <a:p>
                      <a:pPr marL="57150" marR="57150" algn="ctr">
                        <a:spcBef>
                          <a:spcPts val="465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latin typeface="Times New Roman"/>
                          <a:ea typeface="Times New Roman"/>
                          <a:cs typeface="Vrinda"/>
                        </a:rPr>
                        <a:t>40   –   44</a:t>
                      </a:r>
                      <a:endParaRPr lang="en-US" sz="2800">
                        <a:latin typeface="Times New Roman"/>
                        <a:ea typeface="Times New Roman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41910" algn="ctr">
                        <a:lnSpc>
                          <a:spcPct val="115000"/>
                        </a:lnSpc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Times New Roman"/>
                          <a:ea typeface="Times New Roman"/>
                          <a:cs typeface="Vrinda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2453">
                <a:tc>
                  <a:txBody>
                    <a:bodyPr/>
                    <a:lstStyle/>
                    <a:p>
                      <a:pPr marL="57150" marR="57150" algn="ctr">
                        <a:spcBef>
                          <a:spcPts val="465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latin typeface="Times New Roman"/>
                          <a:ea typeface="Times New Roman"/>
                          <a:cs typeface="Vrinda"/>
                        </a:rPr>
                        <a:t>45   –   49</a:t>
                      </a:r>
                      <a:endParaRPr lang="en-US" sz="2800">
                        <a:latin typeface="Times New Roman"/>
                        <a:ea typeface="Times New Roman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41910" algn="ctr">
                        <a:lnSpc>
                          <a:spcPct val="115000"/>
                        </a:lnSpc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Times New Roman"/>
                          <a:ea typeface="Times New Roman"/>
                          <a:cs typeface="Vrinda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2453">
                <a:tc>
                  <a:txBody>
                    <a:bodyPr/>
                    <a:lstStyle/>
                    <a:p>
                      <a:pPr marL="57150" marR="57150" algn="ctr">
                        <a:spcBef>
                          <a:spcPts val="465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imes New Roman"/>
                          <a:ea typeface="Times New Roman"/>
                          <a:cs typeface="Vrinda"/>
                        </a:rPr>
                        <a:t>50   –   54</a:t>
                      </a:r>
                      <a:endParaRPr lang="en-US" sz="2800" dirty="0">
                        <a:latin typeface="Times New Roman"/>
                        <a:ea typeface="Times New Roman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41910" algn="ctr">
                        <a:lnSpc>
                          <a:spcPct val="115000"/>
                        </a:lnSpc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Times New Roman"/>
                          <a:ea typeface="Times New Roman"/>
                          <a:cs typeface="Vrinda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914400" y="228600"/>
            <a:ext cx="77724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Example-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1: 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Draw a Histogram from the given data.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5426133"/>
              </p:ext>
            </p:extLst>
          </p:nvPr>
        </p:nvGraphicFramePr>
        <p:xfrm>
          <a:off x="1219200" y="762000"/>
          <a:ext cx="7086600" cy="5105403"/>
        </p:xfrm>
        <a:graphic>
          <a:graphicData uri="http://schemas.openxmlformats.org/drawingml/2006/table">
            <a:tbl>
              <a:tblPr/>
              <a:tblGrid>
                <a:gridCol w="2624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72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747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5828">
                <a:tc>
                  <a:txBody>
                    <a:bodyPr/>
                    <a:lstStyle/>
                    <a:p>
                      <a:pPr marL="0" marR="41910" algn="ctr">
                        <a:lnSpc>
                          <a:spcPct val="115000"/>
                        </a:lnSpc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Vrinda"/>
                        </a:rPr>
                        <a:t>Class Interval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41910" algn="ctr">
                        <a:lnSpc>
                          <a:spcPct val="115000"/>
                        </a:lnSpc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Vrinda"/>
                        </a:rPr>
                        <a:t>CB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41910" algn="ctr">
                        <a:lnSpc>
                          <a:spcPct val="115000"/>
                        </a:lnSpc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Vrinda"/>
                        </a:rPr>
                        <a:t>f (frequency)</a:t>
                      </a:r>
                      <a:endParaRPr lang="en-US" sz="28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2175">
                <a:tc>
                  <a:txBody>
                    <a:bodyPr/>
                    <a:lstStyle/>
                    <a:p>
                      <a:pPr marL="57150" marR="57150" algn="ctr">
                        <a:spcBef>
                          <a:spcPts val="465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Times New Roman"/>
                          <a:cs typeface="Vrinda"/>
                        </a:rPr>
                        <a:t>10   –   14</a:t>
                      </a:r>
                      <a:endParaRPr lang="en-US" sz="2000" dirty="0">
                        <a:latin typeface="Times New Roman"/>
                        <a:ea typeface="Times New Roman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41910" algn="ctr">
                        <a:lnSpc>
                          <a:spcPct val="115000"/>
                        </a:lnSpc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Times New Roman"/>
                          <a:cs typeface="Vrinda"/>
                        </a:rPr>
                        <a:t>9.5  -  14.5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41910" algn="ctr">
                        <a:lnSpc>
                          <a:spcPct val="115000"/>
                        </a:lnSpc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Vrinda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2175">
                <a:tc>
                  <a:txBody>
                    <a:bodyPr/>
                    <a:lstStyle/>
                    <a:p>
                      <a:pPr marL="57150" marR="57150" algn="ctr">
                        <a:spcBef>
                          <a:spcPts val="465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Times New Roman"/>
                          <a:cs typeface="Vrinda"/>
                        </a:rPr>
                        <a:t>15   –   19</a:t>
                      </a:r>
                      <a:endParaRPr lang="en-US" sz="2000" dirty="0">
                        <a:latin typeface="Times New Roman"/>
                        <a:ea typeface="Times New Roman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41910" algn="ctr">
                        <a:lnSpc>
                          <a:spcPct val="115000"/>
                        </a:lnSpc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Times New Roman"/>
                          <a:cs typeface="Vrinda"/>
                        </a:rPr>
                        <a:t>14.5  -  19.5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41910" algn="ctr">
                        <a:lnSpc>
                          <a:spcPct val="115000"/>
                        </a:lnSpc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Vrinda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2175">
                <a:tc>
                  <a:txBody>
                    <a:bodyPr/>
                    <a:lstStyle/>
                    <a:p>
                      <a:pPr marL="57150" marR="57150" algn="ctr">
                        <a:spcBef>
                          <a:spcPts val="465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Times New Roman"/>
                          <a:cs typeface="Vrinda"/>
                        </a:rPr>
                        <a:t>20   –   24</a:t>
                      </a:r>
                      <a:endParaRPr lang="en-US" sz="2000" dirty="0">
                        <a:latin typeface="Times New Roman"/>
                        <a:ea typeface="Times New Roman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41910" algn="ctr">
                        <a:lnSpc>
                          <a:spcPct val="115000"/>
                        </a:lnSpc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Times New Roman"/>
                          <a:cs typeface="Vrinda"/>
                        </a:rPr>
                        <a:t>19.5  -  24.5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41910" algn="ctr">
                        <a:lnSpc>
                          <a:spcPct val="115000"/>
                        </a:lnSpc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Vrinda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2175">
                <a:tc>
                  <a:txBody>
                    <a:bodyPr/>
                    <a:lstStyle/>
                    <a:p>
                      <a:pPr marL="57150" marR="57150" algn="ctr">
                        <a:spcBef>
                          <a:spcPts val="465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Times New Roman"/>
                          <a:cs typeface="Vrinda"/>
                        </a:rPr>
                        <a:t>25   –   29</a:t>
                      </a:r>
                      <a:endParaRPr lang="en-US" sz="2000" dirty="0">
                        <a:latin typeface="Times New Roman"/>
                        <a:ea typeface="Times New Roman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41910" algn="ctr">
                        <a:lnSpc>
                          <a:spcPct val="115000"/>
                        </a:lnSpc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Times New Roman"/>
                          <a:cs typeface="Vrinda"/>
                        </a:rPr>
                        <a:t>24.5  -  29.5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41910" algn="ctr">
                        <a:lnSpc>
                          <a:spcPct val="115000"/>
                        </a:lnSpc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Vrinda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2175">
                <a:tc>
                  <a:txBody>
                    <a:bodyPr/>
                    <a:lstStyle/>
                    <a:p>
                      <a:pPr marL="57150" marR="57150" algn="ctr">
                        <a:spcBef>
                          <a:spcPts val="465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Times New Roman"/>
                          <a:cs typeface="Vrinda"/>
                        </a:rPr>
                        <a:t>30   –   34</a:t>
                      </a:r>
                      <a:endParaRPr lang="en-US" sz="2000" dirty="0">
                        <a:latin typeface="Times New Roman"/>
                        <a:ea typeface="Times New Roman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41910" algn="ctr">
                        <a:lnSpc>
                          <a:spcPct val="115000"/>
                        </a:lnSpc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Times New Roman"/>
                          <a:cs typeface="Vrinda"/>
                        </a:rPr>
                        <a:t>29.5  -  34.5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41910" algn="ctr">
                        <a:lnSpc>
                          <a:spcPct val="115000"/>
                        </a:lnSpc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Vrinda"/>
                        </a:rPr>
                        <a:t>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2175">
                <a:tc>
                  <a:txBody>
                    <a:bodyPr/>
                    <a:lstStyle/>
                    <a:p>
                      <a:pPr marL="57150" marR="57150" algn="ctr">
                        <a:spcBef>
                          <a:spcPts val="465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  <a:cs typeface="Vrinda"/>
                        </a:rPr>
                        <a:t>35   –   39</a:t>
                      </a:r>
                      <a:endParaRPr lang="en-US" sz="2000">
                        <a:latin typeface="Times New Roman"/>
                        <a:ea typeface="Times New Roman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41910" algn="ctr">
                        <a:lnSpc>
                          <a:spcPct val="115000"/>
                        </a:lnSpc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Times New Roman"/>
                          <a:cs typeface="Vrinda"/>
                        </a:rPr>
                        <a:t>34.5  -  39.5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41910" algn="ctr">
                        <a:lnSpc>
                          <a:spcPct val="115000"/>
                        </a:lnSpc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Vrinda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2175">
                <a:tc>
                  <a:txBody>
                    <a:bodyPr/>
                    <a:lstStyle/>
                    <a:p>
                      <a:pPr marL="57150" marR="57150" algn="ctr">
                        <a:spcBef>
                          <a:spcPts val="465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  <a:cs typeface="Vrinda"/>
                        </a:rPr>
                        <a:t>40   –   44</a:t>
                      </a:r>
                      <a:endParaRPr lang="en-US" sz="2000">
                        <a:latin typeface="Times New Roman"/>
                        <a:ea typeface="Times New Roman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41910" algn="ctr">
                        <a:lnSpc>
                          <a:spcPct val="115000"/>
                        </a:lnSpc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Times New Roman"/>
                          <a:cs typeface="Vrinda"/>
                        </a:rPr>
                        <a:t>39.5  -  44.5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41910" algn="ctr">
                        <a:lnSpc>
                          <a:spcPct val="115000"/>
                        </a:lnSpc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Vrinda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2175">
                <a:tc>
                  <a:txBody>
                    <a:bodyPr/>
                    <a:lstStyle/>
                    <a:p>
                      <a:pPr marL="57150" marR="57150" algn="ctr">
                        <a:spcBef>
                          <a:spcPts val="465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  <a:cs typeface="Vrinda"/>
                        </a:rPr>
                        <a:t>45   –   49</a:t>
                      </a:r>
                      <a:endParaRPr lang="en-US" sz="2000">
                        <a:latin typeface="Times New Roman"/>
                        <a:ea typeface="Times New Roman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41910" algn="ctr">
                        <a:lnSpc>
                          <a:spcPct val="115000"/>
                        </a:lnSpc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Times New Roman"/>
                          <a:cs typeface="Vrinda"/>
                        </a:rPr>
                        <a:t>44.5  -  49.5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41910" algn="ctr">
                        <a:lnSpc>
                          <a:spcPct val="115000"/>
                        </a:lnSpc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Vrinda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2175">
                <a:tc>
                  <a:txBody>
                    <a:bodyPr/>
                    <a:lstStyle/>
                    <a:p>
                      <a:pPr marL="57150" marR="57150" algn="ctr">
                        <a:spcBef>
                          <a:spcPts val="465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Times New Roman"/>
                          <a:cs typeface="Vrinda"/>
                        </a:rPr>
                        <a:t>50   –   54</a:t>
                      </a:r>
                      <a:endParaRPr lang="en-US" sz="2000" dirty="0">
                        <a:latin typeface="Times New Roman"/>
                        <a:ea typeface="Times New Roman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41910" algn="ctr">
                        <a:lnSpc>
                          <a:spcPct val="115000"/>
                        </a:lnSpc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Times New Roman"/>
                          <a:cs typeface="Vrinda"/>
                        </a:rPr>
                        <a:t>49.5  -  54.5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41910" algn="ctr">
                        <a:lnSpc>
                          <a:spcPct val="115000"/>
                        </a:lnSpc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Vrinda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219200" y="1828800"/>
          <a:ext cx="70866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2"/>
          <p:cNvSpPr/>
          <p:nvPr/>
        </p:nvSpPr>
        <p:spPr>
          <a:xfrm>
            <a:off x="2133600" y="4953000"/>
            <a:ext cx="6172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 9.5    14.5     19.5    24.5    29.5    34.5     39.5    44.5     49.5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600200" y="4953000"/>
            <a:ext cx="6248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7848600" y="4724400"/>
            <a:ext cx="3898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x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447800" y="1295400"/>
            <a:ext cx="2888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y</a:t>
            </a:r>
          </a:p>
        </p:txBody>
      </p:sp>
      <p:cxnSp>
        <p:nvCxnSpPr>
          <p:cNvPr id="10" name="Straight Connector 9"/>
          <p:cNvCxnSpPr/>
          <p:nvPr/>
        </p:nvCxnSpPr>
        <p:spPr>
          <a:xfrm rot="5400000" flipH="1" flipV="1">
            <a:off x="1485900" y="1866900"/>
            <a:ext cx="228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371600" y="1143000"/>
          <a:ext cx="5410200" cy="515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34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68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99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Sl. 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Class Interval</a:t>
                      </a:r>
                      <a:r>
                        <a:rPr lang="en-US" sz="2800" baseline="0" dirty="0"/>
                        <a:t> 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Frequency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1957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20 – 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1957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25</a:t>
                      </a:r>
                      <a:r>
                        <a:rPr lang="en-US" sz="3200" baseline="0" dirty="0"/>
                        <a:t> – 29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1957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30 –</a:t>
                      </a:r>
                      <a:r>
                        <a:rPr lang="en-US" sz="3200" baseline="0" dirty="0"/>
                        <a:t> 34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1957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35 – 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1957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40 – 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1957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45 – 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1957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50 -54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1957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55 - 59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371600" y="381000"/>
            <a:ext cx="22490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/>
              <a:t>Example- 2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0600" y="228600"/>
            <a:ext cx="43002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/>
              <a:t>Solution: (example- 2)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066800" y="914400"/>
          <a:ext cx="6629399" cy="57150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47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46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25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6811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Sl. 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Class Interval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Class Boundary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Frequency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3361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20 – 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19.5 – 24.5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3361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25</a:t>
                      </a:r>
                      <a:r>
                        <a:rPr lang="en-US" sz="3200" baseline="0" dirty="0">
                          <a:solidFill>
                            <a:schemeClr val="tx1"/>
                          </a:solidFill>
                        </a:rPr>
                        <a:t> – 29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24.5 – 29.5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3361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30 –</a:t>
                      </a:r>
                      <a:r>
                        <a:rPr lang="en-US" sz="3200" baseline="0" dirty="0">
                          <a:solidFill>
                            <a:schemeClr val="tx1"/>
                          </a:solidFill>
                        </a:rPr>
                        <a:t> 34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29.5 – 34.5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3361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35 – 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34.5</a:t>
                      </a:r>
                      <a:r>
                        <a:rPr lang="en-US" sz="3200" baseline="0" dirty="0">
                          <a:solidFill>
                            <a:schemeClr val="tx1"/>
                          </a:solidFill>
                        </a:rPr>
                        <a:t> – 39.5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3361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40 – 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39.5 – 44.4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3361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45 – 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44.5 – 49.5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93361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50 - 54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49.5 – 54.5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93361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55 - 59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54.5 – 59.5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1891</TotalTime>
  <Words>483</Words>
  <Application>Microsoft Office PowerPoint</Application>
  <PresentationFormat>On-screen Show (4:3)</PresentationFormat>
  <Paragraphs>145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Algerian</vt:lpstr>
      <vt:lpstr>Arial</vt:lpstr>
      <vt:lpstr>Calibri</vt:lpstr>
      <vt:lpstr>Times New Roman</vt:lpstr>
      <vt:lpstr>Wingdings</vt:lpstr>
      <vt:lpstr>Office Theme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Graphical Representation of Data</dc:title>
  <dc:creator>Nasrat</dc:creator>
  <cp:lastModifiedBy>Abu Mahomed Shumsuz Zaman</cp:lastModifiedBy>
  <cp:revision>217</cp:revision>
  <dcterms:created xsi:type="dcterms:W3CDTF">2018-09-27T03:08:20Z</dcterms:created>
  <dcterms:modified xsi:type="dcterms:W3CDTF">2024-11-23T06:57:21Z</dcterms:modified>
</cp:coreProperties>
</file>