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88" r:id="rId3"/>
    <p:sldId id="289" r:id="rId4"/>
    <p:sldId id="290" r:id="rId5"/>
    <p:sldId id="291" r:id="rId6"/>
    <p:sldId id="292" r:id="rId7"/>
    <p:sldId id="293" r:id="rId8"/>
    <p:sldId id="294" r:id="rId9"/>
    <p:sldId id="278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07" autoAdjust="0"/>
  </p:normalViewPr>
  <p:slideViewPr>
    <p:cSldViewPr>
      <p:cViewPr varScale="1">
        <p:scale>
          <a:sx n="62" d="100"/>
          <a:sy n="62" d="100"/>
        </p:scale>
        <p:origin x="1400" y="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Government</c:v>
                </c:pt>
                <c:pt idx="1">
                  <c:v>Private</c:v>
                </c:pt>
                <c:pt idx="2">
                  <c:v>Public</c:v>
                </c:pt>
                <c:pt idx="3">
                  <c:v>Other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60</c:v>
                </c:pt>
                <c:pt idx="1">
                  <c:v>80</c:v>
                </c:pt>
                <c:pt idx="2">
                  <c:v>40</c:v>
                </c:pt>
                <c:pt idx="3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3E0-41C3-B791-D71A0AA0F31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Government</c:v>
                </c:pt>
                <c:pt idx="1">
                  <c:v>Private</c:v>
                </c:pt>
                <c:pt idx="2">
                  <c:v>Public</c:v>
                </c:pt>
                <c:pt idx="3">
                  <c:v>Other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01-F3E0-41C3-B791-D71A0AA0F317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Government</c:v>
                </c:pt>
                <c:pt idx="1">
                  <c:v>Private</c:v>
                </c:pt>
                <c:pt idx="2">
                  <c:v>Public</c:v>
                </c:pt>
                <c:pt idx="3">
                  <c:v>Other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02-F3E0-41C3-B791-D71A0AA0F31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00981760"/>
        <c:axId val="106707968"/>
      </c:barChart>
      <c:catAx>
        <c:axId val="1009817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06707968"/>
        <c:crosses val="autoZero"/>
        <c:auto val="1"/>
        <c:lblAlgn val="ctr"/>
        <c:lblOffset val="100"/>
        <c:noMultiLvlLbl val="0"/>
      </c:catAx>
      <c:valAx>
        <c:axId val="1067079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0098176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Boys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Class I</c:v>
                </c:pt>
                <c:pt idx="1">
                  <c:v>Class II</c:v>
                </c:pt>
                <c:pt idx="2">
                  <c:v>Class III</c:v>
                </c:pt>
                <c:pt idx="3">
                  <c:v>Class IV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35</c:v>
                </c:pt>
                <c:pt idx="1">
                  <c:v>30</c:v>
                </c:pt>
                <c:pt idx="2">
                  <c:v>20</c:v>
                </c:pt>
                <c:pt idx="3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2E2-4110-A200-D38B11F156C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Girls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Class I</c:v>
                </c:pt>
                <c:pt idx="1">
                  <c:v>Class II</c:v>
                </c:pt>
                <c:pt idx="2">
                  <c:v>Class III</c:v>
                </c:pt>
                <c:pt idx="3">
                  <c:v>Class IV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25</c:v>
                </c:pt>
                <c:pt idx="1">
                  <c:v>20</c:v>
                </c:pt>
                <c:pt idx="2">
                  <c:v>15</c:v>
                </c:pt>
                <c:pt idx="3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2E2-4110-A200-D38B11F156C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Column1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Class I</c:v>
                </c:pt>
                <c:pt idx="1">
                  <c:v>Class II</c:v>
                </c:pt>
                <c:pt idx="2">
                  <c:v>Class III</c:v>
                </c:pt>
                <c:pt idx="3">
                  <c:v>Class IV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02-F2E2-4110-A200-D38B11F156C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1363968"/>
        <c:axId val="87607552"/>
      </c:barChart>
      <c:catAx>
        <c:axId val="7136396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2400"/>
            </a:pPr>
            <a:endParaRPr lang="en-US"/>
          </a:p>
        </c:txPr>
        <c:crossAx val="87607552"/>
        <c:crosses val="autoZero"/>
        <c:auto val="1"/>
        <c:lblAlgn val="ctr"/>
        <c:lblOffset val="100"/>
        <c:noMultiLvlLbl val="0"/>
      </c:catAx>
      <c:valAx>
        <c:axId val="8760755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2400"/>
            </a:pPr>
            <a:endParaRPr lang="en-US"/>
          </a:p>
        </c:txPr>
        <c:crossAx val="71363968"/>
        <c:crosses val="autoZero"/>
        <c:crossBetween val="between"/>
      </c:valAx>
    </c:plotArea>
    <c:legend>
      <c:legendPos val="r"/>
      <c:legendEntry>
        <c:idx val="2"/>
        <c:delete val="1"/>
      </c:legendEntry>
      <c:overlay val="0"/>
      <c:txPr>
        <a:bodyPr/>
        <a:lstStyle/>
        <a:p>
          <a:pPr>
            <a:defRPr sz="2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FDE783-BC89-48FF-A630-8B5F56E9CD16}" type="datetimeFigureOut">
              <a:rPr lang="en-US" smtClean="0"/>
              <a:pPr/>
              <a:t>11/23/2024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60F59A-AE57-41CB-9258-10FF9F2736B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60F59A-AE57-41CB-9258-10FF9F2736B4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60F59A-AE57-41CB-9258-10FF9F2736B4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CB529-861E-470A-ACA4-0FC850CD2DB7}" type="datetimeFigureOut">
              <a:rPr lang="en-US" smtClean="0"/>
              <a:pPr/>
              <a:t>11/23/2024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F8DDA-83F9-4BEB-80AA-DF8D36F6F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CB529-861E-470A-ACA4-0FC850CD2DB7}" type="datetimeFigureOut">
              <a:rPr lang="en-US" smtClean="0"/>
              <a:pPr/>
              <a:t>11/23/2024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F8DDA-83F9-4BEB-80AA-DF8D36F6F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CB529-861E-470A-ACA4-0FC850CD2DB7}" type="datetimeFigureOut">
              <a:rPr lang="en-US" smtClean="0"/>
              <a:pPr/>
              <a:t>11/23/2024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F8DDA-83F9-4BEB-80AA-DF8D36F6F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CB529-861E-470A-ACA4-0FC850CD2DB7}" type="datetimeFigureOut">
              <a:rPr lang="en-US" smtClean="0"/>
              <a:pPr/>
              <a:t>11/23/2024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F8DDA-83F9-4BEB-80AA-DF8D36F6F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CB529-861E-470A-ACA4-0FC850CD2DB7}" type="datetimeFigureOut">
              <a:rPr lang="en-US" smtClean="0"/>
              <a:pPr/>
              <a:t>11/23/2024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F8DDA-83F9-4BEB-80AA-DF8D36F6F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CB529-861E-470A-ACA4-0FC850CD2DB7}" type="datetimeFigureOut">
              <a:rPr lang="en-US" smtClean="0"/>
              <a:pPr/>
              <a:t>11/23/2024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F8DDA-83F9-4BEB-80AA-DF8D36F6F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CB529-861E-470A-ACA4-0FC850CD2DB7}" type="datetimeFigureOut">
              <a:rPr lang="en-US" smtClean="0"/>
              <a:pPr/>
              <a:t>11/23/2024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F8DDA-83F9-4BEB-80AA-DF8D36F6F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CB529-861E-470A-ACA4-0FC850CD2DB7}" type="datetimeFigureOut">
              <a:rPr lang="en-US" smtClean="0"/>
              <a:pPr/>
              <a:t>11/23/2024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F8DDA-83F9-4BEB-80AA-DF8D36F6F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CB529-861E-470A-ACA4-0FC850CD2DB7}" type="datetimeFigureOut">
              <a:rPr lang="en-US" smtClean="0"/>
              <a:pPr/>
              <a:t>11/23/2024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F8DDA-83F9-4BEB-80AA-DF8D36F6F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CB529-861E-470A-ACA4-0FC850CD2DB7}" type="datetimeFigureOut">
              <a:rPr lang="en-US" smtClean="0"/>
              <a:pPr/>
              <a:t>11/23/2024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F8DDA-83F9-4BEB-80AA-DF8D36F6F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CB529-861E-470A-ACA4-0FC850CD2DB7}" type="datetimeFigureOut">
              <a:rPr lang="en-US" smtClean="0"/>
              <a:pPr/>
              <a:t>11/23/2024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F8DDA-83F9-4BEB-80AA-DF8D36F6F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6CB529-861E-470A-ACA4-0FC850CD2DB7}" type="datetimeFigureOut">
              <a:rPr lang="en-US" smtClean="0"/>
              <a:pPr/>
              <a:t>11/23/2024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AF8DDA-83F9-4BEB-80AA-DF8D36F6F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0"/>
            <a:ext cx="7315200" cy="45719"/>
          </a:xfrm>
        </p:spPr>
        <p:txBody>
          <a:bodyPr>
            <a:noAutofit/>
          </a:bodyPr>
          <a:lstStyle/>
          <a:p>
            <a:br>
              <a:rPr lang="en-US" b="1" dirty="0"/>
            </a:b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990600"/>
            <a:ext cx="7848600" cy="5090167"/>
          </a:xfrm>
        </p:spPr>
        <p:txBody>
          <a:bodyPr>
            <a:no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Unit-IV</a:t>
            </a:r>
          </a:p>
          <a:p>
            <a:pPr algn="l"/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Graphical Representation of data </a:t>
            </a:r>
          </a:p>
          <a:p>
            <a:pPr>
              <a:lnSpc>
                <a:spcPct val="150000"/>
              </a:lnSpc>
            </a:pPr>
            <a:r>
              <a:rPr lang="en-US" sz="4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 graph</a:t>
            </a:r>
            <a:endParaRPr lang="en-US" sz="4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</a:pP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228600" y="58883"/>
            <a:ext cx="8763000" cy="65705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Graphical representation of ungrouped data: </a:t>
            </a:r>
            <a:endParaRPr kumimoji="0" lang="en-US" sz="2800" b="1" i="0" u="none" strike="noStrike" cap="none" normalizeH="0" baseline="0" dirty="0">
              <a:ln>
                <a:noFill/>
              </a:ln>
              <a:solidFill>
                <a:srgbClr val="00B05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1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1. Bar graph or bar diagram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Times New Roman" panose="02020603050405020304" pitchFamily="18" charset="0"/>
              <a:ea typeface="Calibri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en-US" sz="300" dirty="0">
              <a:latin typeface="Times New Roman" panose="02020603050405020304" pitchFamily="18" charset="0"/>
              <a:ea typeface="Calibri" pitchFamily="34" charset="0"/>
              <a:cs typeface="Times New Roman" panose="02020603050405020304" pitchFamily="18" charset="0"/>
            </a:endParaRPr>
          </a:p>
          <a:p>
            <a:pPr marL="571500" marR="0" lvl="0" indent="-5715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In bar graphs or bar diagrams the data is represented by bars.</a:t>
            </a:r>
          </a:p>
          <a:p>
            <a:pPr marL="571500" marR="0" lvl="0" indent="-5715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The bar</a:t>
            </a:r>
            <a:r>
              <a:rPr kumimoji="0" lang="en-US" sz="2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 diagram is used in education and psychology to compare relative amounts of something by two or more groups.</a:t>
            </a:r>
            <a:endParaRPr lang="en-US" sz="2800" dirty="0">
              <a:latin typeface="Times New Roman" panose="02020603050405020304" pitchFamily="18" charset="0"/>
              <a:ea typeface="Calibri" pitchFamily="34" charset="0"/>
              <a:cs typeface="Times New Roman" panose="02020603050405020304" pitchFamily="18" charset="0"/>
            </a:endParaRPr>
          </a:p>
          <a:p>
            <a:pPr marL="571500" marR="0" lvl="0" indent="-5715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Generally these diagrams or pictures are drawn on graph paper. Therefore these bar diagrams are also known as bar graphs.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4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04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04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048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048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152400"/>
            <a:ext cx="8610600" cy="6697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3400" dirty="0">
                <a:solidFill>
                  <a:srgbClr val="C00000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Some points for drawing Bar graph are helpful: </a:t>
            </a:r>
            <a:endParaRPr lang="en-US" sz="3400" dirty="0">
              <a:latin typeface="Times New Roman" panose="02020603050405020304" pitchFamily="18" charset="0"/>
              <a:ea typeface="Calibri" pitchFamily="34" charset="0"/>
              <a:cs typeface="Times New Roman" panose="02020603050405020304" pitchFamily="18" charset="0"/>
            </a:endParaRPr>
          </a:p>
          <a:p>
            <a:pPr marL="571500" lvl="0" indent="-5715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The width of bars is not governed by any set of rules. It is an arbitrary (Unrestricted) factor. But width of the bars should be uniform.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lvl="0" indent="-5715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Regarding the space between two bars, it is conventional to have a space. But gap should be uniform.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lvl="0" indent="-5715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Bar diagram may be either vertical or horizontal (→)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914400" y="1600200"/>
          <a:ext cx="7620000" cy="4267200"/>
        </p:xfrm>
        <a:graphic>
          <a:graphicData uri="http://schemas.openxmlformats.org/drawingml/2006/table">
            <a:tbl>
              <a:tblPr/>
              <a:tblGrid>
                <a:gridCol w="457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2575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b="0" u="none" dirty="0">
                          <a:latin typeface="Calibri"/>
                          <a:ea typeface="Calibri"/>
                          <a:cs typeface="Times New Roman"/>
                        </a:rPr>
                        <a:t>Category/ Management</a:t>
                      </a:r>
                      <a:endParaRPr lang="en-US" sz="3200" b="0" u="none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b="0" u="none" dirty="0">
                          <a:latin typeface="Calibri"/>
                          <a:ea typeface="Calibri"/>
                          <a:cs typeface="Times New Roman"/>
                        </a:rPr>
                        <a:t>No. of Schools</a:t>
                      </a:r>
                      <a:endParaRPr lang="en-US" sz="3200" b="0" u="none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4145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dirty="0">
                          <a:latin typeface="Calibri"/>
                          <a:ea typeface="Calibri"/>
                          <a:cs typeface="Times New Roman"/>
                        </a:rPr>
                        <a:t>Government</a:t>
                      </a:r>
                      <a:endParaRPr lang="en-US" sz="3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dirty="0">
                          <a:latin typeface="Calibri"/>
                          <a:ea typeface="Calibri"/>
                          <a:cs typeface="Times New Roman"/>
                        </a:rPr>
                        <a:t>Private</a:t>
                      </a:r>
                      <a:endParaRPr lang="en-US" sz="3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dirty="0">
                          <a:latin typeface="Calibri"/>
                          <a:ea typeface="Calibri"/>
                          <a:cs typeface="Times New Roman"/>
                        </a:rPr>
                        <a:t>Public</a:t>
                      </a:r>
                      <a:endParaRPr lang="en-US" sz="3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dirty="0">
                          <a:latin typeface="Calibri"/>
                          <a:ea typeface="Calibri"/>
                          <a:cs typeface="Times New Roman"/>
                        </a:rPr>
                        <a:t>Other</a:t>
                      </a:r>
                      <a:endParaRPr lang="en-US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dirty="0">
                          <a:latin typeface="Calibri"/>
                          <a:ea typeface="Calibri"/>
                          <a:cs typeface="Times New Roman"/>
                        </a:rPr>
                        <a:t>60</a:t>
                      </a:r>
                      <a:endParaRPr lang="en-US" sz="3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dirty="0">
                          <a:latin typeface="Calibri"/>
                          <a:ea typeface="Calibri"/>
                          <a:cs typeface="Times New Roman"/>
                        </a:rPr>
                        <a:t>80</a:t>
                      </a:r>
                      <a:endParaRPr lang="en-US" sz="3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dirty="0">
                          <a:latin typeface="Calibri"/>
                          <a:ea typeface="Calibri"/>
                          <a:cs typeface="Times New Roman"/>
                        </a:rPr>
                        <a:t>40</a:t>
                      </a:r>
                      <a:endParaRPr lang="en-US" sz="3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dirty="0">
                          <a:latin typeface="Calibri"/>
                          <a:ea typeface="Calibri"/>
                          <a:cs typeface="Times New Roman"/>
                        </a:rPr>
                        <a:t>25</a:t>
                      </a:r>
                      <a:endParaRPr lang="en-US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838200" y="685800"/>
            <a:ext cx="8305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Example</a:t>
            </a:r>
            <a:r>
              <a:rPr kumimoji="0" lang="en-US" sz="36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1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en-US" sz="4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1295401" y="990600"/>
          <a:ext cx="68580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Rectangle 2"/>
          <p:cNvSpPr/>
          <p:nvPr/>
        </p:nvSpPr>
        <p:spPr>
          <a:xfrm>
            <a:off x="3886200" y="5486400"/>
            <a:ext cx="1524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0" u="none" dirty="0">
                <a:latin typeface="Calibri"/>
                <a:ea typeface="Calibri"/>
                <a:cs typeface="Times New Roman"/>
              </a:rPr>
              <a:t>Category</a:t>
            </a:r>
            <a:endParaRPr lang="en-US" sz="20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7AE8E0B-3B75-1CE6-DF82-8FC9D2BE014B}"/>
              </a:ext>
            </a:extLst>
          </p:cNvPr>
          <p:cNvSpPr/>
          <p:nvPr/>
        </p:nvSpPr>
        <p:spPr>
          <a:xfrm rot="16200000">
            <a:off x="-109522" y="2995567"/>
            <a:ext cx="199075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No. of Schools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6A5BD3-CEDC-99A0-A016-134D2754BDA2}"/>
              </a:ext>
            </a:extLst>
          </p:cNvPr>
          <p:cNvSpPr/>
          <p:nvPr/>
        </p:nvSpPr>
        <p:spPr>
          <a:xfrm>
            <a:off x="3810000" y="257145"/>
            <a:ext cx="2133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/>
              <a:t>Bar diagram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2384862"/>
              </p:ext>
            </p:extLst>
          </p:nvPr>
        </p:nvGraphicFramePr>
        <p:xfrm>
          <a:off x="723900" y="2788344"/>
          <a:ext cx="7696200" cy="36998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336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625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85801">
                <a:tc>
                  <a:txBody>
                    <a:bodyPr/>
                    <a:lstStyle/>
                    <a:p>
                      <a:r>
                        <a:rPr lang="en-US" sz="3200" b="1" dirty="0"/>
                        <a:t>Area of work</a:t>
                      </a:r>
                      <a:r>
                        <a:rPr lang="en-US" sz="3200" b="1" baseline="0" dirty="0"/>
                        <a:t> </a:t>
                      </a:r>
                      <a:r>
                        <a:rPr lang="en-US" sz="3200" b="1" dirty="0"/>
                        <a:t>experience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/>
                        <a:t>No.</a:t>
                      </a:r>
                      <a:r>
                        <a:rPr lang="en-US" sz="3200" b="1" baseline="0" dirty="0"/>
                        <a:t> of  Students</a:t>
                      </a:r>
                      <a:endParaRPr lang="en-US" sz="3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2805">
                <a:tc>
                  <a:txBody>
                    <a:bodyPr/>
                    <a:lstStyle/>
                    <a:p>
                      <a:pPr algn="l"/>
                      <a:r>
                        <a:rPr lang="en-US" sz="3200" b="1" dirty="0">
                          <a:solidFill>
                            <a:srgbClr val="C00000"/>
                          </a:solidFill>
                        </a:rPr>
                        <a:t>Photography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solidFill>
                            <a:srgbClr val="C00000"/>
                          </a:solidFill>
                        </a:rPr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2805">
                <a:tc>
                  <a:txBody>
                    <a:bodyPr/>
                    <a:lstStyle/>
                    <a:p>
                      <a:pPr algn="l"/>
                      <a:r>
                        <a:rPr lang="en-US" sz="3200" b="1" dirty="0">
                          <a:solidFill>
                            <a:srgbClr val="00B050"/>
                          </a:solidFill>
                        </a:rPr>
                        <a:t>Clay modelling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solidFill>
                            <a:srgbClr val="00B050"/>
                          </a:solidFill>
                        </a:rPr>
                        <a:t>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2805">
                <a:tc>
                  <a:txBody>
                    <a:bodyPr/>
                    <a:lstStyle/>
                    <a:p>
                      <a:pPr algn="l"/>
                      <a:r>
                        <a:rPr lang="en-US" sz="3200" b="1" dirty="0">
                          <a:solidFill>
                            <a:srgbClr val="00B0F0"/>
                          </a:solidFill>
                        </a:rPr>
                        <a:t>Kitchen gardening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solidFill>
                            <a:srgbClr val="00B0F0"/>
                          </a:solidFill>
                        </a:rPr>
                        <a:t>48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2805">
                <a:tc>
                  <a:txBody>
                    <a:bodyPr/>
                    <a:lstStyle/>
                    <a:p>
                      <a:pPr algn="l"/>
                      <a:r>
                        <a:rPr lang="en-US" sz="3200" b="1" dirty="0">
                          <a:solidFill>
                            <a:srgbClr val="7030A0"/>
                          </a:solidFill>
                        </a:rPr>
                        <a:t>Doll-making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solidFill>
                            <a:srgbClr val="7030A0"/>
                          </a:solidFill>
                        </a:rPr>
                        <a:t>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2805">
                <a:tc>
                  <a:txBody>
                    <a:bodyPr/>
                    <a:lstStyle/>
                    <a:p>
                      <a:pPr algn="l"/>
                      <a:r>
                        <a:rPr lang="en-US" sz="3200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Book-binding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723900" y="228600"/>
            <a:ext cx="79629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Example-2: </a:t>
            </a:r>
            <a:r>
              <a:rPr lang="en-US" sz="3200" dirty="0"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Class X student of a school were asked to choose for different work experiences. The details given in the Table. Represent the data through a bar graph.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8162594"/>
              </p:ext>
            </p:extLst>
          </p:nvPr>
        </p:nvGraphicFramePr>
        <p:xfrm>
          <a:off x="914400" y="2057400"/>
          <a:ext cx="7162800" cy="4343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62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619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645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68680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Class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Boys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Girls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8680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8680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68680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III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68680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IV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838200" y="476071"/>
            <a:ext cx="7467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Example 3: </a:t>
            </a:r>
            <a:r>
              <a:rPr lang="en-US" sz="3600" dirty="0"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Draw a Bar diagram from the following data.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1371600" y="1066800"/>
          <a:ext cx="67056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Rectangle 2"/>
          <p:cNvSpPr/>
          <p:nvPr/>
        </p:nvSpPr>
        <p:spPr>
          <a:xfrm>
            <a:off x="609600" y="304800"/>
            <a:ext cx="3505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/>
              <a:t>Solution: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9600" y="1524000"/>
            <a:ext cx="553998" cy="320040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en-US" sz="2400" dirty="0"/>
              <a:t>Nos. of Students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038600" y="5867400"/>
            <a:ext cx="106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Class 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14400" y="2362200"/>
            <a:ext cx="7620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  <a:latin typeface="Algerian" pitchFamily="82" charset="0"/>
              </a:rPr>
              <a:t> Thank you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1891</TotalTime>
  <Words>265</Words>
  <Application>Microsoft Office PowerPoint</Application>
  <PresentationFormat>On-screen Show (4:3)</PresentationFormat>
  <Paragraphs>65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Algerian</vt:lpstr>
      <vt:lpstr>Arial</vt:lpstr>
      <vt:lpstr>Calibri</vt:lpstr>
      <vt:lpstr>Times New Roman</vt:lpstr>
      <vt:lpstr>Wingdings</vt:lpstr>
      <vt:lpstr>Office Theme</vt:lpstr>
      <vt:lpstr>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Graphical Representation of Data</dc:title>
  <dc:creator>Nasrat</dc:creator>
  <cp:lastModifiedBy>Abu Mahomed Shumsuz Zaman</cp:lastModifiedBy>
  <cp:revision>214</cp:revision>
  <dcterms:created xsi:type="dcterms:W3CDTF">2018-09-27T03:08:20Z</dcterms:created>
  <dcterms:modified xsi:type="dcterms:W3CDTF">2024-11-23T06:49:27Z</dcterms:modified>
</cp:coreProperties>
</file>